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61"/>
  </p:notesMasterIdLst>
  <p:handoutMasterIdLst>
    <p:handoutMasterId r:id="rId62"/>
  </p:handoutMasterIdLst>
  <p:sldIdLst>
    <p:sldId id="484" r:id="rId2"/>
    <p:sldId id="366" r:id="rId3"/>
    <p:sldId id="392" r:id="rId4"/>
    <p:sldId id="399" r:id="rId5"/>
    <p:sldId id="398" r:id="rId6"/>
    <p:sldId id="400" r:id="rId7"/>
    <p:sldId id="402" r:id="rId8"/>
    <p:sldId id="429" r:id="rId9"/>
    <p:sldId id="435" r:id="rId10"/>
    <p:sldId id="469" r:id="rId11"/>
    <p:sldId id="489" r:id="rId12"/>
    <p:sldId id="434" r:id="rId13"/>
    <p:sldId id="468" r:id="rId14"/>
    <p:sldId id="488" r:id="rId15"/>
    <p:sldId id="436" r:id="rId16"/>
    <p:sldId id="443" r:id="rId17"/>
    <p:sldId id="439" r:id="rId18"/>
    <p:sldId id="529" r:id="rId19"/>
    <p:sldId id="397" r:id="rId20"/>
    <p:sldId id="530" r:id="rId21"/>
    <p:sldId id="531" r:id="rId22"/>
    <p:sldId id="532" r:id="rId23"/>
    <p:sldId id="533" r:id="rId24"/>
    <p:sldId id="534" r:id="rId25"/>
    <p:sldId id="535" r:id="rId26"/>
    <p:sldId id="457" r:id="rId27"/>
    <p:sldId id="537" r:id="rId28"/>
    <p:sldId id="538" r:id="rId29"/>
    <p:sldId id="539" r:id="rId30"/>
    <p:sldId id="536" r:id="rId31"/>
    <p:sldId id="409" r:id="rId32"/>
    <p:sldId id="417" r:id="rId33"/>
    <p:sldId id="410" r:id="rId34"/>
    <p:sldId id="412" r:id="rId35"/>
    <p:sldId id="431" r:id="rId36"/>
    <p:sldId id="510" r:id="rId37"/>
    <p:sldId id="508" r:id="rId38"/>
    <p:sldId id="509" r:id="rId39"/>
    <p:sldId id="385" r:id="rId40"/>
    <p:sldId id="540" r:id="rId41"/>
    <p:sldId id="494" r:id="rId42"/>
    <p:sldId id="511" r:id="rId43"/>
    <p:sldId id="513" r:id="rId44"/>
    <p:sldId id="514" r:id="rId45"/>
    <p:sldId id="515" r:id="rId46"/>
    <p:sldId id="516" r:id="rId47"/>
    <p:sldId id="517" r:id="rId48"/>
    <p:sldId id="518" r:id="rId49"/>
    <p:sldId id="519" r:id="rId50"/>
    <p:sldId id="520" r:id="rId51"/>
    <p:sldId id="521" r:id="rId52"/>
    <p:sldId id="522" r:id="rId53"/>
    <p:sldId id="523" r:id="rId54"/>
    <p:sldId id="524" r:id="rId55"/>
    <p:sldId id="528" r:id="rId56"/>
    <p:sldId id="526" r:id="rId57"/>
    <p:sldId id="541" r:id="rId58"/>
    <p:sldId id="527" r:id="rId59"/>
    <p:sldId id="499" r:id="rId60"/>
  </p:sldIdLst>
  <p:sldSz cx="9144000" cy="6858000" type="screen4x3"/>
  <p:notesSz cx="7099300" cy="10234613"/>
  <p:defaultTextStyle>
    <a:defPPr>
      <a:defRPr lang="en-US"/>
    </a:defPPr>
    <a:lvl1pPr algn="l" rtl="0" eaLnBrk="0" fontAlgn="base" hangingPunct="0">
      <a:spcBef>
        <a:spcPct val="0"/>
      </a:spcBef>
      <a:spcAft>
        <a:spcPct val="0"/>
      </a:spcAft>
      <a:defRPr sz="2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200" kern="1200">
        <a:solidFill>
          <a:schemeClr val="tx1"/>
        </a:solidFill>
        <a:latin typeface="Times New Roman" pitchFamily="18" charset="0"/>
        <a:ea typeface="+mn-ea"/>
        <a:cs typeface="+mn-cs"/>
      </a:defRPr>
    </a:lvl5pPr>
    <a:lvl6pPr marL="2286000" algn="l" defTabSz="914400" rtl="0" eaLnBrk="1" latinLnBrk="0" hangingPunct="1">
      <a:defRPr sz="2200" kern="1200">
        <a:solidFill>
          <a:schemeClr val="tx1"/>
        </a:solidFill>
        <a:latin typeface="Times New Roman" pitchFamily="18" charset="0"/>
        <a:ea typeface="+mn-ea"/>
        <a:cs typeface="+mn-cs"/>
      </a:defRPr>
    </a:lvl6pPr>
    <a:lvl7pPr marL="2743200" algn="l" defTabSz="914400" rtl="0" eaLnBrk="1" latinLnBrk="0" hangingPunct="1">
      <a:defRPr sz="2200" kern="1200">
        <a:solidFill>
          <a:schemeClr val="tx1"/>
        </a:solidFill>
        <a:latin typeface="Times New Roman" pitchFamily="18" charset="0"/>
        <a:ea typeface="+mn-ea"/>
        <a:cs typeface="+mn-cs"/>
      </a:defRPr>
    </a:lvl7pPr>
    <a:lvl8pPr marL="3200400" algn="l" defTabSz="914400" rtl="0" eaLnBrk="1" latinLnBrk="0" hangingPunct="1">
      <a:defRPr sz="2200" kern="1200">
        <a:solidFill>
          <a:schemeClr val="tx1"/>
        </a:solidFill>
        <a:latin typeface="Times New Roman" pitchFamily="18" charset="0"/>
        <a:ea typeface="+mn-ea"/>
        <a:cs typeface="+mn-cs"/>
      </a:defRPr>
    </a:lvl8pPr>
    <a:lvl9pPr marL="3657600" algn="l" defTabSz="914400" rtl="0" eaLnBrk="1" latinLnBrk="0" hangingPunct="1">
      <a:defRPr sz="22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CBCBCB"/>
    <a:srgbClr val="3366FF"/>
    <a:srgbClr val="FFDEC9"/>
    <a:srgbClr val="CCFF66"/>
    <a:srgbClr val="CCFF99"/>
    <a:srgbClr val="FFFF99"/>
    <a:srgbClr val="FFCCCC"/>
    <a:srgbClr val="FFCC99"/>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autoAdjust="0"/>
  </p:normalViewPr>
  <p:slideViewPr>
    <p:cSldViewPr>
      <p:cViewPr varScale="1">
        <p:scale>
          <a:sx n="99" d="100"/>
          <a:sy n="99" d="100"/>
        </p:scale>
        <p:origin x="738" y="72"/>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Lst>
  </p:outlineViewPr>
  <p:notesTextViewPr>
    <p:cViewPr>
      <p:scale>
        <a:sx n="100" d="100"/>
        <a:sy n="100" d="100"/>
      </p:scale>
      <p:origin x="0" y="0"/>
    </p:cViewPr>
  </p:notesTextViewPr>
  <p:sorterViewPr>
    <p:cViewPr>
      <p:scale>
        <a:sx n="200" d="100"/>
        <a:sy n="200" d="100"/>
      </p:scale>
      <p:origin x="0" y="-6733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_rels/viewProps.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slide" Target="slides/slide2.xml"/><Relationship Id="rId1" Type="http://schemas.openxmlformats.org/officeDocument/2006/relationships/slide" Target="slides/slide1.xml"/><Relationship Id="rId4" Type="http://schemas.openxmlformats.org/officeDocument/2006/relationships/slide" Target="slides/slide1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defTabSz="990600">
              <a:defRPr sz="1300">
                <a:latin typeface="Times" pitchFamily="18" charset="0"/>
              </a:defRPr>
            </a:lvl1pPr>
          </a:lstStyle>
          <a:p>
            <a:pPr>
              <a:defRPr/>
            </a:pPr>
            <a:endParaRPr lang="en-AU" altLang="en-AU"/>
          </a:p>
        </p:txBody>
      </p:sp>
      <p:sp>
        <p:nvSpPr>
          <p:cNvPr id="79875" name="Rectangle 3"/>
          <p:cNvSpPr>
            <a:spLocks noGrp="1" noChangeArrowheads="1"/>
          </p:cNvSpPr>
          <p:nvPr>
            <p:ph type="dt" sz="quarter" idx="1"/>
          </p:nvPr>
        </p:nvSpPr>
        <p:spPr bwMode="auto">
          <a:xfrm>
            <a:off x="4022725"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lgn="r" defTabSz="990600">
              <a:defRPr sz="1300">
                <a:latin typeface="Times" pitchFamily="18" charset="0"/>
              </a:defRPr>
            </a:lvl1pPr>
          </a:lstStyle>
          <a:p>
            <a:pPr>
              <a:defRPr/>
            </a:pPr>
            <a:endParaRPr lang="en-AU" altLang="en-AU"/>
          </a:p>
        </p:txBody>
      </p:sp>
      <p:sp>
        <p:nvSpPr>
          <p:cNvPr id="79876" name="Rectangle 4"/>
          <p:cNvSpPr>
            <a:spLocks noGrp="1" noChangeArrowheads="1"/>
          </p:cNvSpPr>
          <p:nvPr>
            <p:ph type="ftr" sz="quarter" idx="2"/>
          </p:nvPr>
        </p:nvSpPr>
        <p:spPr bwMode="auto">
          <a:xfrm>
            <a:off x="0" y="9723438"/>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defTabSz="990600">
              <a:defRPr sz="1300">
                <a:latin typeface="Times" pitchFamily="18" charset="0"/>
              </a:defRPr>
            </a:lvl1pPr>
          </a:lstStyle>
          <a:p>
            <a:pPr>
              <a:defRPr/>
            </a:pPr>
            <a:endParaRPr lang="en-AU" altLang="en-AU"/>
          </a:p>
        </p:txBody>
      </p:sp>
      <p:sp>
        <p:nvSpPr>
          <p:cNvPr id="79877" name="Rectangle 5"/>
          <p:cNvSpPr>
            <a:spLocks noGrp="1" noChangeArrowheads="1"/>
          </p:cNvSpPr>
          <p:nvPr>
            <p:ph type="sldNum" sz="quarter" idx="3"/>
          </p:nvPr>
        </p:nvSpPr>
        <p:spPr bwMode="auto">
          <a:xfrm>
            <a:off x="4022725" y="9723438"/>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lgn="r" defTabSz="990600">
              <a:defRPr sz="1300">
                <a:latin typeface="Times" pitchFamily="18" charset="0"/>
              </a:defRPr>
            </a:lvl1pPr>
          </a:lstStyle>
          <a:p>
            <a:pPr>
              <a:defRPr/>
            </a:pPr>
            <a:fld id="{1D0C4A6C-EC38-4C82-84C6-282D5933AE4D}" type="slidenum">
              <a:rPr lang="en-AU" altLang="en-AU"/>
              <a:pPr>
                <a:defRPr/>
              </a:pPr>
              <a:t>‹#›</a:t>
            </a:fld>
            <a:endParaRPr lang="en-AU" altLang="en-AU"/>
          </a:p>
        </p:txBody>
      </p:sp>
    </p:spTree>
    <p:extLst>
      <p:ext uri="{BB962C8B-B14F-4D97-AF65-F5344CB8AC3E}">
        <p14:creationId xmlns:p14="http://schemas.microsoft.com/office/powerpoint/2010/main" val="19945328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1490" name="Rectangle 2"/>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91491" name="Rectangle 3"/>
          <p:cNvSpPr>
            <a:spLocks noGrp="1" noChangeArrowheads="1"/>
          </p:cNvSpPr>
          <p:nvPr>
            <p:ph type="dt" idx="1"/>
          </p:nvPr>
        </p:nvSpPr>
        <p:spPr bwMode="auto">
          <a:xfrm>
            <a:off x="4021138"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6324"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91493" name="Rectangle 5"/>
          <p:cNvSpPr>
            <a:spLocks noGrp="1" noChangeArrowheads="1"/>
          </p:cNvSpPr>
          <p:nvPr>
            <p:ph type="body" sz="quarter" idx="3"/>
          </p:nvPr>
        </p:nvSpPr>
        <p:spPr bwMode="auto">
          <a:xfrm>
            <a:off x="709613" y="4860925"/>
            <a:ext cx="5680075" cy="460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91494" name="Rectangle 6"/>
          <p:cNvSpPr>
            <a:spLocks noGrp="1" noChangeArrowheads="1"/>
          </p:cNvSpPr>
          <p:nvPr>
            <p:ph type="ftr" sz="quarter" idx="4"/>
          </p:nvPr>
        </p:nvSpPr>
        <p:spPr bwMode="auto">
          <a:xfrm>
            <a:off x="0"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91495" name="Rectangle 7"/>
          <p:cNvSpPr>
            <a:spLocks noGrp="1" noChangeArrowheads="1"/>
          </p:cNvSpPr>
          <p:nvPr>
            <p:ph type="sldNum" sz="quarter" idx="5"/>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D7CEEA41-BFA8-4CD2-83E7-4D8E07E7A95A}" type="slidenum">
              <a:rPr lang="en-US"/>
              <a:pPr>
                <a:defRPr/>
              </a:pPr>
              <a:t>‹#›</a:t>
            </a:fld>
            <a:endParaRPr lang="en-US"/>
          </a:p>
        </p:txBody>
      </p:sp>
    </p:spTree>
    <p:extLst>
      <p:ext uri="{BB962C8B-B14F-4D97-AF65-F5344CB8AC3E}">
        <p14:creationId xmlns:p14="http://schemas.microsoft.com/office/powerpoint/2010/main" val="30640747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fld id="{B4302459-70F5-4DA5-9CE9-86DE1871A95E}" type="slidenum">
              <a:rPr lang="en-US" altLang="en-US" sz="1200" smtClean="0"/>
              <a:pPr/>
              <a:t>1</a:t>
            </a:fld>
            <a:endParaRPr lang="en-US" altLang="en-US" sz="1200" dirty="0"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7466730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eaLnBrk="0" hangingPunct="0">
              <a:defRPr sz="2200">
                <a:solidFill>
                  <a:schemeClr val="tx1"/>
                </a:solidFill>
                <a:latin typeface="Times New Roman" pitchFamily="18" charset="0"/>
              </a:defRPr>
            </a:lvl1pPr>
            <a:lvl2pPr marL="742950" indent="-285750" eaLnBrk="0" hangingPunct="0">
              <a:defRPr sz="2200">
                <a:solidFill>
                  <a:schemeClr val="tx1"/>
                </a:solidFill>
                <a:latin typeface="Times New Roman" pitchFamily="18" charset="0"/>
              </a:defRPr>
            </a:lvl2pPr>
            <a:lvl3pPr marL="1143000" indent="-228600" eaLnBrk="0" hangingPunct="0">
              <a:defRPr sz="2200">
                <a:solidFill>
                  <a:schemeClr val="tx1"/>
                </a:solidFill>
                <a:latin typeface="Times New Roman" pitchFamily="18" charset="0"/>
              </a:defRPr>
            </a:lvl3pPr>
            <a:lvl4pPr marL="1600200" indent="-228600" eaLnBrk="0" hangingPunct="0">
              <a:defRPr sz="2200">
                <a:solidFill>
                  <a:schemeClr val="tx1"/>
                </a:solidFill>
                <a:latin typeface="Times New Roman" pitchFamily="18" charset="0"/>
              </a:defRPr>
            </a:lvl4pPr>
            <a:lvl5pPr marL="2057400" indent="-228600" eaLnBrk="0" hangingPunct="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fld id="{A64587AA-A6AE-4A09-A600-B394EC71E2EF}" type="slidenum">
              <a:rPr lang="en-US" sz="1200" smtClean="0"/>
              <a:pPr/>
              <a:t>27</a:t>
            </a:fld>
            <a:endParaRPr lang="en-US" sz="1200"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4889208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eaLnBrk="0" hangingPunct="0">
              <a:defRPr sz="2200">
                <a:solidFill>
                  <a:schemeClr val="tx1"/>
                </a:solidFill>
                <a:latin typeface="Times New Roman" pitchFamily="18" charset="0"/>
              </a:defRPr>
            </a:lvl1pPr>
            <a:lvl2pPr marL="742950" indent="-285750" eaLnBrk="0" hangingPunct="0">
              <a:defRPr sz="2200">
                <a:solidFill>
                  <a:schemeClr val="tx1"/>
                </a:solidFill>
                <a:latin typeface="Times New Roman" pitchFamily="18" charset="0"/>
              </a:defRPr>
            </a:lvl2pPr>
            <a:lvl3pPr marL="1143000" indent="-228600" eaLnBrk="0" hangingPunct="0">
              <a:defRPr sz="2200">
                <a:solidFill>
                  <a:schemeClr val="tx1"/>
                </a:solidFill>
                <a:latin typeface="Times New Roman" pitchFamily="18" charset="0"/>
              </a:defRPr>
            </a:lvl3pPr>
            <a:lvl4pPr marL="1600200" indent="-228600" eaLnBrk="0" hangingPunct="0">
              <a:defRPr sz="2200">
                <a:solidFill>
                  <a:schemeClr val="tx1"/>
                </a:solidFill>
                <a:latin typeface="Times New Roman" pitchFamily="18" charset="0"/>
              </a:defRPr>
            </a:lvl4pPr>
            <a:lvl5pPr marL="2057400" indent="-228600" eaLnBrk="0" hangingPunct="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fld id="{8BB85202-8C66-49CE-967D-A65A4F222659}" type="slidenum">
              <a:rPr lang="en-US" sz="1200" smtClean="0"/>
              <a:pPr/>
              <a:t>30</a:t>
            </a:fld>
            <a:endParaRPr lang="en-US" sz="1200"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25126791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fld id="{FDE5F4B4-C5AA-4AEE-99DE-CD41DF7595DE}" type="slidenum">
              <a:rPr lang="en-US" altLang="en-US" sz="1200" smtClean="0"/>
              <a:pPr/>
              <a:t>46</a:t>
            </a:fld>
            <a:endParaRPr lang="en-US" altLang="en-US" sz="1200"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17279814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fld id="{0C6CCE48-8D15-4CD6-92F0-76E87ECD250C}" type="slidenum">
              <a:rPr lang="en-US" altLang="en-US" sz="1200" smtClean="0"/>
              <a:pPr/>
              <a:t>47</a:t>
            </a:fld>
            <a:endParaRPr lang="en-US" altLang="en-US" sz="1200"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42139754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fld id="{BD50A4AA-DA4A-4E46-870D-D29579DAB2FF}" type="slidenum">
              <a:rPr lang="en-US" altLang="en-US" sz="1200" smtClean="0"/>
              <a:pPr/>
              <a:t>53</a:t>
            </a:fld>
            <a:endParaRPr lang="en-US" altLang="en-US" sz="1200"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3940558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fld id="{B4302459-70F5-4DA5-9CE9-86DE1871A95E}" type="slidenum">
              <a:rPr lang="en-US" altLang="en-US" sz="1200" smtClean="0"/>
              <a:pPr/>
              <a:t>2</a:t>
            </a:fld>
            <a:endParaRPr lang="en-US" altLang="en-US" sz="1200" dirty="0"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fld id="{811B71F0-B329-4963-8314-74BBFCFDD870}" type="slidenum">
              <a:rPr lang="en-US" altLang="en-US" sz="1200" smtClean="0"/>
              <a:pPr/>
              <a:t>4</a:t>
            </a:fld>
            <a:endParaRPr lang="en-US" altLang="en-US" sz="1200" dirty="0"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fld id="{1F993BDD-91E8-4006-B9D3-CAC0BEB2CF4A}" type="slidenum">
              <a:rPr lang="en-US" altLang="en-US" sz="1200" smtClean="0"/>
              <a:pPr/>
              <a:t>15</a:t>
            </a:fld>
            <a:endParaRPr lang="en-US" altLang="en-US" sz="1200"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fld id="{4E281BDF-3033-475E-BBEE-C98F331F6943}" type="slidenum">
              <a:rPr lang="en-US" altLang="en-US" sz="1200" smtClean="0"/>
              <a:pPr/>
              <a:t>16</a:t>
            </a:fld>
            <a:endParaRPr lang="en-US" altLang="en-US" sz="1200"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fld id="{ED67DFBE-4116-43A1-9AFE-25BC0FF965B9}" type="slidenum">
              <a:rPr lang="en-US" altLang="en-US" sz="1200" smtClean="0"/>
              <a:pPr/>
              <a:t>17</a:t>
            </a:fld>
            <a:endParaRPr lang="en-US" altLang="en-US" sz="1200" smtClean="0"/>
          </a:p>
        </p:txBody>
      </p:sp>
      <p:sp>
        <p:nvSpPr>
          <p:cNvPr id="61443" name="Rectangle 7"/>
          <p:cNvSpPr txBox="1">
            <a:spLocks noGrp="1" noChangeArrowheads="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r"/>
            <a:fld id="{AC6C63EB-839A-4C3A-BD23-F4C7E23F5AAC}" type="slidenum">
              <a:rPr lang="en-US" altLang="en-US" sz="1200"/>
              <a:pPr algn="r"/>
              <a:t>17</a:t>
            </a:fld>
            <a:endParaRPr lang="en-US" altLang="en-US" sz="1200"/>
          </a:p>
        </p:txBody>
      </p:sp>
      <p:sp>
        <p:nvSpPr>
          <p:cNvPr id="61444" name="Rectangle 2"/>
          <p:cNvSpPr>
            <a:spLocks noGrp="1" noRot="1" noChangeAspect="1" noChangeArrowheads="1" noTextEdit="1"/>
          </p:cNvSpPr>
          <p:nvPr>
            <p:ph type="sldImg"/>
          </p:nvPr>
        </p:nvSpPr>
        <p:spPr>
          <a:ln/>
        </p:spPr>
      </p:sp>
      <p:sp>
        <p:nvSpPr>
          <p:cNvPr id="61445"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fld id="{F49956D9-030E-415E-99E3-C2B540CDF6F2}" type="slidenum">
              <a:rPr lang="en-US" altLang="en-US" sz="1200" smtClean="0"/>
              <a:pPr/>
              <a:t>18</a:t>
            </a:fld>
            <a:endParaRPr lang="en-US" altLang="en-US" sz="1200" smtClean="0"/>
          </a:p>
        </p:txBody>
      </p:sp>
    </p:spTree>
    <p:extLst>
      <p:ext uri="{BB962C8B-B14F-4D97-AF65-F5344CB8AC3E}">
        <p14:creationId xmlns:p14="http://schemas.microsoft.com/office/powerpoint/2010/main" val="8737497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fld id="{3313521B-D17F-4E48-A723-832C74B5F059}" type="slidenum">
              <a:rPr lang="en-US" altLang="en-US" sz="1200" smtClean="0"/>
              <a:pPr/>
              <a:t>19</a:t>
            </a:fld>
            <a:endParaRPr lang="en-US" altLang="en-US" sz="120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eaLnBrk="0" hangingPunct="0">
              <a:defRPr sz="2200">
                <a:solidFill>
                  <a:schemeClr val="tx1"/>
                </a:solidFill>
                <a:latin typeface="Times New Roman" pitchFamily="18" charset="0"/>
              </a:defRPr>
            </a:lvl1pPr>
            <a:lvl2pPr marL="742950" indent="-285750" eaLnBrk="0" hangingPunct="0">
              <a:defRPr sz="2200">
                <a:solidFill>
                  <a:schemeClr val="tx1"/>
                </a:solidFill>
                <a:latin typeface="Times New Roman" pitchFamily="18" charset="0"/>
              </a:defRPr>
            </a:lvl2pPr>
            <a:lvl3pPr marL="1143000" indent="-228600" eaLnBrk="0" hangingPunct="0">
              <a:defRPr sz="2200">
                <a:solidFill>
                  <a:schemeClr val="tx1"/>
                </a:solidFill>
                <a:latin typeface="Times New Roman" pitchFamily="18" charset="0"/>
              </a:defRPr>
            </a:lvl3pPr>
            <a:lvl4pPr marL="1600200" indent="-228600" eaLnBrk="0" hangingPunct="0">
              <a:defRPr sz="2200">
                <a:solidFill>
                  <a:schemeClr val="tx1"/>
                </a:solidFill>
                <a:latin typeface="Times New Roman" pitchFamily="18" charset="0"/>
              </a:defRPr>
            </a:lvl4pPr>
            <a:lvl5pPr marL="2057400" indent="-228600" eaLnBrk="0" hangingPunct="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fld id="{8BB85202-8C66-49CE-967D-A65A4F222659}" type="slidenum">
              <a:rPr lang="en-US" sz="1200" smtClean="0"/>
              <a:pPr/>
              <a:t>26</a:t>
            </a:fld>
            <a:endParaRPr lang="en-US" sz="1200"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3083" name="Rectangle 11"/>
          <p:cNvSpPr>
            <a:spLocks noGrp="1" noChangeArrowheads="1"/>
          </p:cNvSpPr>
          <p:nvPr>
            <p:ph type="ctrTitle"/>
          </p:nvPr>
        </p:nvSpPr>
        <p:spPr>
          <a:xfrm>
            <a:off x="685800" y="1676400"/>
            <a:ext cx="7772400" cy="114300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40"/>
          <a:lstStyle>
            <a:lvl1pPr>
              <a:defRPr/>
            </a:lvl1pPr>
          </a:lstStyle>
          <a:p>
            <a:pPr lvl="0"/>
            <a:r>
              <a:rPr lang="en-US" altLang="en-US" noProof="0" smtClean="0"/>
              <a:t>Click to edit Master title style</a:t>
            </a:r>
          </a:p>
        </p:txBody>
      </p:sp>
      <p:sp>
        <p:nvSpPr>
          <p:cNvPr id="3084" name="Rectangle 12"/>
          <p:cNvSpPr>
            <a:spLocks noGrp="1" noChangeArrowheads="1"/>
          </p:cNvSpPr>
          <p:nvPr>
            <p:ph type="subTitle" idx="1"/>
          </p:nvPr>
        </p:nvSpPr>
        <p:spPr>
          <a:xfrm>
            <a:off x="1371600" y="3124200"/>
            <a:ext cx="6400800" cy="175260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tIns="45720"/>
          <a:lstStyle>
            <a:lvl1pPr marL="0" indent="0" algn="ctr">
              <a:buFont typeface="Symbol" pitchFamily="18" charset="2"/>
              <a:buNone/>
              <a:defRPr/>
            </a:lvl1pPr>
          </a:lstStyle>
          <a:p>
            <a:pPr lvl="0"/>
            <a:r>
              <a:rPr lang="en-US" altLang="en-US" noProof="0" smtClean="0"/>
              <a:t>Click to edit Master subtitle style</a:t>
            </a:r>
          </a:p>
        </p:txBody>
      </p:sp>
      <p:sp>
        <p:nvSpPr>
          <p:cNvPr id="4" name="Rectangle 13"/>
          <p:cNvSpPr>
            <a:spLocks noGrp="1" noChangeArrowheads="1"/>
          </p:cNvSpPr>
          <p:nvPr>
            <p:ph type="dt" sz="half" idx="10"/>
          </p:nvPr>
        </p:nvSpPr>
        <p:spPr bwMode="auto">
          <a:xfrm>
            <a:off x="685800" y="6248400"/>
            <a:ext cx="1905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en-US"/>
          </a:p>
        </p:txBody>
      </p:sp>
      <p:sp>
        <p:nvSpPr>
          <p:cNvPr id="5" name="Rectangle 14"/>
          <p:cNvSpPr>
            <a:spLocks noGrp="1" noChangeArrowheads="1"/>
          </p:cNvSpPr>
          <p:nvPr>
            <p:ph type="ftr" sz="quarter" idx="11"/>
          </p:nvPr>
        </p:nvSpPr>
        <p:spPr bwMode="auto">
          <a:xfrm>
            <a:off x="3124200" y="6248400"/>
            <a:ext cx="2895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en-US"/>
          </a:p>
        </p:txBody>
      </p:sp>
      <p:sp>
        <p:nvSpPr>
          <p:cNvPr id="6" name="Rectangle 15"/>
          <p:cNvSpPr>
            <a:spLocks noGrp="1" noChangeArrowheads="1"/>
          </p:cNvSpPr>
          <p:nvPr>
            <p:ph type="sldNum" sz="quarter" idx="12"/>
          </p:nvPr>
        </p:nvSpPr>
        <p:spPr bwMode="auto">
          <a:xfrm>
            <a:off x="6553200" y="6248400"/>
            <a:ext cx="1905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845D51CD-4010-434D-8802-DA9F8041B7FB}" type="slidenum">
              <a:rPr lang="en-US" altLang="en-US"/>
              <a:pPr>
                <a:defRPr/>
              </a:pPr>
              <a:t>‹#›</a:t>
            </a:fld>
            <a:endParaRPr lang="en-US" altLang="en-US"/>
          </a:p>
        </p:txBody>
      </p:sp>
    </p:spTree>
    <p:extLst>
      <p:ext uri="{BB962C8B-B14F-4D97-AF65-F5344CB8AC3E}">
        <p14:creationId xmlns:p14="http://schemas.microsoft.com/office/powerpoint/2010/main" val="223772164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08931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0838" y="404813"/>
            <a:ext cx="2114550" cy="61483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55600" y="404813"/>
            <a:ext cx="6192838" cy="61483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91837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3555796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858388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5600" y="990600"/>
            <a:ext cx="4152900" cy="5562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0900" y="990600"/>
            <a:ext cx="4152900" cy="5562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40350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96858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71792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0464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51603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51176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Pr>
        <a:solidFill>
          <a:schemeClr val="tx1"/>
        </a:solidFill>
        <a:effectLst/>
      </p:bgPr>
    </p:bg>
    <p:spTree>
      <p:nvGrpSpPr>
        <p:cNvPr id="1" name=""/>
        <p:cNvGrpSpPr/>
        <p:nvPr/>
      </p:nvGrpSpPr>
      <p:grpSpPr>
        <a:xfrm>
          <a:off x="0" y="0"/>
          <a:ext cx="0" cy="0"/>
          <a:chOff x="0" y="0"/>
          <a:chExt cx="0" cy="0"/>
        </a:xfrm>
      </p:grpSpPr>
      <p:sp>
        <p:nvSpPr>
          <p:cNvPr id="2060" name="Rectangle 12"/>
          <p:cNvSpPr>
            <a:spLocks noGrp="1" noChangeArrowheads="1"/>
          </p:cNvSpPr>
          <p:nvPr>
            <p:ph type="body" idx="1"/>
          </p:nvPr>
        </p:nvSpPr>
        <p:spPr bwMode="auto">
          <a:xfrm>
            <a:off x="355600" y="990600"/>
            <a:ext cx="8458200" cy="5562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8280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7" name="Rectangle 11"/>
          <p:cNvSpPr>
            <a:spLocks noGrp="1" noChangeArrowheads="1"/>
          </p:cNvSpPr>
          <p:nvPr>
            <p:ph type="title"/>
          </p:nvPr>
        </p:nvSpPr>
        <p:spPr bwMode="auto">
          <a:xfrm>
            <a:off x="355600" y="404813"/>
            <a:ext cx="8459788" cy="585787"/>
          </a:xfrm>
          <a:prstGeom prst="rect">
            <a:avLst/>
          </a:prstGeom>
          <a:solidFill>
            <a:srgbClr val="99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6000" tIns="45720" rIns="91440" bIns="45720" numCol="1" anchor="ctr" anchorCtr="0" compatLnSpc="1">
            <a:prstTxWarp prst="textNoShape">
              <a:avLst/>
            </a:prstTxWarp>
          </a:bodyPr>
          <a:lstStyle/>
          <a:p>
            <a:pPr lvl="0"/>
            <a:r>
              <a:rPr lang="en-US" alt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864"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6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06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060">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2060">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206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0" grpId="0" build="p" bldLvl="3" autoUpdateAnimBg="0">
        <p:tmplLst>
          <p:tmpl lvl="1">
            <p:tnLst>
              <p:par>
                <p:cTn presetID="1" presetClass="entr" presetSubtype="0" fill="hold" nodeType="clickEffect">
                  <p:stCondLst>
                    <p:cond delay="0"/>
                  </p:stCondLst>
                  <p:childTnLst>
                    <p:set>
                      <p:cBhvr>
                        <p:cTn dur="1" fill="hold">
                          <p:stCondLst>
                            <p:cond delay="499"/>
                          </p:stCondLst>
                        </p:cTn>
                        <p:tgtEl>
                          <p:spTgt spid="2060"/>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499"/>
                          </p:stCondLst>
                        </p:cTn>
                        <p:tgtEl>
                          <p:spTgt spid="2060"/>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499"/>
                          </p:stCondLst>
                        </p:cTn>
                        <p:tgtEl>
                          <p:spTgt spid="2060"/>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499"/>
                          </p:stCondLst>
                        </p:cTn>
                        <p:tgtEl>
                          <p:spTgt spid="2060"/>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499"/>
                          </p:stCondLst>
                        </p:cTn>
                        <p:tgtEl>
                          <p:spTgt spid="2060"/>
                        </p:tgtEl>
                        <p:attrNameLst>
                          <p:attrName>style.visibility</p:attrName>
                        </p:attrNameLst>
                      </p:cBhvr>
                      <p:to>
                        <p:strVal val="visible"/>
                      </p:to>
                    </p:set>
                  </p:childTnLst>
                </p:cTn>
              </p:par>
            </p:tnLst>
          </p:tmpl>
        </p:tmplLst>
      </p:bldP>
    </p:bldLst>
  </p:timing>
  <p:txStyles>
    <p:titleStyle>
      <a:lvl1pPr algn="l" rtl="0" eaLnBrk="0" fontAlgn="base" hangingPunct="0">
        <a:spcBef>
          <a:spcPct val="0"/>
        </a:spcBef>
        <a:spcAft>
          <a:spcPct val="0"/>
        </a:spcAft>
        <a:defRPr sz="2800" b="1">
          <a:solidFill>
            <a:schemeClr val="tx1"/>
          </a:solidFill>
          <a:latin typeface="+mj-lt"/>
          <a:ea typeface="+mj-ea"/>
          <a:cs typeface="+mj-cs"/>
        </a:defRPr>
      </a:lvl1pPr>
      <a:lvl2pPr algn="l" rtl="0" eaLnBrk="0" fontAlgn="base" hangingPunct="0">
        <a:spcBef>
          <a:spcPct val="0"/>
        </a:spcBef>
        <a:spcAft>
          <a:spcPct val="0"/>
        </a:spcAft>
        <a:defRPr sz="2800" b="1">
          <a:solidFill>
            <a:schemeClr val="tx1"/>
          </a:solidFill>
          <a:latin typeface="Arial Narrow" pitchFamily="34" charset="0"/>
        </a:defRPr>
      </a:lvl2pPr>
      <a:lvl3pPr algn="l" rtl="0" eaLnBrk="0" fontAlgn="base" hangingPunct="0">
        <a:spcBef>
          <a:spcPct val="0"/>
        </a:spcBef>
        <a:spcAft>
          <a:spcPct val="0"/>
        </a:spcAft>
        <a:defRPr sz="2800" b="1">
          <a:solidFill>
            <a:schemeClr val="tx1"/>
          </a:solidFill>
          <a:latin typeface="Arial Narrow" pitchFamily="34" charset="0"/>
        </a:defRPr>
      </a:lvl3pPr>
      <a:lvl4pPr algn="l" rtl="0" eaLnBrk="0" fontAlgn="base" hangingPunct="0">
        <a:spcBef>
          <a:spcPct val="0"/>
        </a:spcBef>
        <a:spcAft>
          <a:spcPct val="0"/>
        </a:spcAft>
        <a:defRPr sz="2800" b="1">
          <a:solidFill>
            <a:schemeClr val="tx1"/>
          </a:solidFill>
          <a:latin typeface="Arial Narrow" pitchFamily="34" charset="0"/>
        </a:defRPr>
      </a:lvl4pPr>
      <a:lvl5pPr algn="l" rtl="0" eaLnBrk="0" fontAlgn="base" hangingPunct="0">
        <a:spcBef>
          <a:spcPct val="0"/>
        </a:spcBef>
        <a:spcAft>
          <a:spcPct val="0"/>
        </a:spcAft>
        <a:defRPr sz="2800" b="1">
          <a:solidFill>
            <a:schemeClr val="tx1"/>
          </a:solidFill>
          <a:latin typeface="Arial Narrow" pitchFamily="34" charset="0"/>
        </a:defRPr>
      </a:lvl5pPr>
      <a:lvl6pPr marL="457200" algn="l" rtl="0" eaLnBrk="0" fontAlgn="base" hangingPunct="0">
        <a:spcBef>
          <a:spcPct val="0"/>
        </a:spcBef>
        <a:spcAft>
          <a:spcPct val="0"/>
        </a:spcAft>
        <a:defRPr sz="2800" b="1">
          <a:solidFill>
            <a:schemeClr val="tx1"/>
          </a:solidFill>
          <a:latin typeface="Arial Narrow" pitchFamily="34" charset="0"/>
        </a:defRPr>
      </a:lvl6pPr>
      <a:lvl7pPr marL="914400" algn="l" rtl="0" eaLnBrk="0" fontAlgn="base" hangingPunct="0">
        <a:spcBef>
          <a:spcPct val="0"/>
        </a:spcBef>
        <a:spcAft>
          <a:spcPct val="0"/>
        </a:spcAft>
        <a:defRPr sz="2800" b="1">
          <a:solidFill>
            <a:schemeClr val="tx1"/>
          </a:solidFill>
          <a:latin typeface="Arial Narrow" pitchFamily="34" charset="0"/>
        </a:defRPr>
      </a:lvl7pPr>
      <a:lvl8pPr marL="1371600" algn="l" rtl="0" eaLnBrk="0" fontAlgn="base" hangingPunct="0">
        <a:spcBef>
          <a:spcPct val="0"/>
        </a:spcBef>
        <a:spcAft>
          <a:spcPct val="0"/>
        </a:spcAft>
        <a:defRPr sz="2800" b="1">
          <a:solidFill>
            <a:schemeClr val="tx1"/>
          </a:solidFill>
          <a:latin typeface="Arial Narrow" pitchFamily="34" charset="0"/>
        </a:defRPr>
      </a:lvl8pPr>
      <a:lvl9pPr marL="1828800" algn="l" rtl="0" eaLnBrk="0" fontAlgn="base" hangingPunct="0">
        <a:spcBef>
          <a:spcPct val="0"/>
        </a:spcBef>
        <a:spcAft>
          <a:spcPct val="0"/>
        </a:spcAft>
        <a:defRPr sz="2800" b="1">
          <a:solidFill>
            <a:schemeClr val="tx1"/>
          </a:solidFill>
          <a:latin typeface="Arial Narrow" pitchFamily="34" charset="0"/>
        </a:defRPr>
      </a:lvl9pPr>
    </p:titleStyle>
    <p:bodyStyle>
      <a:lvl1pPr marL="342900" indent="-342900" algn="l" rtl="0" eaLnBrk="0" fontAlgn="base" hangingPunct="0">
        <a:lnSpc>
          <a:spcPct val="95000"/>
        </a:lnSpc>
        <a:spcBef>
          <a:spcPct val="5000"/>
        </a:spcBef>
        <a:spcAft>
          <a:spcPct val="0"/>
        </a:spcAft>
        <a:buClr>
          <a:srgbClr val="FF0066"/>
        </a:buClr>
        <a:buFont typeface="Symbol" pitchFamily="18" charset="2"/>
        <a:buChar char="·"/>
        <a:defRPr sz="2800">
          <a:solidFill>
            <a:schemeClr val="tx1"/>
          </a:solidFill>
          <a:latin typeface="+mn-lt"/>
          <a:ea typeface="+mn-ea"/>
          <a:cs typeface="+mn-cs"/>
        </a:defRPr>
      </a:lvl1pPr>
      <a:lvl2pPr marL="660400" indent="-315913" algn="l" rtl="0" eaLnBrk="0" fontAlgn="base" hangingPunct="0">
        <a:lnSpc>
          <a:spcPct val="95000"/>
        </a:lnSpc>
        <a:spcBef>
          <a:spcPct val="5000"/>
        </a:spcBef>
        <a:spcAft>
          <a:spcPct val="0"/>
        </a:spcAft>
        <a:buClr>
          <a:srgbClr val="3333FF"/>
        </a:buClr>
        <a:buFont typeface="Symbol" pitchFamily="18" charset="2"/>
        <a:buChar char="·"/>
        <a:defRPr sz="2600">
          <a:solidFill>
            <a:schemeClr val="tx1"/>
          </a:solidFill>
          <a:latin typeface="+mn-lt"/>
        </a:defRPr>
      </a:lvl2pPr>
      <a:lvl3pPr marL="952500" indent="-266700" algn="l" rtl="0" eaLnBrk="0" fontAlgn="base" hangingPunct="0">
        <a:lnSpc>
          <a:spcPct val="95000"/>
        </a:lnSpc>
        <a:spcBef>
          <a:spcPct val="5000"/>
        </a:spcBef>
        <a:spcAft>
          <a:spcPct val="0"/>
        </a:spcAft>
        <a:buClr>
          <a:srgbClr val="009900"/>
        </a:buClr>
        <a:buChar char="•"/>
        <a:defRPr sz="2500">
          <a:solidFill>
            <a:schemeClr val="tx1"/>
          </a:solidFill>
          <a:latin typeface="+mn-lt"/>
        </a:defRPr>
      </a:lvl3pPr>
      <a:lvl4pPr marL="1282700" indent="-304800" algn="l" rtl="0" eaLnBrk="0" fontAlgn="base" hangingPunct="0">
        <a:lnSpc>
          <a:spcPct val="95000"/>
        </a:lnSpc>
        <a:spcBef>
          <a:spcPct val="5000"/>
        </a:spcBef>
        <a:spcAft>
          <a:spcPct val="0"/>
        </a:spcAft>
        <a:buChar char="–"/>
        <a:defRPr sz="2200">
          <a:solidFill>
            <a:schemeClr val="tx1"/>
          </a:solidFill>
          <a:latin typeface="+mn-lt"/>
        </a:defRPr>
      </a:lvl4pPr>
      <a:lvl5pPr marL="1600200" indent="-304800" algn="l" rtl="0" eaLnBrk="0" fontAlgn="base" hangingPunct="0">
        <a:lnSpc>
          <a:spcPct val="95000"/>
        </a:lnSpc>
        <a:spcBef>
          <a:spcPct val="5000"/>
        </a:spcBef>
        <a:spcAft>
          <a:spcPct val="0"/>
        </a:spcAft>
        <a:buChar char="»"/>
        <a:defRPr sz="2200">
          <a:solidFill>
            <a:schemeClr val="tx1"/>
          </a:solidFill>
          <a:latin typeface="+mn-lt"/>
        </a:defRPr>
      </a:lvl5pPr>
      <a:lvl6pPr marL="2057400" indent="-304800" algn="l" rtl="0" eaLnBrk="0" fontAlgn="base" hangingPunct="0">
        <a:lnSpc>
          <a:spcPct val="95000"/>
        </a:lnSpc>
        <a:spcBef>
          <a:spcPct val="5000"/>
        </a:spcBef>
        <a:spcAft>
          <a:spcPct val="0"/>
        </a:spcAft>
        <a:buChar char="»"/>
        <a:defRPr sz="2200">
          <a:solidFill>
            <a:schemeClr val="tx1"/>
          </a:solidFill>
          <a:latin typeface="+mn-lt"/>
        </a:defRPr>
      </a:lvl6pPr>
      <a:lvl7pPr marL="2514600" indent="-304800" algn="l" rtl="0" eaLnBrk="0" fontAlgn="base" hangingPunct="0">
        <a:lnSpc>
          <a:spcPct val="95000"/>
        </a:lnSpc>
        <a:spcBef>
          <a:spcPct val="5000"/>
        </a:spcBef>
        <a:spcAft>
          <a:spcPct val="0"/>
        </a:spcAft>
        <a:buChar char="»"/>
        <a:defRPr sz="2200">
          <a:solidFill>
            <a:schemeClr val="tx1"/>
          </a:solidFill>
          <a:latin typeface="+mn-lt"/>
        </a:defRPr>
      </a:lvl7pPr>
      <a:lvl8pPr marL="2971800" indent="-304800" algn="l" rtl="0" eaLnBrk="0" fontAlgn="base" hangingPunct="0">
        <a:lnSpc>
          <a:spcPct val="95000"/>
        </a:lnSpc>
        <a:spcBef>
          <a:spcPct val="5000"/>
        </a:spcBef>
        <a:spcAft>
          <a:spcPct val="0"/>
        </a:spcAft>
        <a:buChar char="»"/>
        <a:defRPr sz="2200">
          <a:solidFill>
            <a:schemeClr val="tx1"/>
          </a:solidFill>
          <a:latin typeface="+mn-lt"/>
        </a:defRPr>
      </a:lvl8pPr>
      <a:lvl9pPr marL="3429000" indent="-304800" algn="l" rtl="0" eaLnBrk="0" fontAlgn="base" hangingPunct="0">
        <a:lnSpc>
          <a:spcPct val="95000"/>
        </a:lnSpc>
        <a:spcBef>
          <a:spcPct val="5000"/>
        </a:spcBef>
        <a:spcAft>
          <a:spcPct val="0"/>
        </a:spcAft>
        <a:buChar char="»"/>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13.xml"/><Relationship Id="rId18" Type="http://schemas.openxmlformats.org/officeDocument/2006/relationships/slide" Target="slide26.xml"/><Relationship Id="rId26" Type="http://schemas.openxmlformats.org/officeDocument/2006/relationships/slide" Target="slide43.xml"/><Relationship Id="rId3" Type="http://schemas.openxmlformats.org/officeDocument/2006/relationships/notesSlide" Target="../notesSlides/notesSlide2.xml"/><Relationship Id="rId21" Type="http://schemas.openxmlformats.org/officeDocument/2006/relationships/slide" Target="slide32.xml"/><Relationship Id="rId34" Type="http://schemas.openxmlformats.org/officeDocument/2006/relationships/slide" Target="slide52.xml"/><Relationship Id="rId7" Type="http://schemas.openxmlformats.org/officeDocument/2006/relationships/slide" Target="slide6.xml"/><Relationship Id="rId12" Type="http://schemas.openxmlformats.org/officeDocument/2006/relationships/slide" Target="slide12.xml"/><Relationship Id="rId17" Type="http://schemas.openxmlformats.org/officeDocument/2006/relationships/slide" Target="slide22.xml"/><Relationship Id="rId25" Type="http://schemas.openxmlformats.org/officeDocument/2006/relationships/slide" Target="slide41.xml"/><Relationship Id="rId33" Type="http://schemas.openxmlformats.org/officeDocument/2006/relationships/slide" Target="slide51.xml"/><Relationship Id="rId2" Type="http://schemas.openxmlformats.org/officeDocument/2006/relationships/slideLayout" Target="../slideLayouts/slideLayout2.xml"/><Relationship Id="rId16" Type="http://schemas.openxmlformats.org/officeDocument/2006/relationships/slide" Target="slide21.xml"/><Relationship Id="rId20" Type="http://schemas.openxmlformats.org/officeDocument/2006/relationships/slide" Target="slide31.xml"/><Relationship Id="rId29" Type="http://schemas.openxmlformats.org/officeDocument/2006/relationships/slide" Target="slide47.xml"/><Relationship Id="rId1" Type="http://schemas.openxmlformats.org/officeDocument/2006/relationships/tags" Target="../tags/tag2.xml"/><Relationship Id="rId6" Type="http://schemas.openxmlformats.org/officeDocument/2006/relationships/slide" Target="slide5.xml"/><Relationship Id="rId11" Type="http://schemas.openxmlformats.org/officeDocument/2006/relationships/slide" Target="slide10.xml"/><Relationship Id="rId24" Type="http://schemas.openxmlformats.org/officeDocument/2006/relationships/slide" Target="slide39.xml"/><Relationship Id="rId32" Type="http://schemas.openxmlformats.org/officeDocument/2006/relationships/slide" Target="slide50.xml"/><Relationship Id="rId5" Type="http://schemas.openxmlformats.org/officeDocument/2006/relationships/slide" Target="slide4.xml"/><Relationship Id="rId15" Type="http://schemas.openxmlformats.org/officeDocument/2006/relationships/slide" Target="slide17.xml"/><Relationship Id="rId23" Type="http://schemas.openxmlformats.org/officeDocument/2006/relationships/slide" Target="slide37.xml"/><Relationship Id="rId28" Type="http://schemas.openxmlformats.org/officeDocument/2006/relationships/slide" Target="slide46.xml"/><Relationship Id="rId36" Type="http://schemas.openxmlformats.org/officeDocument/2006/relationships/slide" Target="slide56.xml"/><Relationship Id="rId10" Type="http://schemas.openxmlformats.org/officeDocument/2006/relationships/slide" Target="slide9.xml"/><Relationship Id="rId19" Type="http://schemas.openxmlformats.org/officeDocument/2006/relationships/slide" Target="slide29.xml"/><Relationship Id="rId31" Type="http://schemas.openxmlformats.org/officeDocument/2006/relationships/slide" Target="slide49.xml"/><Relationship Id="rId4" Type="http://schemas.openxmlformats.org/officeDocument/2006/relationships/slide" Target="slide3.xml"/><Relationship Id="rId9" Type="http://schemas.openxmlformats.org/officeDocument/2006/relationships/slide" Target="slide8.xml"/><Relationship Id="rId14" Type="http://schemas.openxmlformats.org/officeDocument/2006/relationships/slide" Target="slide14.xml"/><Relationship Id="rId22" Type="http://schemas.openxmlformats.org/officeDocument/2006/relationships/slide" Target="slide36.xml"/><Relationship Id="rId27" Type="http://schemas.openxmlformats.org/officeDocument/2006/relationships/slide" Target="slide44.xml"/><Relationship Id="rId30" Type="http://schemas.openxmlformats.org/officeDocument/2006/relationships/slide" Target="slide48.xml"/><Relationship Id="rId35" Type="http://schemas.openxmlformats.org/officeDocument/2006/relationships/slide" Target="slide53.xml"/></Relationships>
</file>

<file path=ppt/slides/_rels/slide2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4.jpeg"/><Relationship Id="rId5" Type="http://schemas.openxmlformats.org/officeDocument/2006/relationships/image" Target="../media/image3.wmf"/><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2" Type="http://schemas.openxmlformats.org/officeDocument/2006/relationships/slide" Target="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notesSlide" Target="../notesSlides/notesSlide9.xml"/><Relationship Id="rId7" Type="http://schemas.openxmlformats.org/officeDocument/2006/relationships/image" Target="../media/image8.emf"/><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7.emf"/><Relationship Id="rId5" Type="http://schemas.openxmlformats.org/officeDocument/2006/relationships/image" Target="../media/image6.emf"/><Relationship Id="rId10" Type="http://schemas.openxmlformats.org/officeDocument/2006/relationships/image" Target="../media/image11.emf"/><Relationship Id="rId4" Type="http://schemas.openxmlformats.org/officeDocument/2006/relationships/image" Target="../media/image5.emf"/><Relationship Id="rId9" Type="http://schemas.openxmlformats.org/officeDocument/2006/relationships/image" Target="../media/image10.emf"/></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slide" Target="slide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slide" Target="slide2.xml"/></Relationships>
</file>

<file path=ppt/slides/_rels/slide3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slide" Target="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slide" Target="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4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4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4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2" name="Rectangle 42"/>
          <p:cNvSpPr>
            <a:spLocks noGrp="1" noChangeArrowheads="1"/>
          </p:cNvSpPr>
          <p:nvPr>
            <p:ph type="title"/>
          </p:nvPr>
        </p:nvSpPr>
        <p:spPr>
          <a:xfrm>
            <a:off x="92075" y="44624"/>
            <a:ext cx="8963025" cy="576064"/>
          </a:xfrm>
        </p:spPr>
        <p:txBody>
          <a:bodyPr/>
          <a:lstStyle/>
          <a:p>
            <a:r>
              <a:rPr lang="en-US" dirty="0"/>
              <a:t>Linear models and effect </a:t>
            </a:r>
            <a:r>
              <a:rPr lang="en-US" dirty="0" smtClean="0"/>
              <a:t>magnitudes</a:t>
            </a:r>
            <a:endParaRPr lang="en-US" altLang="en-US" dirty="0" smtClean="0"/>
          </a:p>
        </p:txBody>
      </p:sp>
      <p:sp>
        <p:nvSpPr>
          <p:cNvPr id="174172" name="Rectangle 92"/>
          <p:cNvSpPr>
            <a:spLocks noGrp="1" noChangeArrowheads="1"/>
          </p:cNvSpPr>
          <p:nvPr>
            <p:ph type="body" idx="1"/>
          </p:nvPr>
        </p:nvSpPr>
        <p:spPr>
          <a:xfrm>
            <a:off x="92075" y="1474341"/>
            <a:ext cx="8959850" cy="5331061"/>
          </a:xfrm>
        </p:spPr>
        <p:txBody>
          <a:bodyPr/>
          <a:lstStyle/>
          <a:p>
            <a:pPr marL="268288" indent="-268288">
              <a:lnSpc>
                <a:spcPct val="93000"/>
              </a:lnSpc>
            </a:pPr>
            <a:r>
              <a:rPr lang="en-US" altLang="en-US" sz="2200" dirty="0"/>
              <a:t>Importance of Effect Magnitudes</a:t>
            </a:r>
          </a:p>
          <a:p>
            <a:pPr marL="268288" indent="-268288">
              <a:lnSpc>
                <a:spcPct val="93000"/>
              </a:lnSpc>
            </a:pPr>
            <a:r>
              <a:rPr lang="en-US" altLang="en-US" sz="2200" dirty="0"/>
              <a:t>Getting Effects from Models</a:t>
            </a:r>
          </a:p>
          <a:p>
            <a:pPr marL="542925" lvl="1" indent="-268288">
              <a:lnSpc>
                <a:spcPct val="93000"/>
              </a:lnSpc>
            </a:pPr>
            <a:r>
              <a:rPr lang="en-US" altLang="en-US" sz="2200" dirty="0"/>
              <a:t>Linear models; adjusting for covariates; interactions; polynomials; </a:t>
            </a:r>
            <a:r>
              <a:rPr lang="en-US" altLang="en-US" sz="2200" dirty="0" smtClean="0"/>
              <a:t>nominal and dummy </a:t>
            </a:r>
            <a:r>
              <a:rPr lang="en-US" altLang="en-US" sz="2200" dirty="0"/>
              <a:t>variables; controlled trials; moderators; mediators; non-linear models</a:t>
            </a:r>
          </a:p>
          <a:p>
            <a:pPr marL="268288" indent="-268288">
              <a:lnSpc>
                <a:spcPct val="93000"/>
              </a:lnSpc>
            </a:pPr>
            <a:r>
              <a:rPr lang="en-US" altLang="en-US" sz="2200" dirty="0"/>
              <a:t>Specific linear </a:t>
            </a:r>
            <a:r>
              <a:rPr lang="en-US" altLang="en-US" sz="2200" dirty="0" smtClean="0"/>
              <a:t>models and effects</a:t>
            </a:r>
            <a:endParaRPr lang="en-US" altLang="en-US" sz="2200" dirty="0"/>
          </a:p>
          <a:p>
            <a:pPr marL="268288" indent="-268288">
              <a:lnSpc>
                <a:spcPct val="93000"/>
              </a:lnSpc>
            </a:pPr>
            <a:r>
              <a:rPr lang="en-US" altLang="en-US" sz="2200" dirty="0"/>
              <a:t>Effects for a continuous dependent</a:t>
            </a:r>
          </a:p>
          <a:p>
            <a:pPr marL="542925" lvl="1" indent="-268288">
              <a:lnSpc>
                <a:spcPct val="93000"/>
              </a:lnSpc>
            </a:pPr>
            <a:r>
              <a:rPr lang="en-US" altLang="en-US" sz="2200" dirty="0"/>
              <a:t>Difference between means; standardization; visual-analog scales; Likert scales; athletic performance; correlation; “slope</a:t>
            </a:r>
            <a:r>
              <a:rPr lang="en-US" altLang="en-US" sz="2200" dirty="0" smtClean="0"/>
              <a:t>”</a:t>
            </a:r>
            <a:endParaRPr lang="en-US" altLang="en-US" sz="2200" dirty="0"/>
          </a:p>
          <a:p>
            <a:pPr marL="542925" lvl="1" indent="-268288">
              <a:lnSpc>
                <a:spcPct val="93000"/>
              </a:lnSpc>
            </a:pPr>
            <a:r>
              <a:rPr lang="en-US" altLang="en-US" sz="2200" dirty="0" smtClean="0"/>
              <a:t>Details of general </a:t>
            </a:r>
            <a:r>
              <a:rPr lang="en-US" altLang="en-US" sz="2200" dirty="0"/>
              <a:t>linear </a:t>
            </a:r>
            <a:r>
              <a:rPr lang="en-US" altLang="en-US" sz="2200" dirty="0" smtClean="0"/>
              <a:t>models; error </a:t>
            </a:r>
            <a:r>
              <a:rPr lang="en-US" altLang="en-US" sz="2200" dirty="0"/>
              <a:t>term; uniformity; log transformation; rank transformation and non-parametric analyses; non-uniformity and mixed models</a:t>
            </a:r>
          </a:p>
          <a:p>
            <a:pPr marL="268288" indent="-268288">
              <a:lnSpc>
                <a:spcPct val="93000"/>
              </a:lnSpc>
            </a:pPr>
            <a:r>
              <a:rPr lang="en-US" altLang="en-US" sz="2200" dirty="0"/>
              <a:t>Effects for a nominal or count dependent</a:t>
            </a:r>
          </a:p>
          <a:p>
            <a:pPr marL="542925" lvl="1" indent="-268288">
              <a:lnSpc>
                <a:spcPct val="93000"/>
              </a:lnSpc>
            </a:pPr>
            <a:r>
              <a:rPr lang="en-US" altLang="en-US" sz="2200" dirty="0"/>
              <a:t>Proportion difference; </a:t>
            </a:r>
            <a:r>
              <a:rPr lang="en-US" altLang="en-US" sz="2200" dirty="0" smtClean="0"/>
              <a:t>number needed to treat; proportion </a:t>
            </a:r>
            <a:r>
              <a:rPr lang="en-US" altLang="en-US" sz="2200" dirty="0"/>
              <a:t>ratio; hazard ratio; </a:t>
            </a:r>
            <a:r>
              <a:rPr lang="en-US" altLang="en-US" sz="2200" dirty="0" smtClean="0"/>
              <a:t/>
            </a:r>
            <a:br>
              <a:rPr lang="en-US" altLang="en-US" sz="2200" dirty="0" smtClean="0"/>
            </a:br>
            <a:r>
              <a:rPr lang="en-US" altLang="en-US" sz="2200" dirty="0" smtClean="0"/>
              <a:t>time ratio</a:t>
            </a:r>
            <a:r>
              <a:rPr lang="en-US" altLang="en-US" sz="2200" dirty="0"/>
              <a:t>; odds ratio</a:t>
            </a:r>
            <a:r>
              <a:rPr lang="en-US" altLang="en-US" sz="2200" dirty="0" smtClean="0"/>
              <a:t>; "</a:t>
            </a:r>
            <a:r>
              <a:rPr lang="en-US" altLang="en-US" sz="2200" dirty="0"/>
              <a:t>slopes"; count ratio; other scales</a:t>
            </a:r>
          </a:p>
          <a:p>
            <a:pPr marL="542925" lvl="1" indent="-268288">
              <a:lnSpc>
                <a:spcPct val="93000"/>
              </a:lnSpc>
            </a:pPr>
            <a:r>
              <a:rPr lang="en-US" altLang="en-US" sz="2200" dirty="0" smtClean="0"/>
              <a:t>Details of generalized </a:t>
            </a:r>
            <a:r>
              <a:rPr lang="en-US" altLang="en-US" sz="2200" dirty="0"/>
              <a:t>linear models: Poisson regression; logistic regression; log-hazard regression; advanced models</a:t>
            </a:r>
          </a:p>
          <a:p>
            <a:pPr marL="268288" indent="-268288">
              <a:lnSpc>
                <a:spcPct val="93000"/>
              </a:lnSpc>
            </a:pPr>
            <a:r>
              <a:rPr lang="en-US" altLang="en-US" sz="2200" dirty="0"/>
              <a:t>Main </a:t>
            </a:r>
            <a:r>
              <a:rPr lang="en-US" altLang="en-US" sz="2200" dirty="0" smtClean="0"/>
              <a:t>points</a:t>
            </a:r>
            <a:endParaRPr lang="en-US" altLang="en-US" sz="2200" dirty="0"/>
          </a:p>
        </p:txBody>
      </p:sp>
      <p:sp>
        <p:nvSpPr>
          <p:cNvPr id="4" name="Rectangle 43"/>
          <p:cNvSpPr>
            <a:spLocks noChangeArrowheads="1"/>
          </p:cNvSpPr>
          <p:nvPr/>
        </p:nvSpPr>
        <p:spPr bwMode="auto">
          <a:xfrm>
            <a:off x="92075" y="620688"/>
            <a:ext cx="8963025" cy="864095"/>
          </a:xfrm>
          <a:prstGeom prst="rect">
            <a:avLst/>
          </a:prstGeom>
          <a:solidFill>
            <a:srgbClr val="CC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26000"/>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r>
              <a:rPr lang="en-US" altLang="en-US" sz="2600" dirty="0">
                <a:latin typeface="Arial Narrow" pitchFamily="34" charset="0"/>
              </a:rPr>
              <a:t>Will G </a:t>
            </a:r>
            <a:r>
              <a:rPr lang="en-US" altLang="en-US" sz="2600" dirty="0" smtClean="0">
                <a:latin typeface="Arial Narrow" pitchFamily="34" charset="0"/>
              </a:rPr>
              <a:t>Hopkins</a:t>
            </a:r>
            <a:br>
              <a:rPr lang="en-US" altLang="en-US" sz="2600" dirty="0" smtClean="0">
                <a:latin typeface="Arial Narrow" pitchFamily="34" charset="0"/>
              </a:rPr>
            </a:br>
            <a:r>
              <a:rPr lang="en-US" altLang="en-US" sz="2400" dirty="0" smtClean="0">
                <a:latin typeface="Arial Narrow" pitchFamily="34" charset="0"/>
              </a:rPr>
              <a:t>Victoria University</a:t>
            </a:r>
            <a:r>
              <a:rPr lang="en-US" altLang="en-US" sz="2400" dirty="0">
                <a:latin typeface="Arial Narrow" pitchFamily="34" charset="0"/>
              </a:rPr>
              <a:t>, </a:t>
            </a:r>
            <a:r>
              <a:rPr lang="en-US" altLang="en-US" sz="2400" dirty="0" smtClean="0">
                <a:latin typeface="Arial Narrow" pitchFamily="34" charset="0"/>
              </a:rPr>
              <a:t>Melbourne, Australia</a:t>
            </a:r>
            <a:endParaRPr lang="en-US" altLang="en-US" sz="2400" dirty="0">
              <a:latin typeface="Arial Narrow" pitchFamily="34" charset="0"/>
            </a:endParaRPr>
          </a:p>
        </p:txBody>
      </p:sp>
    </p:spTree>
    <p:custDataLst>
      <p:tags r:id="rId1"/>
    </p:custDataLst>
    <p:extLst>
      <p:ext uri="{BB962C8B-B14F-4D97-AF65-F5344CB8AC3E}">
        <p14:creationId xmlns:p14="http://schemas.microsoft.com/office/powerpoint/2010/main" val="2222719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74172">
                                            <p:bg/>
                                          </p:spTgt>
                                        </p:tgtEl>
                                        <p:attrNameLst>
                                          <p:attrName>style.visibility</p:attrName>
                                        </p:attrNameLst>
                                      </p:cBhvr>
                                      <p:to>
                                        <p:strVal val="visible"/>
                                      </p:to>
                                    </p:set>
                                    <p:animEffect transition="in" filter="wipe(up)">
                                      <p:cBhvr>
                                        <p:cTn id="7" dur="500"/>
                                        <p:tgtEl>
                                          <p:spTgt spid="174172">
                                            <p:bg/>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74172">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74172">
                                            <p:txEl>
                                              <p:pRg st="1" end="1"/>
                                            </p:txEl>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74172">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74172">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74172">
                                            <p:txEl>
                                              <p:pRg st="4" end="4"/>
                                            </p:txEl>
                                          </p:spTgt>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74172">
                                            <p:txEl>
                                              <p:pRg st="5" end="5"/>
                                            </p:txEl>
                                          </p:spTgt>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74172">
                                            <p:txEl>
                                              <p:pRg st="6" end="6"/>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74172">
                                            <p:txEl>
                                              <p:pRg st="7" end="7"/>
                                            </p:txEl>
                                          </p:spTgt>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74172">
                                            <p:txEl>
                                              <p:pRg st="8" end="8"/>
                                            </p:txEl>
                                          </p:spTgt>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174172">
                                            <p:txEl>
                                              <p:pRg st="9" end="9"/>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7417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72" grpId="0" uiExpand="1" build="p" animBg="1"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body" idx="1"/>
          </p:nvPr>
        </p:nvSpPr>
        <p:spPr>
          <a:xfrm>
            <a:off x="63500" y="44450"/>
            <a:ext cx="9042400" cy="6710363"/>
          </a:xfrm>
        </p:spPr>
        <p:txBody>
          <a:bodyPr/>
          <a:lstStyle/>
          <a:p>
            <a:pPr lvl="1">
              <a:lnSpc>
                <a:spcPct val="94000"/>
              </a:lnSpc>
            </a:pPr>
            <a:r>
              <a:rPr lang="en-US" altLang="en-US" dirty="0" smtClean="0"/>
              <a:t>Or you can model </a:t>
            </a:r>
            <a:r>
              <a:rPr lang="en-US" altLang="en-US" dirty="0" smtClean="0">
                <a:solidFill>
                  <a:srgbClr val="0000FF"/>
                </a:solidFill>
              </a:rPr>
              <a:t>change scores</a:t>
            </a:r>
            <a:r>
              <a:rPr lang="en-US" altLang="en-US" dirty="0" smtClean="0"/>
              <a:t> between pairs of trials. Example:</a:t>
            </a:r>
          </a:p>
          <a:p>
            <a:pPr lvl="2">
              <a:lnSpc>
                <a:spcPct val="96000"/>
              </a:lnSpc>
              <a:spcBef>
                <a:spcPct val="10000"/>
              </a:spcBef>
            </a:pPr>
            <a:r>
              <a:rPr lang="en-US" altLang="en-US" dirty="0" smtClean="0">
                <a:solidFill>
                  <a:srgbClr val="A50021"/>
                </a:solidFill>
              </a:rPr>
              <a:t>Strength = a + b*Group*Trial</a:t>
            </a:r>
            <a:r>
              <a:rPr lang="en-US" altLang="en-US" dirty="0" smtClean="0"/>
              <a:t>, where </a:t>
            </a:r>
            <a:r>
              <a:rPr lang="en-US" altLang="en-US" dirty="0" smtClean="0">
                <a:solidFill>
                  <a:srgbClr val="A50021"/>
                </a:solidFill>
              </a:rPr>
              <a:t>b</a:t>
            </a:r>
            <a:r>
              <a:rPr lang="en-US" altLang="en-US" dirty="0" smtClean="0"/>
              <a:t> has four values,</a:t>
            </a:r>
            <a:br>
              <a:rPr lang="en-US" altLang="en-US" dirty="0" smtClean="0"/>
            </a:br>
            <a:r>
              <a:rPr lang="en-US" altLang="en-US" dirty="0" smtClean="0"/>
              <a:t>        is equivalent to</a:t>
            </a:r>
          </a:p>
          <a:p>
            <a:pPr lvl="2">
              <a:lnSpc>
                <a:spcPct val="96000"/>
              </a:lnSpc>
              <a:spcBef>
                <a:spcPct val="10000"/>
              </a:spcBef>
              <a:buFontTx/>
              <a:buNone/>
            </a:pPr>
            <a:r>
              <a:rPr lang="en-US" altLang="en-US" dirty="0" smtClean="0"/>
              <a:t>	</a:t>
            </a:r>
            <a:r>
              <a:rPr lang="en-US" altLang="en-US" dirty="0" err="1" smtClean="0">
                <a:solidFill>
                  <a:srgbClr val="A50021"/>
                </a:solidFill>
              </a:rPr>
              <a:t>StrengthChange</a:t>
            </a:r>
            <a:r>
              <a:rPr lang="en-US" altLang="en-US" dirty="0" smtClean="0">
                <a:solidFill>
                  <a:srgbClr val="A50021"/>
                </a:solidFill>
              </a:rPr>
              <a:t> = a + b*Group</a:t>
            </a:r>
            <a:r>
              <a:rPr lang="en-US" altLang="en-US" dirty="0" smtClean="0"/>
              <a:t>, where </a:t>
            </a:r>
            <a:r>
              <a:rPr lang="en-US" altLang="en-US" dirty="0" smtClean="0">
                <a:solidFill>
                  <a:srgbClr val="A50021"/>
                </a:solidFill>
              </a:rPr>
              <a:t>b</a:t>
            </a:r>
            <a:r>
              <a:rPr lang="en-US" altLang="en-US" dirty="0" smtClean="0"/>
              <a:t> has just two values (</a:t>
            </a:r>
            <a:r>
              <a:rPr lang="en-US" altLang="en-US" dirty="0" err="1" smtClean="0"/>
              <a:t>expt</a:t>
            </a:r>
            <a:r>
              <a:rPr lang="en-US" altLang="en-US" dirty="0" smtClean="0"/>
              <a:t> and </a:t>
            </a:r>
            <a:r>
              <a:rPr lang="en-US" altLang="en-US" dirty="0" err="1" smtClean="0"/>
              <a:t>cont</a:t>
            </a:r>
            <a:r>
              <a:rPr lang="en-US" altLang="en-US" dirty="0" smtClean="0"/>
              <a:t>) and </a:t>
            </a:r>
            <a:r>
              <a:rPr lang="en-US" altLang="en-US" dirty="0" err="1" smtClean="0">
                <a:solidFill>
                  <a:srgbClr val="A50021"/>
                </a:solidFill>
              </a:rPr>
              <a:t>StrengthChange</a:t>
            </a:r>
            <a:r>
              <a:rPr lang="en-US" altLang="en-US" dirty="0" smtClean="0"/>
              <a:t> is the post-pre change scores. </a:t>
            </a:r>
          </a:p>
          <a:p>
            <a:pPr lvl="1">
              <a:lnSpc>
                <a:spcPct val="94000"/>
              </a:lnSpc>
            </a:pPr>
            <a:r>
              <a:rPr lang="en-US" altLang="en-US" dirty="0" smtClean="0"/>
              <a:t>You can include </a:t>
            </a:r>
            <a:r>
              <a:rPr lang="en-US" altLang="en-US" dirty="0" smtClean="0">
                <a:solidFill>
                  <a:srgbClr val="0000FF"/>
                </a:solidFill>
              </a:rPr>
              <a:t>subject characteristics</a:t>
            </a:r>
            <a:r>
              <a:rPr lang="en-US" altLang="en-US" dirty="0" smtClean="0"/>
              <a:t> as covariates to estimate the way they modify the effect of the treatment. Such </a:t>
            </a:r>
            <a:r>
              <a:rPr lang="en-US" altLang="en-US" dirty="0" smtClean="0">
                <a:solidFill>
                  <a:srgbClr val="0000FF"/>
                </a:solidFill>
              </a:rPr>
              <a:t>modifiers</a:t>
            </a:r>
            <a:r>
              <a:rPr lang="en-US" altLang="en-US" dirty="0" smtClean="0"/>
              <a:t> or </a:t>
            </a:r>
            <a:r>
              <a:rPr lang="en-US" altLang="en-US" dirty="0" smtClean="0">
                <a:solidFill>
                  <a:srgbClr val="0000FF"/>
                </a:solidFill>
              </a:rPr>
              <a:t>moderators</a:t>
            </a:r>
            <a:r>
              <a:rPr lang="en-US" altLang="en-US" dirty="0" smtClean="0"/>
              <a:t> account for </a:t>
            </a:r>
            <a:r>
              <a:rPr lang="en-US" altLang="en-US" dirty="0" smtClean="0">
                <a:solidFill>
                  <a:srgbClr val="0000FF"/>
                </a:solidFill>
              </a:rPr>
              <a:t>individual responses</a:t>
            </a:r>
            <a:r>
              <a:rPr lang="en-US" altLang="en-US" dirty="0" smtClean="0"/>
              <a:t> to the treatment.</a:t>
            </a:r>
          </a:p>
          <a:p>
            <a:pPr lvl="2">
              <a:lnSpc>
                <a:spcPct val="96000"/>
              </a:lnSpc>
              <a:spcBef>
                <a:spcPct val="10000"/>
              </a:spcBef>
            </a:pPr>
            <a:r>
              <a:rPr lang="en-US" altLang="en-US" dirty="0" smtClean="0"/>
              <a:t>A popular modifier is the </a:t>
            </a:r>
            <a:r>
              <a:rPr lang="en-US" altLang="en-US" dirty="0" smtClean="0">
                <a:solidFill>
                  <a:srgbClr val="0000FF"/>
                </a:solidFill>
              </a:rPr>
              <a:t>baseline</a:t>
            </a:r>
            <a:r>
              <a:rPr lang="en-US" altLang="en-US" dirty="0" smtClean="0"/>
              <a:t> (pre) score of the dependent:</a:t>
            </a:r>
            <a:br>
              <a:rPr lang="en-US" altLang="en-US" dirty="0" smtClean="0"/>
            </a:br>
            <a:r>
              <a:rPr lang="en-US" altLang="en-US" dirty="0" err="1" smtClean="0">
                <a:solidFill>
                  <a:srgbClr val="A50021"/>
                </a:solidFill>
              </a:rPr>
              <a:t>StrengthChange</a:t>
            </a:r>
            <a:r>
              <a:rPr lang="en-US" altLang="en-US" dirty="0" smtClean="0">
                <a:solidFill>
                  <a:srgbClr val="A50021"/>
                </a:solidFill>
              </a:rPr>
              <a:t> = a + b*Group + c*Group*</a:t>
            </a:r>
            <a:r>
              <a:rPr lang="en-US" altLang="en-US" dirty="0" err="1" smtClean="0">
                <a:solidFill>
                  <a:srgbClr val="A50021"/>
                </a:solidFill>
              </a:rPr>
              <a:t>StrengthPre</a:t>
            </a:r>
            <a:r>
              <a:rPr lang="en-US" altLang="en-US" dirty="0" smtClean="0"/>
              <a:t>.</a:t>
            </a:r>
          </a:p>
          <a:p>
            <a:pPr lvl="2">
              <a:lnSpc>
                <a:spcPct val="96000"/>
              </a:lnSpc>
              <a:spcBef>
                <a:spcPct val="10000"/>
              </a:spcBef>
            </a:pPr>
            <a:r>
              <a:rPr lang="en-US" altLang="en-US" dirty="0" smtClean="0"/>
              <a:t>Here the two values of </a:t>
            </a:r>
            <a:r>
              <a:rPr lang="en-US" altLang="en-US" dirty="0" smtClean="0">
                <a:solidFill>
                  <a:srgbClr val="A50021"/>
                </a:solidFill>
              </a:rPr>
              <a:t>c</a:t>
            </a:r>
            <a:r>
              <a:rPr lang="en-US" altLang="en-US" dirty="0" smtClean="0"/>
              <a:t> estimate the modifying effect of baseline strength on the change in strength in the two groups.</a:t>
            </a:r>
          </a:p>
          <a:p>
            <a:pPr lvl="2">
              <a:lnSpc>
                <a:spcPct val="96000"/>
              </a:lnSpc>
              <a:spcBef>
                <a:spcPct val="10000"/>
              </a:spcBef>
            </a:pPr>
            <a:r>
              <a:rPr lang="en-US" altLang="en-US" dirty="0">
                <a:solidFill>
                  <a:srgbClr val="A50021"/>
                </a:solidFill>
              </a:rPr>
              <a:t>c</a:t>
            </a:r>
            <a:r>
              <a:rPr lang="en-US" altLang="en-US" baseline="-25000" dirty="0">
                <a:solidFill>
                  <a:srgbClr val="A50021"/>
                </a:solidFill>
              </a:rPr>
              <a:t>2</a:t>
            </a:r>
            <a:r>
              <a:rPr lang="en-US" altLang="en-US" dirty="0">
                <a:solidFill>
                  <a:srgbClr val="A50021"/>
                </a:solidFill>
              </a:rPr>
              <a:t> – c</a:t>
            </a:r>
            <a:r>
              <a:rPr lang="en-US" altLang="en-US" baseline="-25000" dirty="0">
                <a:solidFill>
                  <a:srgbClr val="A50021"/>
                </a:solidFill>
              </a:rPr>
              <a:t>1</a:t>
            </a:r>
            <a:r>
              <a:rPr lang="en-US" altLang="en-US" dirty="0"/>
              <a:t> is the net modifying effect of baseline on the change.</a:t>
            </a:r>
          </a:p>
          <a:p>
            <a:pPr lvl="2">
              <a:lnSpc>
                <a:spcPct val="96000"/>
              </a:lnSpc>
              <a:spcBef>
                <a:spcPct val="10000"/>
              </a:spcBef>
            </a:pPr>
            <a:r>
              <a:rPr lang="en-US" altLang="en-US" dirty="0" smtClean="0"/>
              <a:t>The</a:t>
            </a:r>
            <a:r>
              <a:rPr lang="en-US" altLang="en-US" dirty="0" smtClean="0">
                <a:solidFill>
                  <a:srgbClr val="A50021"/>
                </a:solidFill>
              </a:rPr>
              <a:t> b</a:t>
            </a:r>
            <a:r>
              <a:rPr lang="en-US" altLang="en-US" dirty="0" smtClean="0"/>
              <a:t> and </a:t>
            </a:r>
            <a:r>
              <a:rPr lang="en-US" altLang="en-US" dirty="0" smtClean="0">
                <a:solidFill>
                  <a:srgbClr val="A50021"/>
                </a:solidFill>
              </a:rPr>
              <a:t>c</a:t>
            </a:r>
            <a:r>
              <a:rPr lang="en-US" altLang="en-US" dirty="0"/>
              <a:t> </a:t>
            </a:r>
            <a:r>
              <a:rPr lang="en-US" altLang="en-US" dirty="0" smtClean="0"/>
              <a:t>values are combined with the mean or other values of the covariate to predict differences in the changes between groups.</a:t>
            </a:r>
          </a:p>
          <a:p>
            <a:pPr lvl="2">
              <a:lnSpc>
                <a:spcPct val="96000"/>
              </a:lnSpc>
              <a:spcBef>
                <a:spcPct val="10000"/>
              </a:spcBef>
            </a:pPr>
            <a:r>
              <a:rPr lang="en-US" altLang="en-US" dirty="0" smtClean="0"/>
              <a:t>These predicted values represent </a:t>
            </a:r>
            <a:r>
              <a:rPr lang="en-US" altLang="en-US" dirty="0">
                <a:solidFill>
                  <a:srgbClr val="0000FF"/>
                </a:solidFill>
              </a:rPr>
              <a:t>adjustment</a:t>
            </a:r>
            <a:r>
              <a:rPr lang="en-US" altLang="en-US" dirty="0" smtClean="0"/>
              <a:t> for any differences between the groups in the means of the covariate.</a:t>
            </a:r>
          </a:p>
        </p:txBody>
      </p:sp>
      <p:sp>
        <p:nvSpPr>
          <p:cNvPr id="3" name="Action Button: Home 2">
            <a:hlinkClick r:id="rId2" action="ppaction://hlinksldjump" highlightClick="1"/>
          </p:cNvPr>
          <p:cNvSpPr/>
          <p:nvPr/>
        </p:nvSpPr>
        <p:spPr bwMode="auto">
          <a:xfrm>
            <a:off x="8604448" y="1700809"/>
            <a:ext cx="428055" cy="360040"/>
          </a:xfrm>
          <a:prstGeom prst="actionButtonHome">
            <a:avLst/>
          </a:prstGeom>
          <a:solidFill>
            <a:srgbClr val="FFFFFF"/>
          </a:solidFill>
          <a:ln w="9525" cap="flat" cmpd="sng" algn="ctr">
            <a:solidFill>
              <a:schemeClr val="bg1">
                <a:lumMod val="50000"/>
              </a:schemeClr>
            </a:solidFill>
            <a:prstDash val="solid"/>
            <a:round/>
            <a:headEnd type="none" w="med" len="med"/>
            <a:tailEnd type="none" w="med" len="med"/>
          </a:ln>
          <a:effectLst/>
        </p:spPr>
        <p:txBody>
          <a:bodyPr/>
          <a:lstStyle/>
          <a:p>
            <a:pPr eaLnBrk="0" hangingPunct="0">
              <a:defRPr/>
            </a:pPr>
            <a:endParaRPr lang="en-US" dirty="0">
              <a:cs typeface="+mn-cs"/>
            </a:endParaRPr>
          </a:p>
        </p:txBody>
      </p:sp>
    </p:spTree>
    <p:extLst>
      <p:ext uri="{BB962C8B-B14F-4D97-AF65-F5344CB8AC3E}">
        <p14:creationId xmlns:p14="http://schemas.microsoft.com/office/powerpoint/2010/main" val="9245218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body" idx="1"/>
          </p:nvPr>
        </p:nvSpPr>
        <p:spPr>
          <a:xfrm>
            <a:off x="63500" y="44450"/>
            <a:ext cx="9042400" cy="6768926"/>
          </a:xfrm>
        </p:spPr>
        <p:txBody>
          <a:bodyPr/>
          <a:lstStyle/>
          <a:p>
            <a:pPr lvl="2">
              <a:lnSpc>
                <a:spcPct val="96000"/>
              </a:lnSpc>
              <a:spcBef>
                <a:spcPct val="10000"/>
              </a:spcBef>
            </a:pPr>
            <a:r>
              <a:rPr lang="en-US" altLang="en-US" dirty="0" smtClean="0"/>
              <a:t>The means predicted at the overall mean of the covariate(s) are called </a:t>
            </a:r>
            <a:r>
              <a:rPr lang="en-US" altLang="en-US" dirty="0">
                <a:solidFill>
                  <a:srgbClr val="0000FF"/>
                </a:solidFill>
              </a:rPr>
              <a:t>least-squares means</a:t>
            </a:r>
            <a:r>
              <a:rPr lang="en-US" altLang="en-US" dirty="0" smtClean="0"/>
              <a:t> or </a:t>
            </a:r>
            <a:r>
              <a:rPr lang="en-US" altLang="en-US" dirty="0">
                <a:solidFill>
                  <a:srgbClr val="0000FF"/>
                </a:solidFill>
              </a:rPr>
              <a:t>estimated marginal </a:t>
            </a:r>
            <a:r>
              <a:rPr lang="en-US" altLang="en-US" dirty="0" smtClean="0">
                <a:solidFill>
                  <a:srgbClr val="0000FF"/>
                </a:solidFill>
              </a:rPr>
              <a:t>means</a:t>
            </a:r>
            <a:r>
              <a:rPr lang="en-US" altLang="en-US" dirty="0" smtClean="0"/>
              <a:t>.</a:t>
            </a:r>
          </a:p>
          <a:p>
            <a:pPr lvl="2">
              <a:lnSpc>
                <a:spcPct val="96000"/>
              </a:lnSpc>
              <a:spcBef>
                <a:spcPct val="10000"/>
              </a:spcBef>
            </a:pPr>
            <a:r>
              <a:rPr lang="en-US" altLang="en-US" dirty="0" smtClean="0"/>
              <a:t>Differences in these predicted means provide adjusted effects.</a:t>
            </a:r>
          </a:p>
          <a:p>
            <a:pPr lvl="2">
              <a:lnSpc>
                <a:spcPct val="96000"/>
              </a:lnSpc>
              <a:spcBef>
                <a:spcPct val="10000"/>
              </a:spcBef>
            </a:pPr>
            <a:r>
              <a:rPr lang="en-US" altLang="en-US" dirty="0" smtClean="0"/>
              <a:t>This figure illustrates </a:t>
            </a:r>
            <a:r>
              <a:rPr lang="en-US" altLang="en-US" dirty="0"/>
              <a:t>this model</a:t>
            </a:r>
            <a:r>
              <a:rPr lang="en-US" altLang="en-US" dirty="0" smtClean="0"/>
              <a:t>:</a:t>
            </a:r>
          </a:p>
          <a:p>
            <a:pPr lvl="2">
              <a:lnSpc>
                <a:spcPct val="96000"/>
              </a:lnSpc>
              <a:spcBef>
                <a:spcPct val="10000"/>
              </a:spcBef>
            </a:pPr>
            <a:endParaRPr lang="en-US" altLang="en-US" dirty="0"/>
          </a:p>
          <a:p>
            <a:pPr lvl="2">
              <a:lnSpc>
                <a:spcPct val="96000"/>
              </a:lnSpc>
              <a:spcBef>
                <a:spcPct val="10000"/>
              </a:spcBef>
            </a:pPr>
            <a:endParaRPr lang="en-US" altLang="en-US" dirty="0" smtClean="0"/>
          </a:p>
          <a:p>
            <a:pPr lvl="2">
              <a:lnSpc>
                <a:spcPct val="96000"/>
              </a:lnSpc>
              <a:spcBef>
                <a:spcPct val="10000"/>
              </a:spcBef>
            </a:pPr>
            <a:endParaRPr lang="en-US" altLang="en-US" dirty="0"/>
          </a:p>
          <a:p>
            <a:pPr lvl="2">
              <a:lnSpc>
                <a:spcPct val="96000"/>
              </a:lnSpc>
              <a:spcBef>
                <a:spcPct val="10000"/>
              </a:spcBef>
            </a:pPr>
            <a:endParaRPr lang="en-US" altLang="en-US" dirty="0" smtClean="0"/>
          </a:p>
          <a:p>
            <a:pPr lvl="2">
              <a:lnSpc>
                <a:spcPct val="96000"/>
              </a:lnSpc>
              <a:spcBef>
                <a:spcPct val="10000"/>
              </a:spcBef>
            </a:pPr>
            <a:endParaRPr lang="en-US" altLang="en-US" dirty="0"/>
          </a:p>
          <a:p>
            <a:pPr lvl="2">
              <a:lnSpc>
                <a:spcPct val="96000"/>
              </a:lnSpc>
              <a:spcBef>
                <a:spcPct val="10000"/>
              </a:spcBef>
            </a:pPr>
            <a:endParaRPr lang="en-US" altLang="en-US" dirty="0" smtClean="0"/>
          </a:p>
          <a:p>
            <a:pPr lvl="2">
              <a:lnSpc>
                <a:spcPct val="96000"/>
              </a:lnSpc>
              <a:spcBef>
                <a:spcPct val="10000"/>
              </a:spcBef>
            </a:pPr>
            <a:endParaRPr lang="en-US" altLang="en-US" sz="3200" dirty="0"/>
          </a:p>
          <a:p>
            <a:pPr lvl="2">
              <a:lnSpc>
                <a:spcPct val="96000"/>
              </a:lnSpc>
              <a:spcBef>
                <a:spcPct val="10000"/>
              </a:spcBef>
            </a:pPr>
            <a:endParaRPr lang="en-US" altLang="en-US" sz="3200" dirty="0" smtClean="0"/>
          </a:p>
          <a:p>
            <a:pPr marL="685800" lvl="2" indent="0">
              <a:lnSpc>
                <a:spcPct val="96000"/>
              </a:lnSpc>
              <a:spcBef>
                <a:spcPct val="10000"/>
              </a:spcBef>
              <a:buNone/>
            </a:pPr>
            <a:endParaRPr lang="en-US" altLang="en-US" dirty="0" smtClean="0"/>
          </a:p>
          <a:p>
            <a:pPr lvl="2">
              <a:lnSpc>
                <a:spcPct val="96000"/>
              </a:lnSpc>
              <a:spcBef>
                <a:spcPct val="10000"/>
              </a:spcBef>
            </a:pPr>
            <a:r>
              <a:rPr lang="en-US" altLang="en-US" dirty="0"/>
              <a:t>Bonus: a baseline covariate improves precision of estimation when the dependent variable is noisy.</a:t>
            </a:r>
          </a:p>
          <a:p>
            <a:pPr lvl="2">
              <a:lnSpc>
                <a:spcPct val="96000"/>
              </a:lnSpc>
              <a:spcBef>
                <a:spcPct val="10000"/>
              </a:spcBef>
            </a:pPr>
            <a:r>
              <a:rPr lang="en-US" altLang="en-US" dirty="0" smtClean="0"/>
              <a:t>This modeling </a:t>
            </a:r>
            <a:r>
              <a:rPr lang="en-US" altLang="en-US" dirty="0"/>
              <a:t>is built into the </a:t>
            </a:r>
            <a:r>
              <a:rPr lang="en-US" altLang="en-US" dirty="0" smtClean="0"/>
              <a:t>spreadsheets </a:t>
            </a:r>
            <a:r>
              <a:rPr lang="en-US" altLang="en-US" dirty="0"/>
              <a:t>at Sportscience.</a:t>
            </a:r>
          </a:p>
          <a:p>
            <a:pPr lvl="2">
              <a:lnSpc>
                <a:spcPct val="96000"/>
              </a:lnSpc>
              <a:spcBef>
                <a:spcPct val="10000"/>
              </a:spcBef>
            </a:pPr>
            <a:endParaRPr lang="en-US" altLang="en-US" dirty="0"/>
          </a:p>
          <a:p>
            <a:pPr lvl="1">
              <a:lnSpc>
                <a:spcPct val="96000"/>
              </a:lnSpc>
              <a:spcBef>
                <a:spcPct val="10000"/>
              </a:spcBef>
            </a:pPr>
            <a:endParaRPr lang="en-US" altLang="en-US" dirty="0" smtClean="0"/>
          </a:p>
        </p:txBody>
      </p:sp>
      <p:grpSp>
        <p:nvGrpSpPr>
          <p:cNvPr id="3" name="Group 895"/>
          <p:cNvGrpSpPr>
            <a:grpSpLocks/>
          </p:cNvGrpSpPr>
          <p:nvPr/>
        </p:nvGrpSpPr>
        <p:grpSpPr bwMode="auto">
          <a:xfrm>
            <a:off x="1766888" y="2017129"/>
            <a:ext cx="5434012" cy="3403600"/>
            <a:chOff x="1913812" y="3194910"/>
            <a:chExt cx="5433959" cy="3404233"/>
          </a:xfrm>
        </p:grpSpPr>
        <p:sp>
          <p:nvSpPr>
            <p:cNvPr id="4" name="Rectangle 107"/>
            <p:cNvSpPr>
              <a:spLocks noChangeArrowheads="1"/>
            </p:cNvSpPr>
            <p:nvPr/>
          </p:nvSpPr>
          <p:spPr bwMode="auto">
            <a:xfrm>
              <a:off x="4027101" y="3210788"/>
              <a:ext cx="3044476" cy="2789756"/>
            </a:xfrm>
            <a:prstGeom prst="rect">
              <a:avLst/>
            </a:prstGeom>
            <a:solidFill>
              <a:srgbClr val="E8E8E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C00CC"/>
                </a:buClr>
                <a:buFont typeface="Symbol" pitchFamily="18" charset="2"/>
                <a:buChar char="·"/>
                <a:defRPr sz="2800">
                  <a:solidFill>
                    <a:schemeClr val="tx1"/>
                  </a:solidFill>
                  <a:latin typeface="Arial Narrow" pitchFamily="34" charset="0"/>
                </a:defRPr>
              </a:lvl1pPr>
              <a:lvl2pPr marL="742950" indent="-285750" eaLnBrk="0" hangingPunct="0">
                <a:spcBef>
                  <a:spcPct val="10000"/>
                </a:spcBef>
                <a:buClr>
                  <a:srgbClr val="0000FF"/>
                </a:buClr>
                <a:buFont typeface="Symbol" pitchFamily="18" charset="2"/>
                <a:buChar char="·"/>
                <a:defRPr sz="2600">
                  <a:solidFill>
                    <a:schemeClr val="tx1"/>
                  </a:solidFill>
                  <a:latin typeface="Arial Narrow" pitchFamily="34" charset="0"/>
                </a:defRPr>
              </a:lvl2pPr>
              <a:lvl3pPr marL="1143000" indent="-228600" eaLnBrk="0" hangingPunct="0">
                <a:spcBef>
                  <a:spcPct val="10000"/>
                </a:spcBef>
                <a:buChar char="•"/>
                <a:defRPr sz="2400">
                  <a:solidFill>
                    <a:schemeClr val="tx1"/>
                  </a:solidFill>
                  <a:latin typeface="Arial Narrow" pitchFamily="34" charset="0"/>
                </a:defRPr>
              </a:lvl3pPr>
              <a:lvl4pPr marL="1600200" indent="-228600" eaLnBrk="0" hangingPunct="0">
                <a:spcBef>
                  <a:spcPct val="5000"/>
                </a:spcBef>
                <a:buChar char="–"/>
                <a:defRPr sz="2400">
                  <a:solidFill>
                    <a:schemeClr val="tx1"/>
                  </a:solidFill>
                  <a:latin typeface="Arial Narrow" pitchFamily="34"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buClrTx/>
                <a:buFontTx/>
                <a:buNone/>
              </a:pPr>
              <a:endParaRPr lang="en-AU" altLang="en-US" sz="2600" dirty="0">
                <a:solidFill>
                  <a:srgbClr val="000000"/>
                </a:solidFill>
                <a:latin typeface="Times New Roman" pitchFamily="18" charset="0"/>
              </a:endParaRPr>
            </a:p>
          </p:txBody>
        </p:sp>
        <p:cxnSp>
          <p:nvCxnSpPr>
            <p:cNvPr id="5" name="Straight Connector 837"/>
            <p:cNvCxnSpPr>
              <a:cxnSpLocks noChangeShapeType="1"/>
            </p:cNvCxnSpPr>
            <p:nvPr/>
          </p:nvCxnSpPr>
          <p:spPr bwMode="auto">
            <a:xfrm rot="5400000">
              <a:off x="2532153" y="4601025"/>
              <a:ext cx="2761603" cy="2274"/>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6" name="Straight Connector 844"/>
            <p:cNvCxnSpPr>
              <a:cxnSpLocks noChangeShapeType="1"/>
            </p:cNvCxnSpPr>
            <p:nvPr/>
          </p:nvCxnSpPr>
          <p:spPr bwMode="auto">
            <a:xfrm>
              <a:off x="4016121" y="6088638"/>
              <a:ext cx="3044813" cy="6914"/>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sp>
          <p:nvSpPr>
            <p:cNvPr id="7" name="TextBox 852"/>
            <p:cNvSpPr txBox="1">
              <a:spLocks noChangeArrowheads="1"/>
            </p:cNvSpPr>
            <p:nvPr/>
          </p:nvSpPr>
          <p:spPr bwMode="auto">
            <a:xfrm>
              <a:off x="1913812" y="3194910"/>
              <a:ext cx="1857667" cy="59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spcBef>
                  <a:spcPct val="20000"/>
                </a:spcBef>
                <a:buClr>
                  <a:srgbClr val="CC00CC"/>
                </a:buClr>
                <a:buFont typeface="Symbol" pitchFamily="18" charset="2"/>
                <a:buChar char="·"/>
                <a:defRPr sz="2800">
                  <a:solidFill>
                    <a:schemeClr val="tx1"/>
                  </a:solidFill>
                  <a:latin typeface="Arial Narrow" pitchFamily="34" charset="0"/>
                </a:defRPr>
              </a:lvl1pPr>
              <a:lvl2pPr marL="742950" indent="-285750" eaLnBrk="0" hangingPunct="0">
                <a:spcBef>
                  <a:spcPct val="10000"/>
                </a:spcBef>
                <a:buClr>
                  <a:srgbClr val="0000FF"/>
                </a:buClr>
                <a:buFont typeface="Symbol" pitchFamily="18" charset="2"/>
                <a:buChar char="·"/>
                <a:defRPr sz="2600">
                  <a:solidFill>
                    <a:schemeClr val="tx1"/>
                  </a:solidFill>
                  <a:latin typeface="Arial Narrow" pitchFamily="34" charset="0"/>
                </a:defRPr>
              </a:lvl2pPr>
              <a:lvl3pPr marL="1143000" indent="-228600" eaLnBrk="0" hangingPunct="0">
                <a:spcBef>
                  <a:spcPct val="10000"/>
                </a:spcBef>
                <a:buChar char="•"/>
                <a:defRPr sz="2400">
                  <a:solidFill>
                    <a:schemeClr val="tx1"/>
                  </a:solidFill>
                  <a:latin typeface="Arial Narrow" pitchFamily="34" charset="0"/>
                </a:defRPr>
              </a:lvl3pPr>
              <a:lvl4pPr marL="1600200" indent="-228600" eaLnBrk="0" hangingPunct="0">
                <a:spcBef>
                  <a:spcPct val="5000"/>
                </a:spcBef>
                <a:buChar char="–"/>
                <a:defRPr sz="2400">
                  <a:solidFill>
                    <a:schemeClr val="tx1"/>
                  </a:solidFill>
                  <a:latin typeface="Arial Narrow" pitchFamily="34"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r">
                <a:lnSpc>
                  <a:spcPct val="80000"/>
                </a:lnSpc>
                <a:spcBef>
                  <a:spcPct val="0"/>
                </a:spcBef>
                <a:buClrTx/>
                <a:buFontTx/>
                <a:buNone/>
              </a:pPr>
              <a:r>
                <a:rPr lang="en-US" altLang="en-US" sz="2400" dirty="0">
                  <a:solidFill>
                    <a:srgbClr val="000000"/>
                  </a:solidFill>
                  <a:sym typeface="Symbol" pitchFamily="18" charset="2"/>
                </a:rPr>
                <a:t>Post-pre change</a:t>
              </a:r>
              <a:br>
                <a:rPr lang="en-US" altLang="en-US" sz="2400" dirty="0">
                  <a:solidFill>
                    <a:srgbClr val="000000"/>
                  </a:solidFill>
                  <a:sym typeface="Symbol" pitchFamily="18" charset="2"/>
                </a:rPr>
              </a:br>
              <a:r>
                <a:rPr lang="en-US" altLang="en-US" sz="2400" dirty="0">
                  <a:solidFill>
                    <a:srgbClr val="000000"/>
                  </a:solidFill>
                  <a:sym typeface="Symbol" pitchFamily="18" charset="2"/>
                </a:rPr>
                <a:t>in dependent</a:t>
              </a:r>
            </a:p>
          </p:txBody>
        </p:sp>
        <p:sp>
          <p:nvSpPr>
            <p:cNvPr id="8" name="TextBox 853"/>
            <p:cNvSpPr txBox="1">
              <a:spLocks noChangeArrowheads="1"/>
            </p:cNvSpPr>
            <p:nvPr/>
          </p:nvSpPr>
          <p:spPr bwMode="auto">
            <a:xfrm>
              <a:off x="5785850" y="6267293"/>
              <a:ext cx="1561921" cy="3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spcBef>
                  <a:spcPct val="20000"/>
                </a:spcBef>
                <a:buClr>
                  <a:srgbClr val="CC00CC"/>
                </a:buClr>
                <a:buFont typeface="Symbol" pitchFamily="18" charset="2"/>
                <a:buChar char="·"/>
                <a:defRPr sz="2800">
                  <a:solidFill>
                    <a:schemeClr val="tx1"/>
                  </a:solidFill>
                  <a:latin typeface="Arial Narrow" pitchFamily="34" charset="0"/>
                </a:defRPr>
              </a:lvl1pPr>
              <a:lvl2pPr marL="742950" indent="-285750" eaLnBrk="0" hangingPunct="0">
                <a:spcBef>
                  <a:spcPct val="10000"/>
                </a:spcBef>
                <a:buClr>
                  <a:srgbClr val="0000FF"/>
                </a:buClr>
                <a:buFont typeface="Symbol" pitchFamily="18" charset="2"/>
                <a:buChar char="·"/>
                <a:defRPr sz="2600">
                  <a:solidFill>
                    <a:schemeClr val="tx1"/>
                  </a:solidFill>
                  <a:latin typeface="Arial Narrow" pitchFamily="34" charset="0"/>
                </a:defRPr>
              </a:lvl2pPr>
              <a:lvl3pPr marL="1143000" indent="-228600" eaLnBrk="0" hangingPunct="0">
                <a:spcBef>
                  <a:spcPct val="10000"/>
                </a:spcBef>
                <a:buChar char="•"/>
                <a:defRPr sz="2400">
                  <a:solidFill>
                    <a:schemeClr val="tx1"/>
                  </a:solidFill>
                  <a:latin typeface="Arial Narrow" pitchFamily="34" charset="0"/>
                </a:defRPr>
              </a:lvl3pPr>
              <a:lvl4pPr marL="1600200" indent="-228600" eaLnBrk="0" hangingPunct="0">
                <a:spcBef>
                  <a:spcPct val="5000"/>
                </a:spcBef>
                <a:buChar char="–"/>
                <a:defRPr sz="2400">
                  <a:solidFill>
                    <a:schemeClr val="tx1"/>
                  </a:solidFill>
                  <a:latin typeface="Arial Narrow" pitchFamily="34"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ctr">
                <a:lnSpc>
                  <a:spcPct val="90000"/>
                </a:lnSpc>
                <a:spcBef>
                  <a:spcPct val="0"/>
                </a:spcBef>
                <a:buClrTx/>
                <a:buFontTx/>
                <a:buNone/>
              </a:pPr>
              <a:r>
                <a:rPr lang="en-US" altLang="en-US" sz="2400" dirty="0">
                  <a:solidFill>
                    <a:srgbClr val="000000"/>
                  </a:solidFill>
                </a:rPr>
                <a:t>Pre-test value</a:t>
              </a:r>
            </a:p>
          </p:txBody>
        </p:sp>
        <p:cxnSp>
          <p:nvCxnSpPr>
            <p:cNvPr id="9" name="Straight Connector 843"/>
            <p:cNvCxnSpPr>
              <a:cxnSpLocks noChangeShapeType="1"/>
            </p:cNvCxnSpPr>
            <p:nvPr/>
          </p:nvCxnSpPr>
          <p:spPr bwMode="auto">
            <a:xfrm>
              <a:off x="3917534" y="5773173"/>
              <a:ext cx="3136613" cy="2274"/>
            </a:xfrm>
            <a:prstGeom prst="line">
              <a:avLst/>
            </a:prstGeom>
            <a:noFill/>
            <a:ln w="6350" algn="ctr">
              <a:solidFill>
                <a:schemeClr val="tx1"/>
              </a:solidFill>
              <a:prstDash val="sysDash"/>
              <a:round/>
              <a:headEnd/>
              <a:tailEnd/>
            </a:ln>
            <a:extLst>
              <a:ext uri="{909E8E84-426E-40DD-AFC4-6F175D3DCCD1}">
                <a14:hiddenFill xmlns:a14="http://schemas.microsoft.com/office/drawing/2010/main">
                  <a:noFill/>
                </a14:hiddenFill>
              </a:ext>
            </a:extLst>
          </p:spPr>
        </p:cxnSp>
        <p:sp>
          <p:nvSpPr>
            <p:cNvPr id="10" name="TextBox 863"/>
            <p:cNvSpPr txBox="1">
              <a:spLocks noChangeArrowheads="1"/>
            </p:cNvSpPr>
            <p:nvPr/>
          </p:nvSpPr>
          <p:spPr bwMode="auto">
            <a:xfrm>
              <a:off x="3715987" y="5635351"/>
              <a:ext cx="128573" cy="304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spcBef>
                  <a:spcPct val="20000"/>
                </a:spcBef>
                <a:buClr>
                  <a:srgbClr val="CC00CC"/>
                </a:buClr>
                <a:buFont typeface="Symbol" pitchFamily="18" charset="2"/>
                <a:buChar char="·"/>
                <a:defRPr sz="2800">
                  <a:solidFill>
                    <a:schemeClr val="tx1"/>
                  </a:solidFill>
                  <a:latin typeface="Arial Narrow" pitchFamily="34" charset="0"/>
                </a:defRPr>
              </a:lvl1pPr>
              <a:lvl2pPr marL="742950" indent="-285750" eaLnBrk="0" hangingPunct="0">
                <a:spcBef>
                  <a:spcPct val="10000"/>
                </a:spcBef>
                <a:buClr>
                  <a:srgbClr val="0000FF"/>
                </a:buClr>
                <a:buFont typeface="Symbol" pitchFamily="18" charset="2"/>
                <a:buChar char="·"/>
                <a:defRPr sz="2600">
                  <a:solidFill>
                    <a:schemeClr val="tx1"/>
                  </a:solidFill>
                  <a:latin typeface="Arial Narrow" pitchFamily="34" charset="0"/>
                </a:defRPr>
              </a:lvl2pPr>
              <a:lvl3pPr marL="1143000" indent="-228600" eaLnBrk="0" hangingPunct="0">
                <a:spcBef>
                  <a:spcPct val="10000"/>
                </a:spcBef>
                <a:buChar char="•"/>
                <a:defRPr sz="2400">
                  <a:solidFill>
                    <a:schemeClr val="tx1"/>
                  </a:solidFill>
                  <a:latin typeface="Arial Narrow" pitchFamily="34" charset="0"/>
                </a:defRPr>
              </a:lvl3pPr>
              <a:lvl4pPr marL="1600200" indent="-228600" eaLnBrk="0" hangingPunct="0">
                <a:spcBef>
                  <a:spcPct val="5000"/>
                </a:spcBef>
                <a:buChar char="–"/>
                <a:defRPr sz="2400">
                  <a:solidFill>
                    <a:schemeClr val="tx1"/>
                  </a:solidFill>
                  <a:latin typeface="Arial Narrow" pitchFamily="34"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r">
                <a:lnSpc>
                  <a:spcPct val="90000"/>
                </a:lnSpc>
                <a:spcBef>
                  <a:spcPct val="0"/>
                </a:spcBef>
                <a:buClrTx/>
                <a:buFontTx/>
                <a:buNone/>
              </a:pPr>
              <a:r>
                <a:rPr lang="en-US" altLang="en-US" sz="2200" dirty="0">
                  <a:solidFill>
                    <a:srgbClr val="000000"/>
                  </a:solidFill>
                </a:rPr>
                <a:t>0</a:t>
              </a:r>
            </a:p>
          </p:txBody>
        </p:sp>
      </p:grpSp>
      <p:grpSp>
        <p:nvGrpSpPr>
          <p:cNvPr id="11" name="Group 899"/>
          <p:cNvGrpSpPr>
            <a:grpSpLocks/>
          </p:cNvGrpSpPr>
          <p:nvPr/>
        </p:nvGrpSpPr>
        <p:grpSpPr bwMode="auto">
          <a:xfrm>
            <a:off x="1728788" y="2810879"/>
            <a:ext cx="3752850" cy="304800"/>
            <a:chOff x="1875796" y="3988929"/>
            <a:chExt cx="3753108" cy="304699"/>
          </a:xfrm>
        </p:grpSpPr>
        <p:sp>
          <p:nvSpPr>
            <p:cNvPr id="12" name="TextBox 792"/>
            <p:cNvSpPr txBox="1">
              <a:spLocks noChangeArrowheads="1"/>
            </p:cNvSpPr>
            <p:nvPr/>
          </p:nvSpPr>
          <p:spPr bwMode="auto">
            <a:xfrm>
              <a:off x="1875796" y="3988929"/>
              <a:ext cx="1962285"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spcBef>
                  <a:spcPct val="20000"/>
                </a:spcBef>
                <a:buClr>
                  <a:srgbClr val="CC00CC"/>
                </a:buClr>
                <a:buFont typeface="Symbol" pitchFamily="18" charset="2"/>
                <a:buChar char="·"/>
                <a:defRPr sz="2800">
                  <a:solidFill>
                    <a:schemeClr val="tx1"/>
                  </a:solidFill>
                  <a:latin typeface="Arial Narrow" pitchFamily="34" charset="0"/>
                </a:defRPr>
              </a:lvl1pPr>
              <a:lvl2pPr marL="742950" indent="-285750" eaLnBrk="0" hangingPunct="0">
                <a:spcBef>
                  <a:spcPct val="10000"/>
                </a:spcBef>
                <a:buClr>
                  <a:srgbClr val="0000FF"/>
                </a:buClr>
                <a:buFont typeface="Symbol" pitchFamily="18" charset="2"/>
                <a:buChar char="·"/>
                <a:defRPr sz="2600">
                  <a:solidFill>
                    <a:schemeClr val="tx1"/>
                  </a:solidFill>
                  <a:latin typeface="Arial Narrow" pitchFamily="34" charset="0"/>
                </a:defRPr>
              </a:lvl2pPr>
              <a:lvl3pPr marL="1143000" indent="-228600" eaLnBrk="0" hangingPunct="0">
                <a:spcBef>
                  <a:spcPct val="10000"/>
                </a:spcBef>
                <a:buChar char="•"/>
                <a:defRPr sz="2400">
                  <a:solidFill>
                    <a:schemeClr val="tx1"/>
                  </a:solidFill>
                  <a:latin typeface="Arial Narrow" pitchFamily="34" charset="0"/>
                </a:defRPr>
              </a:lvl3pPr>
              <a:lvl4pPr marL="1600200" indent="-228600" eaLnBrk="0" hangingPunct="0">
                <a:spcBef>
                  <a:spcPct val="5000"/>
                </a:spcBef>
                <a:buChar char="–"/>
                <a:defRPr sz="2400">
                  <a:solidFill>
                    <a:schemeClr val="tx1"/>
                  </a:solidFill>
                  <a:latin typeface="Arial Narrow" pitchFamily="34"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r">
                <a:lnSpc>
                  <a:spcPct val="90000"/>
                </a:lnSpc>
                <a:spcBef>
                  <a:spcPct val="0"/>
                </a:spcBef>
                <a:buClrTx/>
                <a:buFontTx/>
                <a:buNone/>
              </a:pPr>
              <a:r>
                <a:rPr lang="en-US" altLang="en-US" sz="2200" dirty="0">
                  <a:solidFill>
                    <a:srgbClr val="7F7F00"/>
                  </a:solidFill>
                </a:rPr>
                <a:t>mean experimental</a:t>
              </a:r>
            </a:p>
          </p:txBody>
        </p:sp>
        <p:cxnSp>
          <p:nvCxnSpPr>
            <p:cNvPr id="13" name="Straight Connector 12"/>
            <p:cNvCxnSpPr/>
            <p:nvPr/>
          </p:nvCxnSpPr>
          <p:spPr bwMode="auto">
            <a:xfrm>
              <a:off x="3907936" y="4141279"/>
              <a:ext cx="1720968" cy="7934"/>
            </a:xfrm>
            <a:prstGeom prst="line">
              <a:avLst/>
            </a:prstGeom>
            <a:solidFill>
              <a:schemeClr val="accent1"/>
            </a:solidFill>
            <a:ln w="6350" cap="flat" cmpd="sng" algn="ctr">
              <a:solidFill>
                <a:schemeClr val="accent3">
                  <a:lumMod val="50000"/>
                </a:schemeClr>
              </a:solidFill>
              <a:prstDash val="dash"/>
              <a:round/>
              <a:headEnd type="triangle" w="med" len="med"/>
              <a:tailEnd type="none" w="med" len="med"/>
            </a:ln>
            <a:effectLst/>
          </p:spPr>
        </p:cxnSp>
      </p:grpSp>
      <p:grpSp>
        <p:nvGrpSpPr>
          <p:cNvPr id="14" name="Group 902"/>
          <p:cNvGrpSpPr>
            <a:grpSpLocks/>
          </p:cNvGrpSpPr>
          <p:nvPr/>
        </p:nvGrpSpPr>
        <p:grpSpPr bwMode="auto">
          <a:xfrm>
            <a:off x="3760788" y="3303004"/>
            <a:ext cx="1328737" cy="628650"/>
            <a:chOff x="3908442" y="4481158"/>
            <a:chExt cx="1328576" cy="629392"/>
          </a:xfrm>
        </p:grpSpPr>
        <p:cxnSp>
          <p:nvCxnSpPr>
            <p:cNvPr id="15" name="Straight Connector 14"/>
            <p:cNvCxnSpPr/>
            <p:nvPr/>
          </p:nvCxnSpPr>
          <p:spPr bwMode="auto">
            <a:xfrm flipV="1">
              <a:off x="3908442" y="4481158"/>
              <a:ext cx="1317465" cy="6357"/>
            </a:xfrm>
            <a:prstGeom prst="line">
              <a:avLst/>
            </a:prstGeom>
            <a:solidFill>
              <a:schemeClr val="accent1"/>
            </a:solidFill>
            <a:ln w="6350" cap="flat" cmpd="sng" algn="ctr">
              <a:solidFill>
                <a:schemeClr val="accent6">
                  <a:lumMod val="50000"/>
                </a:schemeClr>
              </a:solidFill>
              <a:prstDash val="dash"/>
              <a:round/>
              <a:headEnd type="triangle" w="med" len="med"/>
              <a:tailEnd type="none" w="med" len="med"/>
            </a:ln>
            <a:effectLst/>
          </p:spPr>
        </p:cxnSp>
        <p:cxnSp>
          <p:nvCxnSpPr>
            <p:cNvPr id="16" name="Straight Connector 15"/>
            <p:cNvCxnSpPr/>
            <p:nvPr/>
          </p:nvCxnSpPr>
          <p:spPr bwMode="auto">
            <a:xfrm>
              <a:off x="3908442" y="5110550"/>
              <a:ext cx="1328576" cy="0"/>
            </a:xfrm>
            <a:prstGeom prst="line">
              <a:avLst/>
            </a:prstGeom>
            <a:solidFill>
              <a:schemeClr val="accent1"/>
            </a:solidFill>
            <a:ln w="6350" cap="flat" cmpd="sng" algn="ctr">
              <a:solidFill>
                <a:schemeClr val="accent6">
                  <a:lumMod val="50000"/>
                </a:schemeClr>
              </a:solidFill>
              <a:prstDash val="dash"/>
              <a:round/>
              <a:headEnd type="triangle" w="med" len="med"/>
              <a:tailEnd type="none" w="med" len="med"/>
            </a:ln>
            <a:effectLst/>
          </p:spPr>
        </p:cxnSp>
      </p:grpSp>
      <p:grpSp>
        <p:nvGrpSpPr>
          <p:cNvPr id="17" name="Group 898"/>
          <p:cNvGrpSpPr>
            <a:grpSpLocks/>
          </p:cNvGrpSpPr>
          <p:nvPr/>
        </p:nvGrpSpPr>
        <p:grpSpPr bwMode="auto">
          <a:xfrm>
            <a:off x="2355850" y="3939591"/>
            <a:ext cx="4135438" cy="303213"/>
            <a:chOff x="2504160" y="5117311"/>
            <a:chExt cx="4134146" cy="304699"/>
          </a:xfrm>
        </p:grpSpPr>
        <p:cxnSp>
          <p:nvCxnSpPr>
            <p:cNvPr id="18" name="Straight Connector 17"/>
            <p:cNvCxnSpPr/>
            <p:nvPr/>
          </p:nvCxnSpPr>
          <p:spPr bwMode="auto">
            <a:xfrm>
              <a:off x="3908659" y="5270458"/>
              <a:ext cx="2729647" cy="4786"/>
            </a:xfrm>
            <a:prstGeom prst="line">
              <a:avLst/>
            </a:prstGeom>
            <a:solidFill>
              <a:schemeClr val="accent1"/>
            </a:solidFill>
            <a:ln w="6350" cap="flat" cmpd="sng" algn="ctr">
              <a:solidFill>
                <a:schemeClr val="accent3">
                  <a:lumMod val="50000"/>
                </a:schemeClr>
              </a:solidFill>
              <a:prstDash val="dash"/>
              <a:round/>
              <a:headEnd type="triangle" w="med" len="med"/>
              <a:tailEnd type="none" w="med" len="med"/>
            </a:ln>
            <a:effectLst/>
          </p:spPr>
        </p:cxnSp>
        <p:sp>
          <p:nvSpPr>
            <p:cNvPr id="19" name="TextBox 847"/>
            <p:cNvSpPr txBox="1">
              <a:spLocks noChangeArrowheads="1"/>
            </p:cNvSpPr>
            <p:nvPr/>
          </p:nvSpPr>
          <p:spPr bwMode="auto">
            <a:xfrm>
              <a:off x="2504160" y="5117311"/>
              <a:ext cx="1333083"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spcBef>
                  <a:spcPct val="20000"/>
                </a:spcBef>
                <a:buClr>
                  <a:srgbClr val="CC00CC"/>
                </a:buClr>
                <a:buFont typeface="Symbol" pitchFamily="18" charset="2"/>
                <a:buChar char="·"/>
                <a:defRPr sz="2800">
                  <a:solidFill>
                    <a:schemeClr val="tx1"/>
                  </a:solidFill>
                  <a:latin typeface="Arial Narrow" pitchFamily="34" charset="0"/>
                </a:defRPr>
              </a:lvl1pPr>
              <a:lvl2pPr marL="742950" indent="-285750" eaLnBrk="0" hangingPunct="0">
                <a:spcBef>
                  <a:spcPct val="10000"/>
                </a:spcBef>
                <a:buClr>
                  <a:srgbClr val="0000FF"/>
                </a:buClr>
                <a:buFont typeface="Symbol" pitchFamily="18" charset="2"/>
                <a:buChar char="·"/>
                <a:defRPr sz="2600">
                  <a:solidFill>
                    <a:schemeClr val="tx1"/>
                  </a:solidFill>
                  <a:latin typeface="Arial Narrow" pitchFamily="34" charset="0"/>
                </a:defRPr>
              </a:lvl2pPr>
              <a:lvl3pPr marL="1143000" indent="-228600" eaLnBrk="0" hangingPunct="0">
                <a:spcBef>
                  <a:spcPct val="10000"/>
                </a:spcBef>
                <a:buChar char="•"/>
                <a:defRPr sz="2400">
                  <a:solidFill>
                    <a:schemeClr val="tx1"/>
                  </a:solidFill>
                  <a:latin typeface="Arial Narrow" pitchFamily="34" charset="0"/>
                </a:defRPr>
              </a:lvl3pPr>
              <a:lvl4pPr marL="1600200" indent="-228600" eaLnBrk="0" hangingPunct="0">
                <a:spcBef>
                  <a:spcPct val="5000"/>
                </a:spcBef>
                <a:buChar char="–"/>
                <a:defRPr sz="2400">
                  <a:solidFill>
                    <a:schemeClr val="tx1"/>
                  </a:solidFill>
                  <a:latin typeface="Arial Narrow" pitchFamily="34"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r">
                <a:lnSpc>
                  <a:spcPct val="90000"/>
                </a:lnSpc>
                <a:spcBef>
                  <a:spcPct val="0"/>
                </a:spcBef>
                <a:buClrTx/>
                <a:buFontTx/>
                <a:buNone/>
              </a:pPr>
              <a:r>
                <a:rPr lang="en-US" altLang="en-US" sz="2200" dirty="0">
                  <a:solidFill>
                    <a:srgbClr val="7F7F00"/>
                  </a:solidFill>
                </a:rPr>
                <a:t>mean control</a:t>
              </a:r>
            </a:p>
          </p:txBody>
        </p:sp>
      </p:grpSp>
      <p:grpSp>
        <p:nvGrpSpPr>
          <p:cNvPr id="20" name="Group 901"/>
          <p:cNvGrpSpPr>
            <a:grpSpLocks/>
          </p:cNvGrpSpPr>
          <p:nvPr/>
        </p:nvGrpSpPr>
        <p:grpSpPr bwMode="auto">
          <a:xfrm>
            <a:off x="4800600" y="2201279"/>
            <a:ext cx="590550" cy="3298825"/>
            <a:chOff x="4948691" y="3379421"/>
            <a:chExt cx="589905" cy="3299914"/>
          </a:xfrm>
        </p:grpSpPr>
        <p:cxnSp>
          <p:nvCxnSpPr>
            <p:cNvPr id="21" name="Straight Connector 838"/>
            <p:cNvCxnSpPr>
              <a:cxnSpLocks noChangeShapeType="1"/>
            </p:cNvCxnSpPr>
            <p:nvPr/>
          </p:nvCxnSpPr>
          <p:spPr bwMode="auto">
            <a:xfrm rot="5400000">
              <a:off x="3870154" y="4739750"/>
              <a:ext cx="2722931" cy="2274"/>
            </a:xfrm>
            <a:prstGeom prst="line">
              <a:avLst/>
            </a:prstGeom>
            <a:noFill/>
            <a:ln w="6350" algn="ctr">
              <a:solidFill>
                <a:schemeClr val="tx1"/>
              </a:solidFill>
              <a:prstDash val="dash"/>
              <a:round/>
              <a:headEnd/>
              <a:tailEnd type="triangle" w="med" len="med"/>
            </a:ln>
            <a:extLst>
              <a:ext uri="{909E8E84-426E-40DD-AFC4-6F175D3DCCD1}">
                <a14:hiddenFill xmlns:a14="http://schemas.microsoft.com/office/drawing/2010/main">
                  <a:noFill/>
                </a14:hiddenFill>
              </a:ext>
            </a:extLst>
          </p:spPr>
        </p:cxnSp>
        <p:sp>
          <p:nvSpPr>
            <p:cNvPr id="22" name="TextBox 854"/>
            <p:cNvSpPr txBox="1">
              <a:spLocks noChangeArrowheads="1"/>
            </p:cNvSpPr>
            <p:nvPr/>
          </p:nvSpPr>
          <p:spPr bwMode="auto">
            <a:xfrm>
              <a:off x="4948691" y="6137818"/>
              <a:ext cx="589905" cy="54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spcBef>
                  <a:spcPct val="20000"/>
                </a:spcBef>
                <a:buClr>
                  <a:srgbClr val="CC00CC"/>
                </a:buClr>
                <a:buFont typeface="Symbol" pitchFamily="18" charset="2"/>
                <a:buChar char="·"/>
                <a:defRPr sz="2800">
                  <a:solidFill>
                    <a:schemeClr val="tx1"/>
                  </a:solidFill>
                  <a:latin typeface="Arial Narrow" pitchFamily="34" charset="0"/>
                </a:defRPr>
              </a:lvl1pPr>
              <a:lvl2pPr marL="742950" indent="-285750" eaLnBrk="0" hangingPunct="0">
                <a:spcBef>
                  <a:spcPct val="10000"/>
                </a:spcBef>
                <a:buClr>
                  <a:srgbClr val="0000FF"/>
                </a:buClr>
                <a:buFont typeface="Symbol" pitchFamily="18" charset="2"/>
                <a:buChar char="·"/>
                <a:defRPr sz="2600">
                  <a:solidFill>
                    <a:schemeClr val="tx1"/>
                  </a:solidFill>
                  <a:latin typeface="Arial Narrow" pitchFamily="34" charset="0"/>
                </a:defRPr>
              </a:lvl2pPr>
              <a:lvl3pPr marL="1143000" indent="-228600" eaLnBrk="0" hangingPunct="0">
                <a:spcBef>
                  <a:spcPct val="10000"/>
                </a:spcBef>
                <a:buChar char="•"/>
                <a:defRPr sz="2400">
                  <a:solidFill>
                    <a:schemeClr val="tx1"/>
                  </a:solidFill>
                  <a:latin typeface="Arial Narrow" pitchFamily="34" charset="0"/>
                </a:defRPr>
              </a:lvl3pPr>
              <a:lvl4pPr marL="1600200" indent="-228600" eaLnBrk="0" hangingPunct="0">
                <a:spcBef>
                  <a:spcPct val="5000"/>
                </a:spcBef>
                <a:buChar char="–"/>
                <a:defRPr sz="2400">
                  <a:solidFill>
                    <a:schemeClr val="tx1"/>
                  </a:solidFill>
                  <a:latin typeface="Arial Narrow" pitchFamily="34"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r">
                <a:lnSpc>
                  <a:spcPct val="80000"/>
                </a:lnSpc>
                <a:spcBef>
                  <a:spcPct val="0"/>
                </a:spcBef>
                <a:buClrTx/>
                <a:buFontTx/>
                <a:buNone/>
              </a:pPr>
              <a:r>
                <a:rPr lang="en-US" altLang="en-US" sz="2200" dirty="0">
                  <a:solidFill>
                    <a:srgbClr val="000000"/>
                  </a:solidFill>
                </a:rPr>
                <a:t>grand</a:t>
              </a:r>
              <a:br>
                <a:rPr lang="en-US" altLang="en-US" sz="2200" dirty="0">
                  <a:solidFill>
                    <a:srgbClr val="000000"/>
                  </a:solidFill>
                </a:rPr>
              </a:br>
              <a:r>
                <a:rPr lang="en-US" altLang="en-US" sz="2200" dirty="0">
                  <a:solidFill>
                    <a:srgbClr val="000000"/>
                  </a:solidFill>
                </a:rPr>
                <a:t>mean</a:t>
              </a:r>
            </a:p>
          </p:txBody>
        </p:sp>
      </p:grpSp>
      <p:grpSp>
        <p:nvGrpSpPr>
          <p:cNvPr id="23" name="Group 903"/>
          <p:cNvGrpSpPr>
            <a:grpSpLocks/>
          </p:cNvGrpSpPr>
          <p:nvPr/>
        </p:nvGrpSpPr>
        <p:grpSpPr bwMode="auto">
          <a:xfrm>
            <a:off x="1978025" y="3274429"/>
            <a:ext cx="1593850" cy="644525"/>
            <a:chOff x="2126259" y="4452334"/>
            <a:chExt cx="1592876" cy="645460"/>
          </a:xfrm>
        </p:grpSpPr>
        <p:cxnSp>
          <p:nvCxnSpPr>
            <p:cNvPr id="24" name="Straight Arrow Connector 23"/>
            <p:cNvCxnSpPr/>
            <p:nvPr/>
          </p:nvCxnSpPr>
          <p:spPr bwMode="auto">
            <a:xfrm rot="5400000" flipH="1" flipV="1">
              <a:off x="3395612" y="4774271"/>
              <a:ext cx="645460" cy="1586"/>
            </a:xfrm>
            <a:prstGeom prst="straightConnector1">
              <a:avLst/>
            </a:prstGeom>
            <a:solidFill>
              <a:schemeClr val="accent1"/>
            </a:solidFill>
            <a:ln w="9525" cap="flat" cmpd="sng" algn="ctr">
              <a:solidFill>
                <a:schemeClr val="accent6">
                  <a:lumMod val="50000"/>
                </a:schemeClr>
              </a:solidFill>
              <a:prstDash val="solid"/>
              <a:round/>
              <a:headEnd type="none" w="med" len="med"/>
              <a:tailEnd type="triangle" w="med" len="med"/>
            </a:ln>
            <a:effectLst/>
          </p:spPr>
        </p:cxnSp>
        <p:sp>
          <p:nvSpPr>
            <p:cNvPr id="25" name="TextBox 859"/>
            <p:cNvSpPr txBox="1">
              <a:spLocks noChangeArrowheads="1"/>
            </p:cNvSpPr>
            <p:nvPr/>
          </p:nvSpPr>
          <p:spPr bwMode="auto">
            <a:xfrm>
              <a:off x="2126259" y="4512747"/>
              <a:ext cx="1496098" cy="542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spcBef>
                  <a:spcPct val="20000"/>
                </a:spcBef>
                <a:buClr>
                  <a:srgbClr val="CC00CC"/>
                </a:buClr>
                <a:buFont typeface="Symbol" pitchFamily="18" charset="2"/>
                <a:buChar char="·"/>
                <a:defRPr sz="2800">
                  <a:solidFill>
                    <a:schemeClr val="tx1"/>
                  </a:solidFill>
                  <a:latin typeface="Arial Narrow" pitchFamily="34" charset="0"/>
                </a:defRPr>
              </a:lvl1pPr>
              <a:lvl2pPr marL="742950" indent="-285750" eaLnBrk="0" hangingPunct="0">
                <a:spcBef>
                  <a:spcPct val="10000"/>
                </a:spcBef>
                <a:buClr>
                  <a:srgbClr val="0000FF"/>
                </a:buClr>
                <a:buFont typeface="Symbol" pitchFamily="18" charset="2"/>
                <a:buChar char="·"/>
                <a:defRPr sz="2600">
                  <a:solidFill>
                    <a:schemeClr val="tx1"/>
                  </a:solidFill>
                  <a:latin typeface="Arial Narrow" pitchFamily="34" charset="0"/>
                </a:defRPr>
              </a:lvl2pPr>
              <a:lvl3pPr marL="1143000" indent="-228600" eaLnBrk="0" hangingPunct="0">
                <a:spcBef>
                  <a:spcPct val="10000"/>
                </a:spcBef>
                <a:buChar char="•"/>
                <a:defRPr sz="2400">
                  <a:solidFill>
                    <a:schemeClr val="tx1"/>
                  </a:solidFill>
                  <a:latin typeface="Arial Narrow" pitchFamily="34" charset="0"/>
                </a:defRPr>
              </a:lvl3pPr>
              <a:lvl4pPr marL="1600200" indent="-228600" eaLnBrk="0" hangingPunct="0">
                <a:spcBef>
                  <a:spcPct val="5000"/>
                </a:spcBef>
                <a:buChar char="–"/>
                <a:defRPr sz="2400">
                  <a:solidFill>
                    <a:schemeClr val="tx1"/>
                  </a:solidFill>
                  <a:latin typeface="Arial Narrow" pitchFamily="34"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r">
                <a:lnSpc>
                  <a:spcPct val="80000"/>
                </a:lnSpc>
                <a:spcBef>
                  <a:spcPct val="0"/>
                </a:spcBef>
                <a:buClrTx/>
                <a:buFontTx/>
                <a:buNone/>
              </a:pPr>
              <a:r>
                <a:rPr lang="en-US" altLang="en-US" sz="2200" dirty="0">
                  <a:solidFill>
                    <a:srgbClr val="7F007F"/>
                  </a:solidFill>
                </a:rPr>
                <a:t>effect adjusted</a:t>
              </a:r>
              <a:br>
                <a:rPr lang="en-US" altLang="en-US" sz="2200" dirty="0">
                  <a:solidFill>
                    <a:srgbClr val="7F007F"/>
                  </a:solidFill>
                </a:rPr>
              </a:br>
              <a:r>
                <a:rPr lang="en-US" altLang="en-US" sz="2200" dirty="0">
                  <a:solidFill>
                    <a:srgbClr val="7F007F"/>
                  </a:solidFill>
                </a:rPr>
                <a:t>to grand mean</a:t>
              </a:r>
            </a:p>
          </p:txBody>
        </p:sp>
      </p:grpSp>
      <p:grpSp>
        <p:nvGrpSpPr>
          <p:cNvPr id="26" name="Group 862"/>
          <p:cNvGrpSpPr>
            <a:grpSpLocks/>
          </p:cNvGrpSpPr>
          <p:nvPr/>
        </p:nvGrpSpPr>
        <p:grpSpPr bwMode="auto">
          <a:xfrm>
            <a:off x="403225" y="2945816"/>
            <a:ext cx="1222375" cy="1155700"/>
            <a:chOff x="1175250" y="4553072"/>
            <a:chExt cx="1221957" cy="645460"/>
          </a:xfrm>
        </p:grpSpPr>
        <p:cxnSp>
          <p:nvCxnSpPr>
            <p:cNvPr id="27" name="Straight Arrow Connector 26"/>
            <p:cNvCxnSpPr/>
            <p:nvPr/>
          </p:nvCxnSpPr>
          <p:spPr bwMode="auto">
            <a:xfrm rot="5400000" flipH="1" flipV="1">
              <a:off x="2073684" y="4875008"/>
              <a:ext cx="645460" cy="1586"/>
            </a:xfrm>
            <a:prstGeom prst="straightConnector1">
              <a:avLst/>
            </a:prstGeom>
            <a:solidFill>
              <a:schemeClr val="accent1"/>
            </a:solidFill>
            <a:ln w="9525" cap="flat" cmpd="sng" algn="ctr">
              <a:solidFill>
                <a:schemeClr val="accent3">
                  <a:lumMod val="50000"/>
                </a:schemeClr>
              </a:solidFill>
              <a:prstDash val="solid"/>
              <a:round/>
              <a:headEnd type="none" w="med" len="med"/>
              <a:tailEnd type="triangle" w="med" len="med"/>
            </a:ln>
            <a:effectLst/>
          </p:spPr>
        </p:cxnSp>
        <p:sp>
          <p:nvSpPr>
            <p:cNvPr id="28" name="TextBox 861"/>
            <p:cNvSpPr txBox="1">
              <a:spLocks noChangeArrowheads="1"/>
            </p:cNvSpPr>
            <p:nvPr/>
          </p:nvSpPr>
          <p:spPr bwMode="auto">
            <a:xfrm>
              <a:off x="1175250" y="4712664"/>
              <a:ext cx="1128327" cy="30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spcBef>
                  <a:spcPct val="20000"/>
                </a:spcBef>
                <a:buClr>
                  <a:srgbClr val="CC00CC"/>
                </a:buClr>
                <a:buFont typeface="Symbol" pitchFamily="18" charset="2"/>
                <a:buChar char="·"/>
                <a:defRPr sz="2800">
                  <a:solidFill>
                    <a:schemeClr val="tx1"/>
                  </a:solidFill>
                  <a:latin typeface="Arial Narrow" pitchFamily="34" charset="0"/>
                </a:defRPr>
              </a:lvl1pPr>
              <a:lvl2pPr marL="742950" indent="-285750" eaLnBrk="0" hangingPunct="0">
                <a:spcBef>
                  <a:spcPct val="10000"/>
                </a:spcBef>
                <a:buClr>
                  <a:srgbClr val="0000FF"/>
                </a:buClr>
                <a:buFont typeface="Symbol" pitchFamily="18" charset="2"/>
                <a:buChar char="·"/>
                <a:defRPr sz="2600">
                  <a:solidFill>
                    <a:schemeClr val="tx1"/>
                  </a:solidFill>
                  <a:latin typeface="Arial Narrow" pitchFamily="34" charset="0"/>
                </a:defRPr>
              </a:lvl2pPr>
              <a:lvl3pPr marL="1143000" indent="-228600" eaLnBrk="0" hangingPunct="0">
                <a:spcBef>
                  <a:spcPct val="10000"/>
                </a:spcBef>
                <a:buChar char="•"/>
                <a:defRPr sz="2400">
                  <a:solidFill>
                    <a:schemeClr val="tx1"/>
                  </a:solidFill>
                  <a:latin typeface="Arial Narrow" pitchFamily="34" charset="0"/>
                </a:defRPr>
              </a:lvl3pPr>
              <a:lvl4pPr marL="1600200" indent="-228600" eaLnBrk="0" hangingPunct="0">
                <a:spcBef>
                  <a:spcPct val="5000"/>
                </a:spcBef>
                <a:buChar char="–"/>
                <a:defRPr sz="2400">
                  <a:solidFill>
                    <a:schemeClr val="tx1"/>
                  </a:solidFill>
                  <a:latin typeface="Arial Narrow" pitchFamily="34"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r">
                <a:lnSpc>
                  <a:spcPct val="80000"/>
                </a:lnSpc>
                <a:spcBef>
                  <a:spcPct val="0"/>
                </a:spcBef>
                <a:buClrTx/>
                <a:buFontTx/>
                <a:buNone/>
              </a:pPr>
              <a:r>
                <a:rPr lang="en-US" altLang="en-US" sz="2200" dirty="0">
                  <a:solidFill>
                    <a:srgbClr val="7F7F00"/>
                  </a:solidFill>
                </a:rPr>
                <a:t>unadjusted</a:t>
              </a:r>
              <a:br>
                <a:rPr lang="en-US" altLang="en-US" sz="2200" dirty="0">
                  <a:solidFill>
                    <a:srgbClr val="7F7F00"/>
                  </a:solidFill>
                </a:rPr>
              </a:br>
              <a:r>
                <a:rPr lang="en-US" altLang="en-US" sz="2200" dirty="0">
                  <a:solidFill>
                    <a:srgbClr val="7F7F00"/>
                  </a:solidFill>
                </a:rPr>
                <a:t>effect</a:t>
              </a:r>
            </a:p>
          </p:txBody>
        </p:sp>
      </p:grpSp>
      <p:grpSp>
        <p:nvGrpSpPr>
          <p:cNvPr id="29" name="Group 904"/>
          <p:cNvGrpSpPr>
            <a:grpSpLocks/>
          </p:cNvGrpSpPr>
          <p:nvPr/>
        </p:nvGrpSpPr>
        <p:grpSpPr bwMode="auto">
          <a:xfrm>
            <a:off x="4711700" y="1556792"/>
            <a:ext cx="4074687" cy="2292312"/>
            <a:chOff x="4859843" y="2734463"/>
            <a:chExt cx="4073861" cy="2292960"/>
          </a:xfrm>
        </p:grpSpPr>
        <p:sp>
          <p:nvSpPr>
            <p:cNvPr id="30" name="TextBox 878"/>
            <p:cNvSpPr txBox="1">
              <a:spLocks noChangeArrowheads="1"/>
            </p:cNvSpPr>
            <p:nvPr/>
          </p:nvSpPr>
          <p:spPr bwMode="auto">
            <a:xfrm>
              <a:off x="6043878" y="2734463"/>
              <a:ext cx="2889826" cy="1625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eaLnBrk="0" hangingPunct="0">
                <a:spcBef>
                  <a:spcPct val="20000"/>
                </a:spcBef>
                <a:buClr>
                  <a:srgbClr val="CC00CC"/>
                </a:buClr>
                <a:buFont typeface="Symbol" pitchFamily="18" charset="2"/>
                <a:buChar char="·"/>
                <a:defRPr sz="2800">
                  <a:solidFill>
                    <a:schemeClr val="tx1"/>
                  </a:solidFill>
                  <a:latin typeface="Arial Narrow" pitchFamily="34" charset="0"/>
                </a:defRPr>
              </a:lvl1pPr>
              <a:lvl2pPr marL="742950" indent="-285750" eaLnBrk="0" hangingPunct="0">
                <a:spcBef>
                  <a:spcPct val="10000"/>
                </a:spcBef>
                <a:buClr>
                  <a:srgbClr val="0000FF"/>
                </a:buClr>
                <a:buFont typeface="Symbol" pitchFamily="18" charset="2"/>
                <a:buChar char="·"/>
                <a:defRPr sz="2600">
                  <a:solidFill>
                    <a:schemeClr val="tx1"/>
                  </a:solidFill>
                  <a:latin typeface="Arial Narrow" pitchFamily="34" charset="0"/>
                </a:defRPr>
              </a:lvl2pPr>
              <a:lvl3pPr marL="1143000" indent="-228600" eaLnBrk="0" hangingPunct="0">
                <a:spcBef>
                  <a:spcPct val="10000"/>
                </a:spcBef>
                <a:buChar char="•"/>
                <a:defRPr sz="2400">
                  <a:solidFill>
                    <a:schemeClr val="tx1"/>
                  </a:solidFill>
                  <a:latin typeface="Arial Narrow" pitchFamily="34" charset="0"/>
                </a:defRPr>
              </a:lvl3pPr>
              <a:lvl4pPr marL="1600200" indent="-228600" eaLnBrk="0" hangingPunct="0">
                <a:spcBef>
                  <a:spcPct val="5000"/>
                </a:spcBef>
                <a:buChar char="–"/>
                <a:defRPr sz="2400">
                  <a:solidFill>
                    <a:schemeClr val="tx1"/>
                  </a:solidFill>
                  <a:latin typeface="Arial Narrow" pitchFamily="34"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nSpc>
                  <a:spcPct val="80000"/>
                </a:lnSpc>
                <a:spcBef>
                  <a:spcPct val="0"/>
                </a:spcBef>
                <a:buClrTx/>
                <a:buFontTx/>
                <a:buNone/>
              </a:pPr>
              <a:r>
                <a:rPr lang="en-US" altLang="en-US" sz="2200" dirty="0">
                  <a:solidFill>
                    <a:srgbClr val="000000"/>
                  </a:solidFill>
                </a:rPr>
                <a:t>Difference in </a:t>
              </a:r>
              <a:r>
                <a:rPr lang="en-US" altLang="en-US" sz="2200" dirty="0" smtClean="0">
                  <a:solidFill>
                    <a:srgbClr val="000000"/>
                  </a:solidFill>
                </a:rPr>
                <a:t>slopes implies </a:t>
              </a:r>
              <a:r>
                <a:rPr lang="en-US" altLang="en-US" sz="2200" dirty="0">
                  <a:solidFill>
                    <a:srgbClr val="000000"/>
                  </a:solidFill>
                </a:rPr>
                <a:t>the pre-test </a:t>
              </a:r>
              <a:r>
                <a:rPr lang="en-US" altLang="en-US" sz="2200" dirty="0" smtClean="0">
                  <a:solidFill>
                    <a:srgbClr val="000000"/>
                  </a:solidFill>
                </a:rPr>
                <a:t>value of </a:t>
              </a:r>
              <a:r>
                <a:rPr lang="en-US" altLang="en-US" sz="2200" dirty="0">
                  <a:solidFill>
                    <a:srgbClr val="000000"/>
                  </a:solidFill>
                </a:rPr>
                <a:t>the dependent </a:t>
              </a:r>
              <a:r>
                <a:rPr lang="en-US" altLang="en-US" sz="2200" dirty="0" smtClean="0">
                  <a:solidFill>
                    <a:srgbClr val="000000"/>
                  </a:solidFill>
                </a:rPr>
                <a:t>modifies the effect of the treatment and accounts for individual </a:t>
              </a:r>
              <a:r>
                <a:rPr lang="en-US" altLang="en-US" sz="2200" dirty="0">
                  <a:solidFill>
                    <a:srgbClr val="000000"/>
                  </a:solidFill>
                </a:rPr>
                <a:t>differences </a:t>
              </a:r>
              <a:r>
                <a:rPr lang="en-US" altLang="en-US" sz="2200" dirty="0" smtClean="0">
                  <a:solidFill>
                    <a:srgbClr val="000000"/>
                  </a:solidFill>
                </a:rPr>
                <a:t>in the effect.</a:t>
              </a:r>
              <a:endParaRPr lang="en-US" altLang="en-US" sz="2200" dirty="0">
                <a:solidFill>
                  <a:srgbClr val="000000"/>
                </a:solidFill>
              </a:endParaRPr>
            </a:p>
          </p:txBody>
        </p:sp>
        <p:sp>
          <p:nvSpPr>
            <p:cNvPr id="31" name="Freeform 884"/>
            <p:cNvSpPr>
              <a:spLocks noChangeArrowheads="1"/>
            </p:cNvSpPr>
            <p:nvPr/>
          </p:nvSpPr>
          <p:spPr bwMode="auto">
            <a:xfrm>
              <a:off x="4859843" y="3790949"/>
              <a:ext cx="1045029" cy="310199"/>
            </a:xfrm>
            <a:custGeom>
              <a:avLst/>
              <a:gdLst>
                <a:gd name="T0" fmla="*/ 0 w 1045029"/>
                <a:gd name="T1" fmla="*/ 1 h 510639"/>
                <a:gd name="T2" fmla="*/ 154379 w 1045029"/>
                <a:gd name="T3" fmla="*/ 1 h 510639"/>
                <a:gd name="T4" fmla="*/ 451262 w 1045029"/>
                <a:gd name="T5" fmla="*/ 1 h 510639"/>
                <a:gd name="T6" fmla="*/ 1045029 w 1045029"/>
                <a:gd name="T7" fmla="*/ 0 h 510639"/>
                <a:gd name="T8" fmla="*/ 0 60000 65536"/>
                <a:gd name="T9" fmla="*/ 0 60000 65536"/>
                <a:gd name="T10" fmla="*/ 0 60000 65536"/>
                <a:gd name="T11" fmla="*/ 0 60000 65536"/>
                <a:gd name="T12" fmla="*/ 0 w 1045029"/>
                <a:gd name="T13" fmla="*/ 0 h 510639"/>
                <a:gd name="T14" fmla="*/ 1045029 w 1045029"/>
                <a:gd name="T15" fmla="*/ 510639 h 510639"/>
              </a:gdLst>
              <a:ahLst/>
              <a:cxnLst>
                <a:cxn ang="T8">
                  <a:pos x="T0" y="T1"/>
                </a:cxn>
                <a:cxn ang="T9">
                  <a:pos x="T2" y="T3"/>
                </a:cxn>
                <a:cxn ang="T10">
                  <a:pos x="T4" y="T5"/>
                </a:cxn>
                <a:cxn ang="T11">
                  <a:pos x="T6" y="T7"/>
                </a:cxn>
              </a:cxnLst>
              <a:rect l="T12" t="T13" r="T14" b="T15"/>
              <a:pathLst>
                <a:path w="1045029" h="510639">
                  <a:moveTo>
                    <a:pt x="0" y="510639"/>
                  </a:moveTo>
                  <a:cubicBezTo>
                    <a:pt x="39584" y="438397"/>
                    <a:pt x="79169" y="366156"/>
                    <a:pt x="154379" y="308758"/>
                  </a:cubicBezTo>
                  <a:cubicBezTo>
                    <a:pt x="229589" y="251361"/>
                    <a:pt x="302820" y="217714"/>
                    <a:pt x="451262" y="166254"/>
                  </a:cubicBezTo>
                  <a:cubicBezTo>
                    <a:pt x="599704" y="114794"/>
                    <a:pt x="822366" y="57397"/>
                    <a:pt x="1045029" y="0"/>
                  </a:cubicBezTo>
                </a:path>
              </a:pathLst>
            </a:custGeom>
            <a:noFill/>
            <a:ln w="6350" algn="ctr">
              <a:solidFill>
                <a:schemeClr val="tx1"/>
              </a:solidFill>
              <a:round/>
              <a:headEnd type="arrow" w="med" len="me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32" name="Freeform 885"/>
            <p:cNvSpPr>
              <a:spLocks noChangeArrowheads="1"/>
            </p:cNvSpPr>
            <p:nvPr/>
          </p:nvSpPr>
          <p:spPr bwMode="auto">
            <a:xfrm>
              <a:off x="5156726" y="3786190"/>
              <a:ext cx="760021" cy="1241233"/>
            </a:xfrm>
            <a:custGeom>
              <a:avLst/>
              <a:gdLst>
                <a:gd name="T0" fmla="*/ 0 w 760021"/>
                <a:gd name="T1" fmla="*/ 80981 h 1341912"/>
                <a:gd name="T2" fmla="*/ 261257 w 760021"/>
                <a:gd name="T3" fmla="*/ 41566 h 1341912"/>
                <a:gd name="T4" fmla="*/ 570016 w 760021"/>
                <a:gd name="T5" fmla="*/ 10751 h 1341912"/>
                <a:gd name="T6" fmla="*/ 760021 w 760021"/>
                <a:gd name="T7" fmla="*/ 0 h 1341912"/>
                <a:gd name="T8" fmla="*/ 0 60000 65536"/>
                <a:gd name="T9" fmla="*/ 0 60000 65536"/>
                <a:gd name="T10" fmla="*/ 0 60000 65536"/>
                <a:gd name="T11" fmla="*/ 0 60000 65536"/>
                <a:gd name="T12" fmla="*/ 0 w 760021"/>
                <a:gd name="T13" fmla="*/ 0 h 1341912"/>
                <a:gd name="T14" fmla="*/ 760021 w 760021"/>
                <a:gd name="T15" fmla="*/ 1341912 h 1341912"/>
              </a:gdLst>
              <a:ahLst/>
              <a:cxnLst>
                <a:cxn ang="T8">
                  <a:pos x="T0" y="T1"/>
                </a:cxn>
                <a:cxn ang="T9">
                  <a:pos x="T2" y="T3"/>
                </a:cxn>
                <a:cxn ang="T10">
                  <a:pos x="T4" y="T5"/>
                </a:cxn>
                <a:cxn ang="T11">
                  <a:pos x="T6" y="T7"/>
                </a:cxn>
              </a:cxnLst>
              <a:rect l="T12" t="T13" r="T14" b="T15"/>
              <a:pathLst>
                <a:path w="760021" h="1341912">
                  <a:moveTo>
                    <a:pt x="0" y="1341912"/>
                  </a:moveTo>
                  <a:cubicBezTo>
                    <a:pt x="83127" y="1112322"/>
                    <a:pt x="166254" y="882733"/>
                    <a:pt x="261257" y="688769"/>
                  </a:cubicBezTo>
                  <a:cubicBezTo>
                    <a:pt x="356260" y="494805"/>
                    <a:pt x="486889" y="292925"/>
                    <a:pt x="570016" y="178130"/>
                  </a:cubicBezTo>
                  <a:cubicBezTo>
                    <a:pt x="653143" y="63335"/>
                    <a:pt x="706582" y="31667"/>
                    <a:pt x="760021" y="0"/>
                  </a:cubicBezTo>
                </a:path>
              </a:pathLst>
            </a:custGeom>
            <a:noFill/>
            <a:ln w="6350" algn="ctr">
              <a:solidFill>
                <a:schemeClr val="tx1"/>
              </a:solidFill>
              <a:round/>
              <a:headEnd type="arrow" w="med" len="med"/>
              <a:tailEnd/>
            </a:ln>
            <a:extLst>
              <a:ext uri="{909E8E84-426E-40DD-AFC4-6F175D3DCCD1}">
                <a14:hiddenFill xmlns:a14="http://schemas.microsoft.com/office/drawing/2010/main">
                  <a:solidFill>
                    <a:srgbClr val="FFFFFF"/>
                  </a:solidFill>
                </a14:hiddenFill>
              </a:ext>
            </a:extLst>
          </p:spPr>
          <p:txBody>
            <a:bodyPr/>
            <a:lstStyle/>
            <a:p>
              <a:endParaRPr lang="en-US" dirty="0"/>
            </a:p>
          </p:txBody>
        </p:sp>
      </p:grpSp>
      <p:grpSp>
        <p:nvGrpSpPr>
          <p:cNvPr id="33" name="Group 907"/>
          <p:cNvGrpSpPr>
            <a:grpSpLocks/>
          </p:cNvGrpSpPr>
          <p:nvPr/>
        </p:nvGrpSpPr>
        <p:grpSpPr bwMode="auto">
          <a:xfrm>
            <a:off x="6338888" y="4074529"/>
            <a:ext cx="2625600" cy="812800"/>
            <a:chOff x="6486525" y="5253049"/>
            <a:chExt cx="2625430" cy="812260"/>
          </a:xfrm>
        </p:grpSpPr>
        <p:sp>
          <p:nvSpPr>
            <p:cNvPr id="34" name="TextBox 881"/>
            <p:cNvSpPr txBox="1">
              <a:spLocks noChangeArrowheads="1"/>
            </p:cNvSpPr>
            <p:nvPr/>
          </p:nvSpPr>
          <p:spPr bwMode="auto">
            <a:xfrm>
              <a:off x="7162631" y="5253049"/>
              <a:ext cx="1949324" cy="812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spcBef>
                  <a:spcPct val="20000"/>
                </a:spcBef>
                <a:buClr>
                  <a:srgbClr val="CC00CC"/>
                </a:buClr>
                <a:buFont typeface="Symbol" pitchFamily="18" charset="2"/>
                <a:buChar char="·"/>
                <a:defRPr sz="2800">
                  <a:solidFill>
                    <a:schemeClr val="tx1"/>
                  </a:solidFill>
                  <a:latin typeface="Arial Narrow" pitchFamily="34" charset="0"/>
                </a:defRPr>
              </a:lvl1pPr>
              <a:lvl2pPr marL="742950" indent="-285750" eaLnBrk="0" hangingPunct="0">
                <a:spcBef>
                  <a:spcPct val="10000"/>
                </a:spcBef>
                <a:buClr>
                  <a:srgbClr val="0000FF"/>
                </a:buClr>
                <a:buFont typeface="Symbol" pitchFamily="18" charset="2"/>
                <a:buChar char="·"/>
                <a:defRPr sz="2600">
                  <a:solidFill>
                    <a:schemeClr val="tx1"/>
                  </a:solidFill>
                  <a:latin typeface="Arial Narrow" pitchFamily="34" charset="0"/>
                </a:defRPr>
              </a:lvl2pPr>
              <a:lvl3pPr marL="1143000" indent="-228600" eaLnBrk="0" hangingPunct="0">
                <a:spcBef>
                  <a:spcPct val="10000"/>
                </a:spcBef>
                <a:buChar char="•"/>
                <a:defRPr sz="2400">
                  <a:solidFill>
                    <a:schemeClr val="tx1"/>
                  </a:solidFill>
                  <a:latin typeface="Arial Narrow" pitchFamily="34" charset="0"/>
                </a:defRPr>
              </a:lvl3pPr>
              <a:lvl4pPr marL="1600200" indent="-228600" eaLnBrk="0" hangingPunct="0">
                <a:spcBef>
                  <a:spcPct val="5000"/>
                </a:spcBef>
                <a:buChar char="–"/>
                <a:defRPr sz="2400">
                  <a:solidFill>
                    <a:schemeClr val="tx1"/>
                  </a:solidFill>
                  <a:latin typeface="Arial Narrow" pitchFamily="34"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nSpc>
                  <a:spcPct val="80000"/>
                </a:lnSpc>
                <a:spcBef>
                  <a:spcPct val="0"/>
                </a:spcBef>
                <a:buClrTx/>
                <a:buFontTx/>
                <a:buNone/>
              </a:pPr>
              <a:r>
                <a:rPr lang="en-US" altLang="en-US" sz="2200" dirty="0" smtClean="0">
                  <a:solidFill>
                    <a:srgbClr val="000000"/>
                  </a:solidFill>
                </a:rPr>
                <a:t>Treatment </a:t>
              </a:r>
              <a:r>
                <a:rPr lang="en-US" altLang="en-US" sz="2200" dirty="0">
                  <a:solidFill>
                    <a:srgbClr val="000000"/>
                  </a:solidFill>
                </a:rPr>
                <a:t>has</a:t>
              </a:r>
              <a:br>
                <a:rPr lang="en-US" altLang="en-US" sz="2200" dirty="0">
                  <a:solidFill>
                    <a:srgbClr val="000000"/>
                  </a:solidFill>
                </a:rPr>
              </a:br>
              <a:r>
                <a:rPr lang="en-US" altLang="en-US" sz="2200" dirty="0">
                  <a:solidFill>
                    <a:srgbClr val="000000"/>
                  </a:solidFill>
                </a:rPr>
                <a:t>zero net effect at </a:t>
              </a:r>
              <a:br>
                <a:rPr lang="en-US" altLang="en-US" sz="2200" dirty="0">
                  <a:solidFill>
                    <a:srgbClr val="000000"/>
                  </a:solidFill>
                </a:rPr>
              </a:br>
              <a:r>
                <a:rPr lang="en-US" altLang="en-US" sz="2200" dirty="0">
                  <a:solidFill>
                    <a:srgbClr val="000000"/>
                  </a:solidFill>
                </a:rPr>
                <a:t>this pre-test value.</a:t>
              </a:r>
            </a:p>
          </p:txBody>
        </p:sp>
        <p:sp>
          <p:nvSpPr>
            <p:cNvPr id="35" name="Freeform 882"/>
            <p:cNvSpPr>
              <a:spLocks noChangeArrowheads="1"/>
            </p:cNvSpPr>
            <p:nvPr/>
          </p:nvSpPr>
          <p:spPr bwMode="auto">
            <a:xfrm>
              <a:off x="6486525" y="5643578"/>
              <a:ext cx="600888" cy="406611"/>
            </a:xfrm>
            <a:custGeom>
              <a:avLst/>
              <a:gdLst>
                <a:gd name="T0" fmla="*/ 0 w 237506"/>
                <a:gd name="T1" fmla="*/ 1761 h 475013"/>
                <a:gd name="T2" fmla="*/ 2147483647 w 237506"/>
                <a:gd name="T3" fmla="*/ 508 h 475013"/>
                <a:gd name="T4" fmla="*/ 2147483647 w 237506"/>
                <a:gd name="T5" fmla="*/ 0 h 475013"/>
                <a:gd name="T6" fmla="*/ 0 60000 65536"/>
                <a:gd name="T7" fmla="*/ 0 60000 65536"/>
                <a:gd name="T8" fmla="*/ 0 60000 65536"/>
                <a:gd name="T9" fmla="*/ 0 w 237506"/>
                <a:gd name="T10" fmla="*/ 0 h 475013"/>
                <a:gd name="T11" fmla="*/ 237506 w 237506"/>
                <a:gd name="T12" fmla="*/ 475013 h 475013"/>
              </a:gdLst>
              <a:ahLst/>
              <a:cxnLst>
                <a:cxn ang="T6">
                  <a:pos x="T0" y="T1"/>
                </a:cxn>
                <a:cxn ang="T7">
                  <a:pos x="T2" y="T3"/>
                </a:cxn>
                <a:cxn ang="T8">
                  <a:pos x="T4" y="T5"/>
                </a:cxn>
              </a:cxnLst>
              <a:rect l="T9" t="T10" r="T11" b="T12"/>
              <a:pathLst>
                <a:path w="237506" h="475013">
                  <a:moveTo>
                    <a:pt x="0" y="475013"/>
                  </a:moveTo>
                  <a:cubicBezTo>
                    <a:pt x="9896" y="388422"/>
                    <a:pt x="31866" y="216419"/>
                    <a:pt x="71450" y="137250"/>
                  </a:cubicBezTo>
                  <a:cubicBezTo>
                    <a:pt x="129286" y="20578"/>
                    <a:pt x="162295" y="8906"/>
                    <a:pt x="237506" y="0"/>
                  </a:cubicBezTo>
                </a:path>
              </a:pathLst>
            </a:custGeom>
            <a:noFill/>
            <a:ln w="6350" algn="ctr">
              <a:solidFill>
                <a:schemeClr val="tx1"/>
              </a:solidFill>
              <a:round/>
              <a:headEnd type="arrow" w="med" len="med"/>
              <a:tailEnd/>
            </a:ln>
            <a:extLst>
              <a:ext uri="{909E8E84-426E-40DD-AFC4-6F175D3DCCD1}">
                <a14:hiddenFill xmlns:a14="http://schemas.microsoft.com/office/drawing/2010/main">
                  <a:solidFill>
                    <a:srgbClr val="FFFFFF"/>
                  </a:solidFill>
                </a14:hiddenFill>
              </a:ext>
            </a:extLst>
          </p:spPr>
          <p:txBody>
            <a:bodyPr/>
            <a:lstStyle/>
            <a:p>
              <a:endParaRPr lang="en-US" dirty="0"/>
            </a:p>
          </p:txBody>
        </p:sp>
      </p:grpSp>
      <p:grpSp>
        <p:nvGrpSpPr>
          <p:cNvPr id="36" name="Group 906"/>
          <p:cNvGrpSpPr>
            <a:grpSpLocks/>
          </p:cNvGrpSpPr>
          <p:nvPr/>
        </p:nvGrpSpPr>
        <p:grpSpPr bwMode="auto">
          <a:xfrm>
            <a:off x="4378325" y="2696579"/>
            <a:ext cx="1924050" cy="2205037"/>
            <a:chOff x="4526776" y="3875517"/>
            <a:chExt cx="1923802" cy="2204975"/>
          </a:xfrm>
        </p:grpSpPr>
        <p:cxnSp>
          <p:nvCxnSpPr>
            <p:cNvPr id="37" name="Straight Connector 865"/>
            <p:cNvCxnSpPr>
              <a:cxnSpLocks noChangeShapeType="1"/>
            </p:cNvCxnSpPr>
            <p:nvPr/>
          </p:nvCxnSpPr>
          <p:spPr bwMode="auto">
            <a:xfrm>
              <a:off x="4526776" y="3875517"/>
              <a:ext cx="1923802" cy="1674421"/>
            </a:xfrm>
            <a:prstGeom prst="line">
              <a:avLst/>
            </a:prstGeom>
            <a:noFill/>
            <a:ln w="9525" algn="ctr">
              <a:solidFill>
                <a:srgbClr val="FF0000"/>
              </a:solidFill>
              <a:prstDash val="dash"/>
              <a:round/>
              <a:headEnd/>
              <a:tailEnd/>
            </a:ln>
            <a:extLst>
              <a:ext uri="{909E8E84-426E-40DD-AFC4-6F175D3DCCD1}">
                <a14:hiddenFill xmlns:a14="http://schemas.microsoft.com/office/drawing/2010/main">
                  <a:noFill/>
                </a14:hiddenFill>
              </a:ext>
            </a:extLst>
          </p:spPr>
        </p:cxnSp>
        <p:cxnSp>
          <p:nvCxnSpPr>
            <p:cNvPr id="38" name="Straight Connector 891"/>
            <p:cNvCxnSpPr>
              <a:cxnSpLocks noChangeShapeType="1"/>
            </p:cNvCxnSpPr>
            <p:nvPr/>
          </p:nvCxnSpPr>
          <p:spPr bwMode="auto">
            <a:xfrm rot="16200000" flipH="1">
              <a:off x="6169234" y="5811854"/>
              <a:ext cx="534713" cy="2563"/>
            </a:xfrm>
            <a:prstGeom prst="line">
              <a:avLst/>
            </a:prstGeom>
            <a:noFill/>
            <a:ln w="6350" algn="ctr">
              <a:solidFill>
                <a:schemeClr val="tx1"/>
              </a:solidFill>
              <a:prstDash val="dash"/>
              <a:round/>
              <a:headEnd/>
              <a:tailEnd type="triangle" w="med" len="med"/>
            </a:ln>
            <a:extLst>
              <a:ext uri="{909E8E84-426E-40DD-AFC4-6F175D3DCCD1}">
                <a14:hiddenFill xmlns:a14="http://schemas.microsoft.com/office/drawing/2010/main">
                  <a:noFill/>
                </a14:hiddenFill>
              </a:ext>
            </a:extLst>
          </p:spPr>
        </p:cxnSp>
      </p:grpSp>
      <p:grpSp>
        <p:nvGrpSpPr>
          <p:cNvPr id="39" name="Group 900"/>
          <p:cNvGrpSpPr>
            <a:grpSpLocks/>
          </p:cNvGrpSpPr>
          <p:nvPr/>
        </p:nvGrpSpPr>
        <p:grpSpPr bwMode="auto">
          <a:xfrm>
            <a:off x="5634038" y="3291626"/>
            <a:ext cx="3429604" cy="778140"/>
            <a:chOff x="5781675" y="4469734"/>
            <a:chExt cx="3429604" cy="778540"/>
          </a:xfrm>
        </p:grpSpPr>
        <p:sp>
          <p:nvSpPr>
            <p:cNvPr id="40" name="TextBox 890"/>
            <p:cNvSpPr txBox="1">
              <a:spLocks noChangeArrowheads="1"/>
            </p:cNvSpPr>
            <p:nvPr/>
          </p:nvSpPr>
          <p:spPr bwMode="auto">
            <a:xfrm>
              <a:off x="6434741" y="4469734"/>
              <a:ext cx="2776538" cy="541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spcBef>
                  <a:spcPct val="20000"/>
                </a:spcBef>
                <a:buClr>
                  <a:srgbClr val="CC00CC"/>
                </a:buClr>
                <a:buFont typeface="Symbol" pitchFamily="18" charset="2"/>
                <a:buChar char="·"/>
                <a:defRPr sz="2800">
                  <a:solidFill>
                    <a:schemeClr val="tx1"/>
                  </a:solidFill>
                  <a:latin typeface="Arial Narrow" pitchFamily="34" charset="0"/>
                </a:defRPr>
              </a:lvl1pPr>
              <a:lvl2pPr marL="742950" indent="-285750" eaLnBrk="0" hangingPunct="0">
                <a:spcBef>
                  <a:spcPct val="10000"/>
                </a:spcBef>
                <a:buClr>
                  <a:srgbClr val="0000FF"/>
                </a:buClr>
                <a:buFont typeface="Symbol" pitchFamily="18" charset="2"/>
                <a:buChar char="·"/>
                <a:defRPr sz="2600">
                  <a:solidFill>
                    <a:schemeClr val="tx1"/>
                  </a:solidFill>
                  <a:latin typeface="Arial Narrow" pitchFamily="34" charset="0"/>
                </a:defRPr>
              </a:lvl2pPr>
              <a:lvl3pPr marL="1143000" indent="-228600" eaLnBrk="0" hangingPunct="0">
                <a:spcBef>
                  <a:spcPct val="10000"/>
                </a:spcBef>
                <a:buChar char="•"/>
                <a:defRPr sz="2400">
                  <a:solidFill>
                    <a:schemeClr val="tx1"/>
                  </a:solidFill>
                  <a:latin typeface="Arial Narrow" pitchFamily="34" charset="0"/>
                </a:defRPr>
              </a:lvl3pPr>
              <a:lvl4pPr marL="1600200" indent="-228600" eaLnBrk="0" hangingPunct="0">
                <a:spcBef>
                  <a:spcPct val="5000"/>
                </a:spcBef>
                <a:buChar char="–"/>
                <a:defRPr sz="2400">
                  <a:solidFill>
                    <a:schemeClr val="tx1"/>
                  </a:solidFill>
                  <a:latin typeface="Arial Narrow" pitchFamily="34"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nSpc>
                  <a:spcPct val="80000"/>
                </a:lnSpc>
                <a:spcBef>
                  <a:spcPct val="0"/>
                </a:spcBef>
                <a:buClrTx/>
                <a:buFontTx/>
                <a:buNone/>
              </a:pPr>
              <a:r>
                <a:rPr lang="en-US" altLang="en-US" sz="2200" dirty="0">
                  <a:solidFill>
                    <a:srgbClr val="000000"/>
                  </a:solidFill>
                </a:rPr>
                <a:t>Negative slope in control</a:t>
              </a:r>
              <a:br>
                <a:rPr lang="en-US" altLang="en-US" sz="2200" dirty="0">
                  <a:solidFill>
                    <a:srgbClr val="000000"/>
                  </a:solidFill>
                </a:rPr>
              </a:br>
              <a:r>
                <a:rPr lang="en-US" altLang="en-US" sz="2200" dirty="0">
                  <a:solidFill>
                    <a:srgbClr val="000000"/>
                  </a:solidFill>
                </a:rPr>
                <a:t>due to regression to mean.</a:t>
              </a:r>
            </a:p>
          </p:txBody>
        </p:sp>
        <p:sp>
          <p:nvSpPr>
            <p:cNvPr id="41" name="Freeform 893"/>
            <p:cNvSpPr>
              <a:spLocks noChangeArrowheads="1"/>
            </p:cNvSpPr>
            <p:nvPr/>
          </p:nvSpPr>
          <p:spPr bwMode="auto">
            <a:xfrm>
              <a:off x="5781675" y="4857760"/>
              <a:ext cx="523875" cy="390514"/>
            </a:xfrm>
            <a:custGeom>
              <a:avLst/>
              <a:gdLst>
                <a:gd name="T0" fmla="*/ 0 w 561975"/>
                <a:gd name="T1" fmla="*/ 7 h 533400"/>
                <a:gd name="T2" fmla="*/ 18638 w 561975"/>
                <a:gd name="T3" fmla="*/ 2 h 533400"/>
                <a:gd name="T4" fmla="*/ 44886 w 561975"/>
                <a:gd name="T5" fmla="*/ 0 h 533400"/>
                <a:gd name="T6" fmla="*/ 0 60000 65536"/>
                <a:gd name="T7" fmla="*/ 0 60000 65536"/>
                <a:gd name="T8" fmla="*/ 0 60000 65536"/>
                <a:gd name="T9" fmla="*/ 0 w 561975"/>
                <a:gd name="T10" fmla="*/ 0 h 533400"/>
                <a:gd name="T11" fmla="*/ 561975 w 561975"/>
                <a:gd name="T12" fmla="*/ 533400 h 533400"/>
              </a:gdLst>
              <a:ahLst/>
              <a:cxnLst>
                <a:cxn ang="T6">
                  <a:pos x="T0" y="T1"/>
                </a:cxn>
                <a:cxn ang="T7">
                  <a:pos x="T2" y="T3"/>
                </a:cxn>
                <a:cxn ang="T8">
                  <a:pos x="T4" y="T5"/>
                </a:cxn>
              </a:cxnLst>
              <a:rect l="T9" t="T10" r="T11" b="T12"/>
              <a:pathLst>
                <a:path w="561975" h="533400">
                  <a:moveTo>
                    <a:pt x="0" y="533400"/>
                  </a:moveTo>
                  <a:cubicBezTo>
                    <a:pt x="29369" y="411162"/>
                    <a:pt x="139691" y="265102"/>
                    <a:pt x="233353" y="176202"/>
                  </a:cubicBezTo>
                  <a:cubicBezTo>
                    <a:pt x="327015" y="87302"/>
                    <a:pt x="404018" y="55562"/>
                    <a:pt x="561975" y="0"/>
                  </a:cubicBezTo>
                </a:path>
              </a:pathLst>
            </a:custGeom>
            <a:noFill/>
            <a:ln w="6350" algn="ctr">
              <a:solidFill>
                <a:schemeClr val="tx1"/>
              </a:solidFill>
              <a:round/>
              <a:headEnd type="arrow" w="med" len="med"/>
              <a:tailEnd/>
            </a:ln>
            <a:extLst>
              <a:ext uri="{909E8E84-426E-40DD-AFC4-6F175D3DCCD1}">
                <a14:hiddenFill xmlns:a14="http://schemas.microsoft.com/office/drawing/2010/main">
                  <a:solidFill>
                    <a:srgbClr val="FFFFFF"/>
                  </a:solidFill>
                </a14:hiddenFill>
              </a:ext>
            </a:extLst>
          </p:spPr>
          <p:txBody>
            <a:bodyPr/>
            <a:lstStyle/>
            <a:p>
              <a:endParaRPr lang="en-US" dirty="0"/>
            </a:p>
          </p:txBody>
        </p:sp>
      </p:grpSp>
      <p:grpSp>
        <p:nvGrpSpPr>
          <p:cNvPr id="42" name="Group 93"/>
          <p:cNvGrpSpPr>
            <a:grpSpLocks/>
          </p:cNvGrpSpPr>
          <p:nvPr/>
        </p:nvGrpSpPr>
        <p:grpSpPr bwMode="auto">
          <a:xfrm>
            <a:off x="4117975" y="3679241"/>
            <a:ext cx="2438400" cy="1050925"/>
            <a:chOff x="4143372" y="4857750"/>
            <a:chExt cx="2438403" cy="1050925"/>
          </a:xfrm>
        </p:grpSpPr>
        <p:cxnSp>
          <p:nvCxnSpPr>
            <p:cNvPr id="43" name="Straight Connector 842"/>
            <p:cNvCxnSpPr>
              <a:cxnSpLocks noChangeShapeType="1"/>
            </p:cNvCxnSpPr>
            <p:nvPr/>
          </p:nvCxnSpPr>
          <p:spPr bwMode="auto">
            <a:xfrm>
              <a:off x="4917093" y="5050952"/>
              <a:ext cx="1610103" cy="563410"/>
            </a:xfrm>
            <a:prstGeom prst="line">
              <a:avLst/>
            </a:prstGeom>
            <a:noFill/>
            <a:ln w="19050" algn="ctr">
              <a:solidFill>
                <a:srgbClr val="0000FF"/>
              </a:solidFill>
              <a:round/>
              <a:headEnd/>
              <a:tailEnd/>
            </a:ln>
            <a:extLst>
              <a:ext uri="{909E8E84-426E-40DD-AFC4-6F175D3DCCD1}">
                <a14:hiddenFill xmlns:a14="http://schemas.microsoft.com/office/drawing/2010/main">
                  <a:noFill/>
                </a14:hiddenFill>
              </a:ext>
            </a:extLst>
          </p:spPr>
        </p:cxnSp>
        <p:sp>
          <p:nvSpPr>
            <p:cNvPr id="44" name="Oval 114"/>
            <p:cNvSpPr>
              <a:spLocks noChangeArrowheads="1"/>
            </p:cNvSpPr>
            <p:nvPr/>
          </p:nvSpPr>
          <p:spPr bwMode="auto">
            <a:xfrm>
              <a:off x="5039897" y="5344017"/>
              <a:ext cx="122804" cy="122678"/>
            </a:xfrm>
            <a:prstGeom prst="ellipse">
              <a:avLst/>
            </a:prstGeom>
            <a:solidFill>
              <a:srgbClr val="0000FF"/>
            </a:solidFill>
            <a:ln w="0">
              <a:solidFill>
                <a:srgbClr val="000000"/>
              </a:solidFill>
              <a:round/>
              <a:headEnd/>
              <a:tailEnd/>
            </a:ln>
          </p:spPr>
          <p:txBody>
            <a:bodyPr/>
            <a:lstStyle>
              <a:lvl1pPr eaLnBrk="0" hangingPunct="0">
                <a:spcBef>
                  <a:spcPct val="20000"/>
                </a:spcBef>
                <a:buClr>
                  <a:srgbClr val="CC00CC"/>
                </a:buClr>
                <a:buFont typeface="Symbol" pitchFamily="18" charset="2"/>
                <a:buChar char="·"/>
                <a:defRPr sz="2800">
                  <a:solidFill>
                    <a:schemeClr val="tx1"/>
                  </a:solidFill>
                  <a:latin typeface="Arial Narrow" pitchFamily="34" charset="0"/>
                </a:defRPr>
              </a:lvl1pPr>
              <a:lvl2pPr marL="742950" indent="-285750" eaLnBrk="0" hangingPunct="0">
                <a:spcBef>
                  <a:spcPct val="10000"/>
                </a:spcBef>
                <a:buClr>
                  <a:srgbClr val="0000FF"/>
                </a:buClr>
                <a:buFont typeface="Symbol" pitchFamily="18" charset="2"/>
                <a:buChar char="·"/>
                <a:defRPr sz="2600">
                  <a:solidFill>
                    <a:schemeClr val="tx1"/>
                  </a:solidFill>
                  <a:latin typeface="Arial Narrow" pitchFamily="34" charset="0"/>
                </a:defRPr>
              </a:lvl2pPr>
              <a:lvl3pPr marL="1143000" indent="-228600" eaLnBrk="0" hangingPunct="0">
                <a:spcBef>
                  <a:spcPct val="10000"/>
                </a:spcBef>
                <a:buChar char="•"/>
                <a:defRPr sz="2400">
                  <a:solidFill>
                    <a:schemeClr val="tx1"/>
                  </a:solidFill>
                  <a:latin typeface="Arial Narrow" pitchFamily="34" charset="0"/>
                </a:defRPr>
              </a:lvl3pPr>
              <a:lvl4pPr marL="1600200" indent="-228600" eaLnBrk="0" hangingPunct="0">
                <a:spcBef>
                  <a:spcPct val="5000"/>
                </a:spcBef>
                <a:buChar char="–"/>
                <a:defRPr sz="2400">
                  <a:solidFill>
                    <a:schemeClr val="tx1"/>
                  </a:solidFill>
                  <a:latin typeface="Arial Narrow" pitchFamily="34"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buClrTx/>
                <a:buFontTx/>
                <a:buNone/>
              </a:pPr>
              <a:endParaRPr lang="en-AU" altLang="en-US" sz="2600" dirty="0">
                <a:solidFill>
                  <a:srgbClr val="000000"/>
                </a:solidFill>
                <a:latin typeface="Times New Roman" pitchFamily="18" charset="0"/>
              </a:endParaRPr>
            </a:p>
          </p:txBody>
        </p:sp>
        <p:sp>
          <p:nvSpPr>
            <p:cNvPr id="45" name="Oval 116"/>
            <p:cNvSpPr>
              <a:spLocks noChangeArrowheads="1"/>
            </p:cNvSpPr>
            <p:nvPr/>
          </p:nvSpPr>
          <p:spPr bwMode="auto">
            <a:xfrm>
              <a:off x="5449245" y="5030507"/>
              <a:ext cx="122804" cy="122678"/>
            </a:xfrm>
            <a:prstGeom prst="ellipse">
              <a:avLst/>
            </a:prstGeom>
            <a:solidFill>
              <a:srgbClr val="0000FF"/>
            </a:solidFill>
            <a:ln w="0">
              <a:solidFill>
                <a:srgbClr val="000000"/>
              </a:solidFill>
              <a:round/>
              <a:headEnd/>
              <a:tailEnd/>
            </a:ln>
          </p:spPr>
          <p:txBody>
            <a:bodyPr/>
            <a:lstStyle>
              <a:lvl1pPr eaLnBrk="0" hangingPunct="0">
                <a:spcBef>
                  <a:spcPct val="20000"/>
                </a:spcBef>
                <a:buClr>
                  <a:srgbClr val="CC00CC"/>
                </a:buClr>
                <a:buFont typeface="Symbol" pitchFamily="18" charset="2"/>
                <a:buChar char="·"/>
                <a:defRPr sz="2800">
                  <a:solidFill>
                    <a:schemeClr val="tx1"/>
                  </a:solidFill>
                  <a:latin typeface="Arial Narrow" pitchFamily="34" charset="0"/>
                </a:defRPr>
              </a:lvl1pPr>
              <a:lvl2pPr marL="742950" indent="-285750" eaLnBrk="0" hangingPunct="0">
                <a:spcBef>
                  <a:spcPct val="10000"/>
                </a:spcBef>
                <a:buClr>
                  <a:srgbClr val="0000FF"/>
                </a:buClr>
                <a:buFont typeface="Symbol" pitchFamily="18" charset="2"/>
                <a:buChar char="·"/>
                <a:defRPr sz="2600">
                  <a:solidFill>
                    <a:schemeClr val="tx1"/>
                  </a:solidFill>
                  <a:latin typeface="Arial Narrow" pitchFamily="34" charset="0"/>
                </a:defRPr>
              </a:lvl2pPr>
              <a:lvl3pPr marL="1143000" indent="-228600" eaLnBrk="0" hangingPunct="0">
                <a:spcBef>
                  <a:spcPct val="10000"/>
                </a:spcBef>
                <a:buChar char="•"/>
                <a:defRPr sz="2400">
                  <a:solidFill>
                    <a:schemeClr val="tx1"/>
                  </a:solidFill>
                  <a:latin typeface="Arial Narrow" pitchFamily="34" charset="0"/>
                </a:defRPr>
              </a:lvl3pPr>
              <a:lvl4pPr marL="1600200" indent="-228600" eaLnBrk="0" hangingPunct="0">
                <a:spcBef>
                  <a:spcPct val="5000"/>
                </a:spcBef>
                <a:buChar char="–"/>
                <a:defRPr sz="2400">
                  <a:solidFill>
                    <a:schemeClr val="tx1"/>
                  </a:solidFill>
                  <a:latin typeface="Arial Narrow" pitchFamily="34"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buClrTx/>
                <a:buFontTx/>
                <a:buNone/>
              </a:pPr>
              <a:endParaRPr lang="en-AU" altLang="en-US" sz="2600" dirty="0">
                <a:solidFill>
                  <a:srgbClr val="000000"/>
                </a:solidFill>
                <a:latin typeface="Times New Roman" pitchFamily="18" charset="0"/>
              </a:endParaRPr>
            </a:p>
          </p:txBody>
        </p:sp>
        <p:sp>
          <p:nvSpPr>
            <p:cNvPr id="46" name="Oval 118"/>
            <p:cNvSpPr>
              <a:spLocks noChangeArrowheads="1"/>
            </p:cNvSpPr>
            <p:nvPr/>
          </p:nvSpPr>
          <p:spPr bwMode="auto">
            <a:xfrm>
              <a:off x="6458971" y="5412171"/>
              <a:ext cx="122804" cy="122678"/>
            </a:xfrm>
            <a:prstGeom prst="ellipse">
              <a:avLst/>
            </a:prstGeom>
            <a:solidFill>
              <a:srgbClr val="0000FF"/>
            </a:solidFill>
            <a:ln w="0">
              <a:solidFill>
                <a:srgbClr val="000000"/>
              </a:solidFill>
              <a:round/>
              <a:headEnd/>
              <a:tailEnd/>
            </a:ln>
          </p:spPr>
          <p:txBody>
            <a:bodyPr/>
            <a:lstStyle>
              <a:lvl1pPr eaLnBrk="0" hangingPunct="0">
                <a:spcBef>
                  <a:spcPct val="20000"/>
                </a:spcBef>
                <a:buClr>
                  <a:srgbClr val="CC00CC"/>
                </a:buClr>
                <a:buFont typeface="Symbol" pitchFamily="18" charset="2"/>
                <a:buChar char="·"/>
                <a:defRPr sz="2800">
                  <a:solidFill>
                    <a:schemeClr val="tx1"/>
                  </a:solidFill>
                  <a:latin typeface="Arial Narrow" pitchFamily="34" charset="0"/>
                </a:defRPr>
              </a:lvl1pPr>
              <a:lvl2pPr marL="742950" indent="-285750" eaLnBrk="0" hangingPunct="0">
                <a:spcBef>
                  <a:spcPct val="10000"/>
                </a:spcBef>
                <a:buClr>
                  <a:srgbClr val="0000FF"/>
                </a:buClr>
                <a:buFont typeface="Symbol" pitchFamily="18" charset="2"/>
                <a:buChar char="·"/>
                <a:defRPr sz="2600">
                  <a:solidFill>
                    <a:schemeClr val="tx1"/>
                  </a:solidFill>
                  <a:latin typeface="Arial Narrow" pitchFamily="34" charset="0"/>
                </a:defRPr>
              </a:lvl2pPr>
              <a:lvl3pPr marL="1143000" indent="-228600" eaLnBrk="0" hangingPunct="0">
                <a:spcBef>
                  <a:spcPct val="10000"/>
                </a:spcBef>
                <a:buChar char="•"/>
                <a:defRPr sz="2400">
                  <a:solidFill>
                    <a:schemeClr val="tx1"/>
                  </a:solidFill>
                  <a:latin typeface="Arial Narrow" pitchFamily="34" charset="0"/>
                </a:defRPr>
              </a:lvl3pPr>
              <a:lvl4pPr marL="1600200" indent="-228600" eaLnBrk="0" hangingPunct="0">
                <a:spcBef>
                  <a:spcPct val="5000"/>
                </a:spcBef>
                <a:buChar char="–"/>
                <a:defRPr sz="2400">
                  <a:solidFill>
                    <a:schemeClr val="tx1"/>
                  </a:solidFill>
                  <a:latin typeface="Arial Narrow" pitchFamily="34"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buClrTx/>
                <a:buFontTx/>
                <a:buNone/>
              </a:pPr>
              <a:endParaRPr lang="en-AU" altLang="en-US" sz="2600" dirty="0">
                <a:solidFill>
                  <a:srgbClr val="000000"/>
                </a:solidFill>
                <a:latin typeface="Times New Roman" pitchFamily="18" charset="0"/>
              </a:endParaRPr>
            </a:p>
          </p:txBody>
        </p:sp>
        <p:sp>
          <p:nvSpPr>
            <p:cNvPr id="47" name="Oval 120"/>
            <p:cNvSpPr>
              <a:spLocks noChangeArrowheads="1"/>
            </p:cNvSpPr>
            <p:nvPr/>
          </p:nvSpPr>
          <p:spPr bwMode="auto">
            <a:xfrm>
              <a:off x="5340086" y="5044137"/>
              <a:ext cx="136449" cy="122678"/>
            </a:xfrm>
            <a:prstGeom prst="ellipse">
              <a:avLst/>
            </a:prstGeom>
            <a:solidFill>
              <a:srgbClr val="0000FF"/>
            </a:solidFill>
            <a:ln w="0">
              <a:solidFill>
                <a:srgbClr val="000000"/>
              </a:solidFill>
              <a:round/>
              <a:headEnd/>
              <a:tailEnd/>
            </a:ln>
          </p:spPr>
          <p:txBody>
            <a:bodyPr/>
            <a:lstStyle>
              <a:lvl1pPr eaLnBrk="0" hangingPunct="0">
                <a:spcBef>
                  <a:spcPct val="20000"/>
                </a:spcBef>
                <a:buClr>
                  <a:srgbClr val="CC00CC"/>
                </a:buClr>
                <a:buFont typeface="Symbol" pitchFamily="18" charset="2"/>
                <a:buChar char="·"/>
                <a:defRPr sz="2800">
                  <a:solidFill>
                    <a:schemeClr val="tx1"/>
                  </a:solidFill>
                  <a:latin typeface="Arial Narrow" pitchFamily="34" charset="0"/>
                </a:defRPr>
              </a:lvl1pPr>
              <a:lvl2pPr marL="742950" indent="-285750" eaLnBrk="0" hangingPunct="0">
                <a:spcBef>
                  <a:spcPct val="10000"/>
                </a:spcBef>
                <a:buClr>
                  <a:srgbClr val="0000FF"/>
                </a:buClr>
                <a:buFont typeface="Symbol" pitchFamily="18" charset="2"/>
                <a:buChar char="·"/>
                <a:defRPr sz="2600">
                  <a:solidFill>
                    <a:schemeClr val="tx1"/>
                  </a:solidFill>
                  <a:latin typeface="Arial Narrow" pitchFamily="34" charset="0"/>
                </a:defRPr>
              </a:lvl2pPr>
              <a:lvl3pPr marL="1143000" indent="-228600" eaLnBrk="0" hangingPunct="0">
                <a:spcBef>
                  <a:spcPct val="10000"/>
                </a:spcBef>
                <a:buChar char="•"/>
                <a:defRPr sz="2400">
                  <a:solidFill>
                    <a:schemeClr val="tx1"/>
                  </a:solidFill>
                  <a:latin typeface="Arial Narrow" pitchFamily="34" charset="0"/>
                </a:defRPr>
              </a:lvl3pPr>
              <a:lvl4pPr marL="1600200" indent="-228600" eaLnBrk="0" hangingPunct="0">
                <a:spcBef>
                  <a:spcPct val="5000"/>
                </a:spcBef>
                <a:buChar char="–"/>
                <a:defRPr sz="2400">
                  <a:solidFill>
                    <a:schemeClr val="tx1"/>
                  </a:solidFill>
                  <a:latin typeface="Arial Narrow" pitchFamily="34"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buClrTx/>
                <a:buFontTx/>
                <a:buNone/>
              </a:pPr>
              <a:endParaRPr lang="en-AU" altLang="en-US" sz="2600" dirty="0">
                <a:solidFill>
                  <a:srgbClr val="000000"/>
                </a:solidFill>
                <a:latin typeface="Times New Roman" pitchFamily="18" charset="0"/>
              </a:endParaRPr>
            </a:p>
          </p:txBody>
        </p:sp>
        <p:sp>
          <p:nvSpPr>
            <p:cNvPr id="48" name="Oval 122"/>
            <p:cNvSpPr>
              <a:spLocks noChangeArrowheads="1"/>
            </p:cNvSpPr>
            <p:nvPr/>
          </p:nvSpPr>
          <p:spPr bwMode="auto">
            <a:xfrm>
              <a:off x="5517470" y="5785997"/>
              <a:ext cx="122804" cy="122678"/>
            </a:xfrm>
            <a:prstGeom prst="ellipse">
              <a:avLst/>
            </a:prstGeom>
            <a:solidFill>
              <a:srgbClr val="0000FF"/>
            </a:solidFill>
            <a:ln w="0">
              <a:solidFill>
                <a:srgbClr val="000000"/>
              </a:solidFill>
              <a:round/>
              <a:headEnd/>
              <a:tailEnd/>
            </a:ln>
          </p:spPr>
          <p:txBody>
            <a:bodyPr/>
            <a:lstStyle>
              <a:lvl1pPr eaLnBrk="0" hangingPunct="0">
                <a:spcBef>
                  <a:spcPct val="20000"/>
                </a:spcBef>
                <a:buClr>
                  <a:srgbClr val="CC00CC"/>
                </a:buClr>
                <a:buFont typeface="Symbol" pitchFamily="18" charset="2"/>
                <a:buChar char="·"/>
                <a:defRPr sz="2800">
                  <a:solidFill>
                    <a:schemeClr val="tx1"/>
                  </a:solidFill>
                  <a:latin typeface="Arial Narrow" pitchFamily="34" charset="0"/>
                </a:defRPr>
              </a:lvl1pPr>
              <a:lvl2pPr marL="742950" indent="-285750" eaLnBrk="0" hangingPunct="0">
                <a:spcBef>
                  <a:spcPct val="10000"/>
                </a:spcBef>
                <a:buClr>
                  <a:srgbClr val="0000FF"/>
                </a:buClr>
                <a:buFont typeface="Symbol" pitchFamily="18" charset="2"/>
                <a:buChar char="·"/>
                <a:defRPr sz="2600">
                  <a:solidFill>
                    <a:schemeClr val="tx1"/>
                  </a:solidFill>
                  <a:latin typeface="Arial Narrow" pitchFamily="34" charset="0"/>
                </a:defRPr>
              </a:lvl2pPr>
              <a:lvl3pPr marL="1143000" indent="-228600" eaLnBrk="0" hangingPunct="0">
                <a:spcBef>
                  <a:spcPct val="10000"/>
                </a:spcBef>
                <a:buChar char="•"/>
                <a:defRPr sz="2400">
                  <a:solidFill>
                    <a:schemeClr val="tx1"/>
                  </a:solidFill>
                  <a:latin typeface="Arial Narrow" pitchFamily="34" charset="0"/>
                </a:defRPr>
              </a:lvl3pPr>
              <a:lvl4pPr marL="1600200" indent="-228600" eaLnBrk="0" hangingPunct="0">
                <a:spcBef>
                  <a:spcPct val="5000"/>
                </a:spcBef>
                <a:buChar char="–"/>
                <a:defRPr sz="2400">
                  <a:solidFill>
                    <a:schemeClr val="tx1"/>
                  </a:solidFill>
                  <a:latin typeface="Arial Narrow" pitchFamily="34"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buClrTx/>
                <a:buFontTx/>
                <a:buNone/>
              </a:pPr>
              <a:endParaRPr lang="en-AU" altLang="en-US" sz="2600" dirty="0">
                <a:solidFill>
                  <a:srgbClr val="000000"/>
                </a:solidFill>
                <a:latin typeface="Times New Roman" pitchFamily="18" charset="0"/>
              </a:endParaRPr>
            </a:p>
          </p:txBody>
        </p:sp>
        <p:sp>
          <p:nvSpPr>
            <p:cNvPr id="49" name="Oval 124"/>
            <p:cNvSpPr>
              <a:spLocks noChangeArrowheads="1"/>
            </p:cNvSpPr>
            <p:nvPr/>
          </p:nvSpPr>
          <p:spPr bwMode="auto">
            <a:xfrm>
              <a:off x="5176346" y="4907829"/>
              <a:ext cx="122804" cy="136308"/>
            </a:xfrm>
            <a:prstGeom prst="ellipse">
              <a:avLst/>
            </a:prstGeom>
            <a:solidFill>
              <a:srgbClr val="0000FF"/>
            </a:solidFill>
            <a:ln w="0">
              <a:solidFill>
                <a:srgbClr val="000000"/>
              </a:solidFill>
              <a:round/>
              <a:headEnd/>
              <a:tailEnd/>
            </a:ln>
          </p:spPr>
          <p:txBody>
            <a:bodyPr/>
            <a:lstStyle>
              <a:lvl1pPr eaLnBrk="0" hangingPunct="0">
                <a:spcBef>
                  <a:spcPct val="20000"/>
                </a:spcBef>
                <a:buClr>
                  <a:srgbClr val="CC00CC"/>
                </a:buClr>
                <a:buFont typeface="Symbol" pitchFamily="18" charset="2"/>
                <a:buChar char="·"/>
                <a:defRPr sz="2800">
                  <a:solidFill>
                    <a:schemeClr val="tx1"/>
                  </a:solidFill>
                  <a:latin typeface="Arial Narrow" pitchFamily="34" charset="0"/>
                </a:defRPr>
              </a:lvl1pPr>
              <a:lvl2pPr marL="742950" indent="-285750" eaLnBrk="0" hangingPunct="0">
                <a:spcBef>
                  <a:spcPct val="10000"/>
                </a:spcBef>
                <a:buClr>
                  <a:srgbClr val="0000FF"/>
                </a:buClr>
                <a:buFont typeface="Symbol" pitchFamily="18" charset="2"/>
                <a:buChar char="·"/>
                <a:defRPr sz="2600">
                  <a:solidFill>
                    <a:schemeClr val="tx1"/>
                  </a:solidFill>
                  <a:latin typeface="Arial Narrow" pitchFamily="34" charset="0"/>
                </a:defRPr>
              </a:lvl2pPr>
              <a:lvl3pPr marL="1143000" indent="-228600" eaLnBrk="0" hangingPunct="0">
                <a:spcBef>
                  <a:spcPct val="10000"/>
                </a:spcBef>
                <a:buChar char="•"/>
                <a:defRPr sz="2400">
                  <a:solidFill>
                    <a:schemeClr val="tx1"/>
                  </a:solidFill>
                  <a:latin typeface="Arial Narrow" pitchFamily="34" charset="0"/>
                </a:defRPr>
              </a:lvl3pPr>
              <a:lvl4pPr marL="1600200" indent="-228600" eaLnBrk="0" hangingPunct="0">
                <a:spcBef>
                  <a:spcPct val="5000"/>
                </a:spcBef>
                <a:buChar char="–"/>
                <a:defRPr sz="2400">
                  <a:solidFill>
                    <a:schemeClr val="tx1"/>
                  </a:solidFill>
                  <a:latin typeface="Arial Narrow" pitchFamily="34"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buClrTx/>
                <a:buFontTx/>
                <a:buNone/>
              </a:pPr>
              <a:endParaRPr lang="en-AU" altLang="en-US" sz="2600" dirty="0">
                <a:solidFill>
                  <a:srgbClr val="000000"/>
                </a:solidFill>
                <a:latin typeface="Times New Roman" pitchFamily="18" charset="0"/>
              </a:endParaRPr>
            </a:p>
          </p:txBody>
        </p:sp>
        <p:sp>
          <p:nvSpPr>
            <p:cNvPr id="50" name="Oval 126"/>
            <p:cNvSpPr>
              <a:spLocks noChangeArrowheads="1"/>
            </p:cNvSpPr>
            <p:nvPr/>
          </p:nvSpPr>
          <p:spPr bwMode="auto">
            <a:xfrm>
              <a:off x="5381021" y="5112292"/>
              <a:ext cx="122804" cy="122678"/>
            </a:xfrm>
            <a:prstGeom prst="ellipse">
              <a:avLst/>
            </a:prstGeom>
            <a:solidFill>
              <a:srgbClr val="0000FF"/>
            </a:solidFill>
            <a:ln w="0">
              <a:solidFill>
                <a:srgbClr val="000000"/>
              </a:solidFill>
              <a:round/>
              <a:headEnd/>
              <a:tailEnd/>
            </a:ln>
          </p:spPr>
          <p:txBody>
            <a:bodyPr/>
            <a:lstStyle>
              <a:lvl1pPr eaLnBrk="0" hangingPunct="0">
                <a:spcBef>
                  <a:spcPct val="20000"/>
                </a:spcBef>
                <a:buClr>
                  <a:srgbClr val="CC00CC"/>
                </a:buClr>
                <a:buFont typeface="Symbol" pitchFamily="18" charset="2"/>
                <a:buChar char="·"/>
                <a:defRPr sz="2800">
                  <a:solidFill>
                    <a:schemeClr val="tx1"/>
                  </a:solidFill>
                  <a:latin typeface="Arial Narrow" pitchFamily="34" charset="0"/>
                </a:defRPr>
              </a:lvl1pPr>
              <a:lvl2pPr marL="742950" indent="-285750" eaLnBrk="0" hangingPunct="0">
                <a:spcBef>
                  <a:spcPct val="10000"/>
                </a:spcBef>
                <a:buClr>
                  <a:srgbClr val="0000FF"/>
                </a:buClr>
                <a:buFont typeface="Symbol" pitchFamily="18" charset="2"/>
                <a:buChar char="·"/>
                <a:defRPr sz="2600">
                  <a:solidFill>
                    <a:schemeClr val="tx1"/>
                  </a:solidFill>
                  <a:latin typeface="Arial Narrow" pitchFamily="34" charset="0"/>
                </a:defRPr>
              </a:lvl2pPr>
              <a:lvl3pPr marL="1143000" indent="-228600" eaLnBrk="0" hangingPunct="0">
                <a:spcBef>
                  <a:spcPct val="10000"/>
                </a:spcBef>
                <a:buChar char="•"/>
                <a:defRPr sz="2400">
                  <a:solidFill>
                    <a:schemeClr val="tx1"/>
                  </a:solidFill>
                  <a:latin typeface="Arial Narrow" pitchFamily="34" charset="0"/>
                </a:defRPr>
              </a:lvl3pPr>
              <a:lvl4pPr marL="1600200" indent="-228600" eaLnBrk="0" hangingPunct="0">
                <a:spcBef>
                  <a:spcPct val="5000"/>
                </a:spcBef>
                <a:buChar char="–"/>
                <a:defRPr sz="2400">
                  <a:solidFill>
                    <a:schemeClr val="tx1"/>
                  </a:solidFill>
                  <a:latin typeface="Arial Narrow" pitchFamily="34"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buClrTx/>
                <a:buFontTx/>
                <a:buNone/>
              </a:pPr>
              <a:endParaRPr lang="en-AU" altLang="en-US" sz="2600" dirty="0">
                <a:solidFill>
                  <a:srgbClr val="000000"/>
                </a:solidFill>
                <a:latin typeface="Times New Roman" pitchFamily="18" charset="0"/>
              </a:endParaRPr>
            </a:p>
          </p:txBody>
        </p:sp>
        <p:sp>
          <p:nvSpPr>
            <p:cNvPr id="51" name="Oval 128"/>
            <p:cNvSpPr>
              <a:spLocks noChangeArrowheads="1"/>
            </p:cNvSpPr>
            <p:nvPr/>
          </p:nvSpPr>
          <p:spPr bwMode="auto">
            <a:xfrm>
              <a:off x="4862513" y="5044137"/>
              <a:ext cx="122804" cy="122678"/>
            </a:xfrm>
            <a:prstGeom prst="ellipse">
              <a:avLst/>
            </a:prstGeom>
            <a:solidFill>
              <a:srgbClr val="0000FF"/>
            </a:solidFill>
            <a:ln w="0">
              <a:solidFill>
                <a:srgbClr val="000000"/>
              </a:solidFill>
              <a:round/>
              <a:headEnd/>
              <a:tailEnd/>
            </a:ln>
          </p:spPr>
          <p:txBody>
            <a:bodyPr/>
            <a:lstStyle>
              <a:lvl1pPr eaLnBrk="0" hangingPunct="0">
                <a:spcBef>
                  <a:spcPct val="20000"/>
                </a:spcBef>
                <a:buClr>
                  <a:srgbClr val="CC00CC"/>
                </a:buClr>
                <a:buFont typeface="Symbol" pitchFamily="18" charset="2"/>
                <a:buChar char="·"/>
                <a:defRPr sz="2800">
                  <a:solidFill>
                    <a:schemeClr val="tx1"/>
                  </a:solidFill>
                  <a:latin typeface="Arial Narrow" pitchFamily="34" charset="0"/>
                </a:defRPr>
              </a:lvl1pPr>
              <a:lvl2pPr marL="742950" indent="-285750" eaLnBrk="0" hangingPunct="0">
                <a:spcBef>
                  <a:spcPct val="10000"/>
                </a:spcBef>
                <a:buClr>
                  <a:srgbClr val="0000FF"/>
                </a:buClr>
                <a:buFont typeface="Symbol" pitchFamily="18" charset="2"/>
                <a:buChar char="·"/>
                <a:defRPr sz="2600">
                  <a:solidFill>
                    <a:schemeClr val="tx1"/>
                  </a:solidFill>
                  <a:latin typeface="Arial Narrow" pitchFamily="34" charset="0"/>
                </a:defRPr>
              </a:lvl2pPr>
              <a:lvl3pPr marL="1143000" indent="-228600" eaLnBrk="0" hangingPunct="0">
                <a:spcBef>
                  <a:spcPct val="10000"/>
                </a:spcBef>
                <a:buChar char="•"/>
                <a:defRPr sz="2400">
                  <a:solidFill>
                    <a:schemeClr val="tx1"/>
                  </a:solidFill>
                  <a:latin typeface="Arial Narrow" pitchFamily="34" charset="0"/>
                </a:defRPr>
              </a:lvl3pPr>
              <a:lvl4pPr marL="1600200" indent="-228600" eaLnBrk="0" hangingPunct="0">
                <a:spcBef>
                  <a:spcPct val="5000"/>
                </a:spcBef>
                <a:buChar char="–"/>
                <a:defRPr sz="2400">
                  <a:solidFill>
                    <a:schemeClr val="tx1"/>
                  </a:solidFill>
                  <a:latin typeface="Arial Narrow" pitchFamily="34"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buClrTx/>
                <a:buFontTx/>
                <a:buNone/>
              </a:pPr>
              <a:endParaRPr lang="en-AU" altLang="en-US" sz="2600" dirty="0">
                <a:solidFill>
                  <a:srgbClr val="000000"/>
                </a:solidFill>
                <a:latin typeface="Times New Roman" pitchFamily="18" charset="0"/>
              </a:endParaRPr>
            </a:p>
          </p:txBody>
        </p:sp>
        <p:sp>
          <p:nvSpPr>
            <p:cNvPr id="52" name="Oval 130"/>
            <p:cNvSpPr>
              <a:spLocks noChangeArrowheads="1"/>
            </p:cNvSpPr>
            <p:nvPr/>
          </p:nvSpPr>
          <p:spPr bwMode="auto">
            <a:xfrm>
              <a:off x="5858594" y="5562111"/>
              <a:ext cx="122804" cy="122678"/>
            </a:xfrm>
            <a:prstGeom prst="ellipse">
              <a:avLst/>
            </a:prstGeom>
            <a:solidFill>
              <a:srgbClr val="0000FF"/>
            </a:solidFill>
            <a:ln w="0">
              <a:solidFill>
                <a:srgbClr val="000000"/>
              </a:solidFill>
              <a:round/>
              <a:headEnd/>
              <a:tailEnd/>
            </a:ln>
          </p:spPr>
          <p:txBody>
            <a:bodyPr/>
            <a:lstStyle>
              <a:lvl1pPr eaLnBrk="0" hangingPunct="0">
                <a:spcBef>
                  <a:spcPct val="20000"/>
                </a:spcBef>
                <a:buClr>
                  <a:srgbClr val="CC00CC"/>
                </a:buClr>
                <a:buFont typeface="Symbol" pitchFamily="18" charset="2"/>
                <a:buChar char="·"/>
                <a:defRPr sz="2800">
                  <a:solidFill>
                    <a:schemeClr val="tx1"/>
                  </a:solidFill>
                  <a:latin typeface="Arial Narrow" pitchFamily="34" charset="0"/>
                </a:defRPr>
              </a:lvl1pPr>
              <a:lvl2pPr marL="742950" indent="-285750" eaLnBrk="0" hangingPunct="0">
                <a:spcBef>
                  <a:spcPct val="10000"/>
                </a:spcBef>
                <a:buClr>
                  <a:srgbClr val="0000FF"/>
                </a:buClr>
                <a:buFont typeface="Symbol" pitchFamily="18" charset="2"/>
                <a:buChar char="·"/>
                <a:defRPr sz="2600">
                  <a:solidFill>
                    <a:schemeClr val="tx1"/>
                  </a:solidFill>
                  <a:latin typeface="Arial Narrow" pitchFamily="34" charset="0"/>
                </a:defRPr>
              </a:lvl2pPr>
              <a:lvl3pPr marL="1143000" indent="-228600" eaLnBrk="0" hangingPunct="0">
                <a:spcBef>
                  <a:spcPct val="10000"/>
                </a:spcBef>
                <a:buChar char="•"/>
                <a:defRPr sz="2400">
                  <a:solidFill>
                    <a:schemeClr val="tx1"/>
                  </a:solidFill>
                  <a:latin typeface="Arial Narrow" pitchFamily="34" charset="0"/>
                </a:defRPr>
              </a:lvl3pPr>
              <a:lvl4pPr marL="1600200" indent="-228600" eaLnBrk="0" hangingPunct="0">
                <a:spcBef>
                  <a:spcPct val="5000"/>
                </a:spcBef>
                <a:buChar char="–"/>
                <a:defRPr sz="2400">
                  <a:solidFill>
                    <a:schemeClr val="tx1"/>
                  </a:solidFill>
                  <a:latin typeface="Arial Narrow" pitchFamily="34"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buClrTx/>
                <a:buFontTx/>
                <a:buNone/>
              </a:pPr>
              <a:endParaRPr lang="en-AU" altLang="en-US" sz="2600" dirty="0">
                <a:solidFill>
                  <a:srgbClr val="000000"/>
                </a:solidFill>
                <a:latin typeface="Times New Roman" pitchFamily="18" charset="0"/>
              </a:endParaRPr>
            </a:p>
          </p:txBody>
        </p:sp>
        <p:sp>
          <p:nvSpPr>
            <p:cNvPr id="53" name="Oval 132"/>
            <p:cNvSpPr>
              <a:spLocks noChangeArrowheads="1"/>
            </p:cNvSpPr>
            <p:nvPr/>
          </p:nvSpPr>
          <p:spPr bwMode="auto">
            <a:xfrm>
              <a:off x="5462891" y="5384910"/>
              <a:ext cx="122804" cy="122678"/>
            </a:xfrm>
            <a:prstGeom prst="ellipse">
              <a:avLst/>
            </a:prstGeom>
            <a:solidFill>
              <a:srgbClr val="0000FF"/>
            </a:solidFill>
            <a:ln w="0">
              <a:solidFill>
                <a:srgbClr val="000000"/>
              </a:solidFill>
              <a:round/>
              <a:headEnd/>
              <a:tailEnd/>
            </a:ln>
          </p:spPr>
          <p:txBody>
            <a:bodyPr/>
            <a:lstStyle>
              <a:lvl1pPr eaLnBrk="0" hangingPunct="0">
                <a:spcBef>
                  <a:spcPct val="20000"/>
                </a:spcBef>
                <a:buClr>
                  <a:srgbClr val="CC00CC"/>
                </a:buClr>
                <a:buFont typeface="Symbol" pitchFamily="18" charset="2"/>
                <a:buChar char="·"/>
                <a:defRPr sz="2800">
                  <a:solidFill>
                    <a:schemeClr val="tx1"/>
                  </a:solidFill>
                  <a:latin typeface="Arial Narrow" pitchFamily="34" charset="0"/>
                </a:defRPr>
              </a:lvl1pPr>
              <a:lvl2pPr marL="742950" indent="-285750" eaLnBrk="0" hangingPunct="0">
                <a:spcBef>
                  <a:spcPct val="10000"/>
                </a:spcBef>
                <a:buClr>
                  <a:srgbClr val="0000FF"/>
                </a:buClr>
                <a:buFont typeface="Symbol" pitchFamily="18" charset="2"/>
                <a:buChar char="·"/>
                <a:defRPr sz="2600">
                  <a:solidFill>
                    <a:schemeClr val="tx1"/>
                  </a:solidFill>
                  <a:latin typeface="Arial Narrow" pitchFamily="34" charset="0"/>
                </a:defRPr>
              </a:lvl2pPr>
              <a:lvl3pPr marL="1143000" indent="-228600" eaLnBrk="0" hangingPunct="0">
                <a:spcBef>
                  <a:spcPct val="10000"/>
                </a:spcBef>
                <a:buChar char="•"/>
                <a:defRPr sz="2400">
                  <a:solidFill>
                    <a:schemeClr val="tx1"/>
                  </a:solidFill>
                  <a:latin typeface="Arial Narrow" pitchFamily="34" charset="0"/>
                </a:defRPr>
              </a:lvl3pPr>
              <a:lvl4pPr marL="1600200" indent="-228600" eaLnBrk="0" hangingPunct="0">
                <a:spcBef>
                  <a:spcPct val="5000"/>
                </a:spcBef>
                <a:buChar char="–"/>
                <a:defRPr sz="2400">
                  <a:solidFill>
                    <a:schemeClr val="tx1"/>
                  </a:solidFill>
                  <a:latin typeface="Arial Narrow" pitchFamily="34"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buClrTx/>
                <a:buFontTx/>
                <a:buNone/>
              </a:pPr>
              <a:endParaRPr lang="en-AU" altLang="en-US" sz="2600" dirty="0">
                <a:solidFill>
                  <a:srgbClr val="000000"/>
                </a:solidFill>
                <a:latin typeface="Times New Roman" pitchFamily="18" charset="0"/>
              </a:endParaRPr>
            </a:p>
          </p:txBody>
        </p:sp>
        <p:sp>
          <p:nvSpPr>
            <p:cNvPr id="54" name="Oval 134"/>
            <p:cNvSpPr>
              <a:spLocks noChangeArrowheads="1"/>
            </p:cNvSpPr>
            <p:nvPr/>
          </p:nvSpPr>
          <p:spPr bwMode="auto">
            <a:xfrm>
              <a:off x="5326441" y="4880567"/>
              <a:ext cx="122804" cy="122678"/>
            </a:xfrm>
            <a:prstGeom prst="ellipse">
              <a:avLst/>
            </a:prstGeom>
            <a:solidFill>
              <a:srgbClr val="0000FF"/>
            </a:solidFill>
            <a:ln w="0">
              <a:solidFill>
                <a:srgbClr val="000000"/>
              </a:solidFill>
              <a:round/>
              <a:headEnd/>
              <a:tailEnd/>
            </a:ln>
          </p:spPr>
          <p:txBody>
            <a:bodyPr/>
            <a:lstStyle>
              <a:lvl1pPr eaLnBrk="0" hangingPunct="0">
                <a:spcBef>
                  <a:spcPct val="20000"/>
                </a:spcBef>
                <a:buClr>
                  <a:srgbClr val="CC00CC"/>
                </a:buClr>
                <a:buFont typeface="Symbol" pitchFamily="18" charset="2"/>
                <a:buChar char="·"/>
                <a:defRPr sz="2800">
                  <a:solidFill>
                    <a:schemeClr val="tx1"/>
                  </a:solidFill>
                  <a:latin typeface="Arial Narrow" pitchFamily="34" charset="0"/>
                </a:defRPr>
              </a:lvl1pPr>
              <a:lvl2pPr marL="742950" indent="-285750" eaLnBrk="0" hangingPunct="0">
                <a:spcBef>
                  <a:spcPct val="10000"/>
                </a:spcBef>
                <a:buClr>
                  <a:srgbClr val="0000FF"/>
                </a:buClr>
                <a:buFont typeface="Symbol" pitchFamily="18" charset="2"/>
                <a:buChar char="·"/>
                <a:defRPr sz="2600">
                  <a:solidFill>
                    <a:schemeClr val="tx1"/>
                  </a:solidFill>
                  <a:latin typeface="Arial Narrow" pitchFamily="34" charset="0"/>
                </a:defRPr>
              </a:lvl2pPr>
              <a:lvl3pPr marL="1143000" indent="-228600" eaLnBrk="0" hangingPunct="0">
                <a:spcBef>
                  <a:spcPct val="10000"/>
                </a:spcBef>
                <a:buChar char="•"/>
                <a:defRPr sz="2400">
                  <a:solidFill>
                    <a:schemeClr val="tx1"/>
                  </a:solidFill>
                  <a:latin typeface="Arial Narrow" pitchFamily="34" charset="0"/>
                </a:defRPr>
              </a:lvl3pPr>
              <a:lvl4pPr marL="1600200" indent="-228600" eaLnBrk="0" hangingPunct="0">
                <a:spcBef>
                  <a:spcPct val="5000"/>
                </a:spcBef>
                <a:buChar char="–"/>
                <a:defRPr sz="2400">
                  <a:solidFill>
                    <a:schemeClr val="tx1"/>
                  </a:solidFill>
                  <a:latin typeface="Arial Narrow" pitchFamily="34"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buClrTx/>
                <a:buFontTx/>
                <a:buNone/>
              </a:pPr>
              <a:endParaRPr lang="en-AU" altLang="en-US" sz="2600" dirty="0">
                <a:solidFill>
                  <a:srgbClr val="000000"/>
                </a:solidFill>
                <a:latin typeface="Times New Roman" pitchFamily="18" charset="0"/>
              </a:endParaRPr>
            </a:p>
          </p:txBody>
        </p:sp>
        <p:sp>
          <p:nvSpPr>
            <p:cNvPr id="55" name="Oval 136"/>
            <p:cNvSpPr>
              <a:spLocks noChangeArrowheads="1"/>
            </p:cNvSpPr>
            <p:nvPr/>
          </p:nvSpPr>
          <p:spPr bwMode="auto">
            <a:xfrm>
              <a:off x="5462891" y="5275863"/>
              <a:ext cx="136449" cy="122678"/>
            </a:xfrm>
            <a:prstGeom prst="ellipse">
              <a:avLst/>
            </a:prstGeom>
            <a:solidFill>
              <a:srgbClr val="0000FF"/>
            </a:solidFill>
            <a:ln w="0">
              <a:solidFill>
                <a:srgbClr val="000000"/>
              </a:solidFill>
              <a:round/>
              <a:headEnd/>
              <a:tailEnd/>
            </a:ln>
          </p:spPr>
          <p:txBody>
            <a:bodyPr/>
            <a:lstStyle>
              <a:lvl1pPr eaLnBrk="0" hangingPunct="0">
                <a:spcBef>
                  <a:spcPct val="20000"/>
                </a:spcBef>
                <a:buClr>
                  <a:srgbClr val="CC00CC"/>
                </a:buClr>
                <a:buFont typeface="Symbol" pitchFamily="18" charset="2"/>
                <a:buChar char="·"/>
                <a:defRPr sz="2800">
                  <a:solidFill>
                    <a:schemeClr val="tx1"/>
                  </a:solidFill>
                  <a:latin typeface="Arial Narrow" pitchFamily="34" charset="0"/>
                </a:defRPr>
              </a:lvl1pPr>
              <a:lvl2pPr marL="742950" indent="-285750" eaLnBrk="0" hangingPunct="0">
                <a:spcBef>
                  <a:spcPct val="10000"/>
                </a:spcBef>
                <a:buClr>
                  <a:srgbClr val="0000FF"/>
                </a:buClr>
                <a:buFont typeface="Symbol" pitchFamily="18" charset="2"/>
                <a:buChar char="·"/>
                <a:defRPr sz="2600">
                  <a:solidFill>
                    <a:schemeClr val="tx1"/>
                  </a:solidFill>
                  <a:latin typeface="Arial Narrow" pitchFamily="34" charset="0"/>
                </a:defRPr>
              </a:lvl2pPr>
              <a:lvl3pPr marL="1143000" indent="-228600" eaLnBrk="0" hangingPunct="0">
                <a:spcBef>
                  <a:spcPct val="10000"/>
                </a:spcBef>
                <a:buChar char="•"/>
                <a:defRPr sz="2400">
                  <a:solidFill>
                    <a:schemeClr val="tx1"/>
                  </a:solidFill>
                  <a:latin typeface="Arial Narrow" pitchFamily="34" charset="0"/>
                </a:defRPr>
              </a:lvl3pPr>
              <a:lvl4pPr marL="1600200" indent="-228600" eaLnBrk="0" hangingPunct="0">
                <a:spcBef>
                  <a:spcPct val="5000"/>
                </a:spcBef>
                <a:buChar char="–"/>
                <a:defRPr sz="2400">
                  <a:solidFill>
                    <a:schemeClr val="tx1"/>
                  </a:solidFill>
                  <a:latin typeface="Arial Narrow" pitchFamily="34"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buClrTx/>
                <a:buFontTx/>
                <a:buNone/>
              </a:pPr>
              <a:endParaRPr lang="en-AU" altLang="en-US" sz="2600" dirty="0">
                <a:solidFill>
                  <a:srgbClr val="000000"/>
                </a:solidFill>
                <a:latin typeface="Times New Roman" pitchFamily="18" charset="0"/>
              </a:endParaRPr>
            </a:p>
          </p:txBody>
        </p:sp>
        <p:sp>
          <p:nvSpPr>
            <p:cNvPr id="56" name="Oval 138"/>
            <p:cNvSpPr>
              <a:spLocks noChangeArrowheads="1"/>
            </p:cNvSpPr>
            <p:nvPr/>
          </p:nvSpPr>
          <p:spPr bwMode="auto">
            <a:xfrm>
              <a:off x="5217282" y="4894197"/>
              <a:ext cx="136449" cy="122678"/>
            </a:xfrm>
            <a:prstGeom prst="ellipse">
              <a:avLst/>
            </a:prstGeom>
            <a:solidFill>
              <a:srgbClr val="0000FF"/>
            </a:solidFill>
            <a:ln w="0">
              <a:solidFill>
                <a:srgbClr val="000000"/>
              </a:solidFill>
              <a:round/>
              <a:headEnd/>
              <a:tailEnd/>
            </a:ln>
          </p:spPr>
          <p:txBody>
            <a:bodyPr/>
            <a:lstStyle>
              <a:lvl1pPr eaLnBrk="0" hangingPunct="0">
                <a:spcBef>
                  <a:spcPct val="20000"/>
                </a:spcBef>
                <a:buClr>
                  <a:srgbClr val="CC00CC"/>
                </a:buClr>
                <a:buFont typeface="Symbol" pitchFamily="18" charset="2"/>
                <a:buChar char="·"/>
                <a:defRPr sz="2800">
                  <a:solidFill>
                    <a:schemeClr val="tx1"/>
                  </a:solidFill>
                  <a:latin typeface="Arial Narrow" pitchFamily="34" charset="0"/>
                </a:defRPr>
              </a:lvl1pPr>
              <a:lvl2pPr marL="742950" indent="-285750" eaLnBrk="0" hangingPunct="0">
                <a:spcBef>
                  <a:spcPct val="10000"/>
                </a:spcBef>
                <a:buClr>
                  <a:srgbClr val="0000FF"/>
                </a:buClr>
                <a:buFont typeface="Symbol" pitchFamily="18" charset="2"/>
                <a:buChar char="·"/>
                <a:defRPr sz="2600">
                  <a:solidFill>
                    <a:schemeClr val="tx1"/>
                  </a:solidFill>
                  <a:latin typeface="Arial Narrow" pitchFamily="34" charset="0"/>
                </a:defRPr>
              </a:lvl2pPr>
              <a:lvl3pPr marL="1143000" indent="-228600" eaLnBrk="0" hangingPunct="0">
                <a:spcBef>
                  <a:spcPct val="10000"/>
                </a:spcBef>
                <a:buChar char="•"/>
                <a:defRPr sz="2400">
                  <a:solidFill>
                    <a:schemeClr val="tx1"/>
                  </a:solidFill>
                  <a:latin typeface="Arial Narrow" pitchFamily="34" charset="0"/>
                </a:defRPr>
              </a:lvl3pPr>
              <a:lvl4pPr marL="1600200" indent="-228600" eaLnBrk="0" hangingPunct="0">
                <a:spcBef>
                  <a:spcPct val="5000"/>
                </a:spcBef>
                <a:buChar char="–"/>
                <a:defRPr sz="2400">
                  <a:solidFill>
                    <a:schemeClr val="tx1"/>
                  </a:solidFill>
                  <a:latin typeface="Arial Narrow" pitchFamily="34"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buClrTx/>
                <a:buFontTx/>
                <a:buNone/>
              </a:pPr>
              <a:endParaRPr lang="en-AU" altLang="en-US" sz="2600" dirty="0">
                <a:solidFill>
                  <a:srgbClr val="000000"/>
                </a:solidFill>
                <a:latin typeface="Times New Roman" pitchFamily="18" charset="0"/>
              </a:endParaRPr>
            </a:p>
          </p:txBody>
        </p:sp>
        <p:sp>
          <p:nvSpPr>
            <p:cNvPr id="57" name="Oval 140"/>
            <p:cNvSpPr>
              <a:spLocks noChangeArrowheads="1"/>
            </p:cNvSpPr>
            <p:nvPr/>
          </p:nvSpPr>
          <p:spPr bwMode="auto">
            <a:xfrm>
              <a:off x="5804014" y="5289493"/>
              <a:ext cx="136449" cy="136800"/>
            </a:xfrm>
            <a:prstGeom prst="ellipse">
              <a:avLst/>
            </a:prstGeom>
            <a:solidFill>
              <a:srgbClr val="0000FF"/>
            </a:solidFill>
            <a:ln w="0">
              <a:solidFill>
                <a:srgbClr val="000000"/>
              </a:solidFill>
              <a:round/>
              <a:headEnd/>
              <a:tailEnd/>
            </a:ln>
          </p:spPr>
          <p:txBody>
            <a:bodyPr/>
            <a:lstStyle>
              <a:lvl1pPr eaLnBrk="0" hangingPunct="0">
                <a:spcBef>
                  <a:spcPct val="20000"/>
                </a:spcBef>
                <a:buClr>
                  <a:srgbClr val="CC00CC"/>
                </a:buClr>
                <a:buFont typeface="Symbol" pitchFamily="18" charset="2"/>
                <a:buChar char="·"/>
                <a:defRPr sz="2800">
                  <a:solidFill>
                    <a:schemeClr val="tx1"/>
                  </a:solidFill>
                  <a:latin typeface="Arial Narrow" pitchFamily="34" charset="0"/>
                </a:defRPr>
              </a:lvl1pPr>
              <a:lvl2pPr marL="742950" indent="-285750" eaLnBrk="0" hangingPunct="0">
                <a:spcBef>
                  <a:spcPct val="10000"/>
                </a:spcBef>
                <a:buClr>
                  <a:srgbClr val="0000FF"/>
                </a:buClr>
                <a:buFont typeface="Symbol" pitchFamily="18" charset="2"/>
                <a:buChar char="·"/>
                <a:defRPr sz="2600">
                  <a:solidFill>
                    <a:schemeClr val="tx1"/>
                  </a:solidFill>
                  <a:latin typeface="Arial Narrow" pitchFamily="34" charset="0"/>
                </a:defRPr>
              </a:lvl2pPr>
              <a:lvl3pPr marL="1143000" indent="-228600" eaLnBrk="0" hangingPunct="0">
                <a:spcBef>
                  <a:spcPct val="10000"/>
                </a:spcBef>
                <a:buChar char="•"/>
                <a:defRPr sz="2400">
                  <a:solidFill>
                    <a:schemeClr val="tx1"/>
                  </a:solidFill>
                  <a:latin typeface="Arial Narrow" pitchFamily="34" charset="0"/>
                </a:defRPr>
              </a:lvl3pPr>
              <a:lvl4pPr marL="1600200" indent="-228600" eaLnBrk="0" hangingPunct="0">
                <a:spcBef>
                  <a:spcPct val="5000"/>
                </a:spcBef>
                <a:buChar char="–"/>
                <a:defRPr sz="2400">
                  <a:solidFill>
                    <a:schemeClr val="tx1"/>
                  </a:solidFill>
                  <a:latin typeface="Arial Narrow" pitchFamily="34"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buClrTx/>
                <a:buFontTx/>
                <a:buNone/>
              </a:pPr>
              <a:endParaRPr lang="en-AU" altLang="en-US" sz="2600" dirty="0">
                <a:solidFill>
                  <a:srgbClr val="000000"/>
                </a:solidFill>
                <a:latin typeface="Times New Roman" pitchFamily="18" charset="0"/>
              </a:endParaRPr>
            </a:p>
          </p:txBody>
        </p:sp>
        <p:sp>
          <p:nvSpPr>
            <p:cNvPr id="58" name="Oval 142"/>
            <p:cNvSpPr>
              <a:spLocks noChangeArrowheads="1"/>
            </p:cNvSpPr>
            <p:nvPr/>
          </p:nvSpPr>
          <p:spPr bwMode="auto">
            <a:xfrm>
              <a:off x="5326441" y="5153185"/>
              <a:ext cx="136449" cy="136800"/>
            </a:xfrm>
            <a:prstGeom prst="ellipse">
              <a:avLst/>
            </a:prstGeom>
            <a:solidFill>
              <a:srgbClr val="0000FF"/>
            </a:solidFill>
            <a:ln w="0">
              <a:solidFill>
                <a:srgbClr val="000000"/>
              </a:solidFill>
              <a:round/>
              <a:headEnd/>
              <a:tailEnd/>
            </a:ln>
          </p:spPr>
          <p:txBody>
            <a:bodyPr/>
            <a:lstStyle>
              <a:lvl1pPr eaLnBrk="0" hangingPunct="0">
                <a:spcBef>
                  <a:spcPct val="20000"/>
                </a:spcBef>
                <a:buClr>
                  <a:srgbClr val="CC00CC"/>
                </a:buClr>
                <a:buFont typeface="Symbol" pitchFamily="18" charset="2"/>
                <a:buChar char="·"/>
                <a:defRPr sz="2800">
                  <a:solidFill>
                    <a:schemeClr val="tx1"/>
                  </a:solidFill>
                  <a:latin typeface="Arial Narrow" pitchFamily="34" charset="0"/>
                </a:defRPr>
              </a:lvl1pPr>
              <a:lvl2pPr marL="742950" indent="-285750" eaLnBrk="0" hangingPunct="0">
                <a:spcBef>
                  <a:spcPct val="10000"/>
                </a:spcBef>
                <a:buClr>
                  <a:srgbClr val="0000FF"/>
                </a:buClr>
                <a:buFont typeface="Symbol" pitchFamily="18" charset="2"/>
                <a:buChar char="·"/>
                <a:defRPr sz="2600">
                  <a:solidFill>
                    <a:schemeClr val="tx1"/>
                  </a:solidFill>
                  <a:latin typeface="Arial Narrow" pitchFamily="34" charset="0"/>
                </a:defRPr>
              </a:lvl2pPr>
              <a:lvl3pPr marL="1143000" indent="-228600" eaLnBrk="0" hangingPunct="0">
                <a:spcBef>
                  <a:spcPct val="10000"/>
                </a:spcBef>
                <a:buChar char="•"/>
                <a:defRPr sz="2400">
                  <a:solidFill>
                    <a:schemeClr val="tx1"/>
                  </a:solidFill>
                  <a:latin typeface="Arial Narrow" pitchFamily="34" charset="0"/>
                </a:defRPr>
              </a:lvl3pPr>
              <a:lvl4pPr marL="1600200" indent="-228600" eaLnBrk="0" hangingPunct="0">
                <a:spcBef>
                  <a:spcPct val="5000"/>
                </a:spcBef>
                <a:buChar char="–"/>
                <a:defRPr sz="2400">
                  <a:solidFill>
                    <a:schemeClr val="tx1"/>
                  </a:solidFill>
                  <a:latin typeface="Arial Narrow" pitchFamily="34"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buClrTx/>
                <a:buFontTx/>
                <a:buNone/>
              </a:pPr>
              <a:endParaRPr lang="en-AU" altLang="en-US" sz="2600" dirty="0">
                <a:solidFill>
                  <a:srgbClr val="000000"/>
                </a:solidFill>
                <a:latin typeface="Times New Roman" pitchFamily="18" charset="0"/>
              </a:endParaRPr>
            </a:p>
          </p:txBody>
        </p:sp>
        <p:sp>
          <p:nvSpPr>
            <p:cNvPr id="59" name="Oval 144"/>
            <p:cNvSpPr>
              <a:spLocks noChangeArrowheads="1"/>
            </p:cNvSpPr>
            <p:nvPr/>
          </p:nvSpPr>
          <p:spPr bwMode="auto">
            <a:xfrm>
              <a:off x="5230926" y="4935091"/>
              <a:ext cx="122804" cy="122678"/>
            </a:xfrm>
            <a:prstGeom prst="ellipse">
              <a:avLst/>
            </a:prstGeom>
            <a:solidFill>
              <a:srgbClr val="0000FF"/>
            </a:solidFill>
            <a:ln w="0">
              <a:solidFill>
                <a:srgbClr val="000000"/>
              </a:solidFill>
              <a:round/>
              <a:headEnd/>
              <a:tailEnd/>
            </a:ln>
          </p:spPr>
          <p:txBody>
            <a:bodyPr/>
            <a:lstStyle>
              <a:lvl1pPr eaLnBrk="0" hangingPunct="0">
                <a:spcBef>
                  <a:spcPct val="20000"/>
                </a:spcBef>
                <a:buClr>
                  <a:srgbClr val="CC00CC"/>
                </a:buClr>
                <a:buFont typeface="Symbol" pitchFamily="18" charset="2"/>
                <a:buChar char="·"/>
                <a:defRPr sz="2800">
                  <a:solidFill>
                    <a:schemeClr val="tx1"/>
                  </a:solidFill>
                  <a:latin typeface="Arial Narrow" pitchFamily="34" charset="0"/>
                </a:defRPr>
              </a:lvl1pPr>
              <a:lvl2pPr marL="742950" indent="-285750" eaLnBrk="0" hangingPunct="0">
                <a:spcBef>
                  <a:spcPct val="10000"/>
                </a:spcBef>
                <a:buClr>
                  <a:srgbClr val="0000FF"/>
                </a:buClr>
                <a:buFont typeface="Symbol" pitchFamily="18" charset="2"/>
                <a:buChar char="·"/>
                <a:defRPr sz="2600">
                  <a:solidFill>
                    <a:schemeClr val="tx1"/>
                  </a:solidFill>
                  <a:latin typeface="Arial Narrow" pitchFamily="34" charset="0"/>
                </a:defRPr>
              </a:lvl2pPr>
              <a:lvl3pPr marL="1143000" indent="-228600" eaLnBrk="0" hangingPunct="0">
                <a:spcBef>
                  <a:spcPct val="10000"/>
                </a:spcBef>
                <a:buChar char="•"/>
                <a:defRPr sz="2400">
                  <a:solidFill>
                    <a:schemeClr val="tx1"/>
                  </a:solidFill>
                  <a:latin typeface="Arial Narrow" pitchFamily="34" charset="0"/>
                </a:defRPr>
              </a:lvl3pPr>
              <a:lvl4pPr marL="1600200" indent="-228600" eaLnBrk="0" hangingPunct="0">
                <a:spcBef>
                  <a:spcPct val="5000"/>
                </a:spcBef>
                <a:buChar char="–"/>
                <a:defRPr sz="2400">
                  <a:solidFill>
                    <a:schemeClr val="tx1"/>
                  </a:solidFill>
                  <a:latin typeface="Arial Narrow" pitchFamily="34"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buClrTx/>
                <a:buFontTx/>
                <a:buNone/>
              </a:pPr>
              <a:endParaRPr lang="en-AU" altLang="en-US" sz="2600" dirty="0">
                <a:solidFill>
                  <a:srgbClr val="000000"/>
                </a:solidFill>
                <a:latin typeface="Times New Roman" pitchFamily="18" charset="0"/>
              </a:endParaRPr>
            </a:p>
          </p:txBody>
        </p:sp>
        <p:sp>
          <p:nvSpPr>
            <p:cNvPr id="60" name="Oval 146"/>
            <p:cNvSpPr>
              <a:spLocks noChangeArrowheads="1"/>
            </p:cNvSpPr>
            <p:nvPr/>
          </p:nvSpPr>
          <p:spPr bwMode="auto">
            <a:xfrm>
              <a:off x="5080832" y="5085031"/>
              <a:ext cx="136449" cy="136800"/>
            </a:xfrm>
            <a:prstGeom prst="ellipse">
              <a:avLst/>
            </a:prstGeom>
            <a:solidFill>
              <a:srgbClr val="0000FF"/>
            </a:solidFill>
            <a:ln w="0">
              <a:solidFill>
                <a:srgbClr val="000000"/>
              </a:solidFill>
              <a:round/>
              <a:headEnd/>
              <a:tailEnd/>
            </a:ln>
          </p:spPr>
          <p:txBody>
            <a:bodyPr/>
            <a:lstStyle>
              <a:lvl1pPr eaLnBrk="0" hangingPunct="0">
                <a:spcBef>
                  <a:spcPct val="20000"/>
                </a:spcBef>
                <a:buClr>
                  <a:srgbClr val="CC00CC"/>
                </a:buClr>
                <a:buFont typeface="Symbol" pitchFamily="18" charset="2"/>
                <a:buChar char="·"/>
                <a:defRPr sz="2800">
                  <a:solidFill>
                    <a:schemeClr val="tx1"/>
                  </a:solidFill>
                  <a:latin typeface="Arial Narrow" pitchFamily="34" charset="0"/>
                </a:defRPr>
              </a:lvl1pPr>
              <a:lvl2pPr marL="742950" indent="-285750" eaLnBrk="0" hangingPunct="0">
                <a:spcBef>
                  <a:spcPct val="10000"/>
                </a:spcBef>
                <a:buClr>
                  <a:srgbClr val="0000FF"/>
                </a:buClr>
                <a:buFont typeface="Symbol" pitchFamily="18" charset="2"/>
                <a:buChar char="·"/>
                <a:defRPr sz="2600">
                  <a:solidFill>
                    <a:schemeClr val="tx1"/>
                  </a:solidFill>
                  <a:latin typeface="Arial Narrow" pitchFamily="34" charset="0"/>
                </a:defRPr>
              </a:lvl2pPr>
              <a:lvl3pPr marL="1143000" indent="-228600" eaLnBrk="0" hangingPunct="0">
                <a:spcBef>
                  <a:spcPct val="10000"/>
                </a:spcBef>
                <a:buChar char="•"/>
                <a:defRPr sz="2400">
                  <a:solidFill>
                    <a:schemeClr val="tx1"/>
                  </a:solidFill>
                  <a:latin typeface="Arial Narrow" pitchFamily="34" charset="0"/>
                </a:defRPr>
              </a:lvl3pPr>
              <a:lvl4pPr marL="1600200" indent="-228600" eaLnBrk="0" hangingPunct="0">
                <a:spcBef>
                  <a:spcPct val="5000"/>
                </a:spcBef>
                <a:buChar char="–"/>
                <a:defRPr sz="2400">
                  <a:solidFill>
                    <a:schemeClr val="tx1"/>
                  </a:solidFill>
                  <a:latin typeface="Arial Narrow" pitchFamily="34"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buClrTx/>
                <a:buFontTx/>
                <a:buNone/>
              </a:pPr>
              <a:endParaRPr lang="en-AU" altLang="en-US" sz="2600" dirty="0">
                <a:solidFill>
                  <a:srgbClr val="000000"/>
                </a:solidFill>
                <a:latin typeface="Times New Roman" pitchFamily="18" charset="0"/>
              </a:endParaRPr>
            </a:p>
          </p:txBody>
        </p:sp>
        <p:sp>
          <p:nvSpPr>
            <p:cNvPr id="61" name="Oval 148"/>
            <p:cNvSpPr>
              <a:spLocks noChangeArrowheads="1"/>
            </p:cNvSpPr>
            <p:nvPr/>
          </p:nvSpPr>
          <p:spPr bwMode="auto">
            <a:xfrm>
              <a:off x="5520959" y="4857750"/>
              <a:ext cx="122804" cy="122678"/>
            </a:xfrm>
            <a:prstGeom prst="ellipse">
              <a:avLst/>
            </a:prstGeom>
            <a:solidFill>
              <a:srgbClr val="0000FF"/>
            </a:solidFill>
            <a:ln w="0">
              <a:solidFill>
                <a:srgbClr val="000000"/>
              </a:solidFill>
              <a:round/>
              <a:headEnd/>
              <a:tailEnd/>
            </a:ln>
          </p:spPr>
          <p:txBody>
            <a:bodyPr/>
            <a:lstStyle>
              <a:lvl1pPr eaLnBrk="0" hangingPunct="0">
                <a:spcBef>
                  <a:spcPct val="20000"/>
                </a:spcBef>
                <a:buClr>
                  <a:srgbClr val="CC00CC"/>
                </a:buClr>
                <a:buFont typeface="Symbol" pitchFamily="18" charset="2"/>
                <a:buChar char="·"/>
                <a:defRPr sz="2800">
                  <a:solidFill>
                    <a:schemeClr val="tx1"/>
                  </a:solidFill>
                  <a:latin typeface="Arial Narrow" pitchFamily="34" charset="0"/>
                </a:defRPr>
              </a:lvl1pPr>
              <a:lvl2pPr marL="742950" indent="-285750" eaLnBrk="0" hangingPunct="0">
                <a:spcBef>
                  <a:spcPct val="10000"/>
                </a:spcBef>
                <a:buClr>
                  <a:srgbClr val="0000FF"/>
                </a:buClr>
                <a:buFont typeface="Symbol" pitchFamily="18" charset="2"/>
                <a:buChar char="·"/>
                <a:defRPr sz="2600">
                  <a:solidFill>
                    <a:schemeClr val="tx1"/>
                  </a:solidFill>
                  <a:latin typeface="Arial Narrow" pitchFamily="34" charset="0"/>
                </a:defRPr>
              </a:lvl2pPr>
              <a:lvl3pPr marL="1143000" indent="-228600" eaLnBrk="0" hangingPunct="0">
                <a:spcBef>
                  <a:spcPct val="10000"/>
                </a:spcBef>
                <a:buChar char="•"/>
                <a:defRPr sz="2400">
                  <a:solidFill>
                    <a:schemeClr val="tx1"/>
                  </a:solidFill>
                  <a:latin typeface="Arial Narrow" pitchFamily="34" charset="0"/>
                </a:defRPr>
              </a:lvl3pPr>
              <a:lvl4pPr marL="1600200" indent="-228600" eaLnBrk="0" hangingPunct="0">
                <a:spcBef>
                  <a:spcPct val="5000"/>
                </a:spcBef>
                <a:buChar char="–"/>
                <a:defRPr sz="2400">
                  <a:solidFill>
                    <a:schemeClr val="tx1"/>
                  </a:solidFill>
                  <a:latin typeface="Arial Narrow" pitchFamily="34"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buClrTx/>
                <a:buFontTx/>
                <a:buNone/>
              </a:pPr>
              <a:endParaRPr lang="en-AU" altLang="en-US" sz="2600" dirty="0">
                <a:solidFill>
                  <a:srgbClr val="000000"/>
                </a:solidFill>
                <a:latin typeface="Times New Roman" pitchFamily="18" charset="0"/>
              </a:endParaRPr>
            </a:p>
          </p:txBody>
        </p:sp>
        <p:sp>
          <p:nvSpPr>
            <p:cNvPr id="62" name="Oval 150"/>
            <p:cNvSpPr>
              <a:spLocks noChangeArrowheads="1"/>
            </p:cNvSpPr>
            <p:nvPr/>
          </p:nvSpPr>
          <p:spPr bwMode="auto">
            <a:xfrm>
              <a:off x="5490180" y="5303125"/>
              <a:ext cx="136449" cy="136800"/>
            </a:xfrm>
            <a:prstGeom prst="ellipse">
              <a:avLst/>
            </a:prstGeom>
            <a:solidFill>
              <a:srgbClr val="0000FF"/>
            </a:solidFill>
            <a:ln w="0">
              <a:solidFill>
                <a:srgbClr val="000000"/>
              </a:solidFill>
              <a:round/>
              <a:headEnd/>
              <a:tailEnd/>
            </a:ln>
          </p:spPr>
          <p:txBody>
            <a:bodyPr/>
            <a:lstStyle>
              <a:lvl1pPr eaLnBrk="0" hangingPunct="0">
                <a:spcBef>
                  <a:spcPct val="20000"/>
                </a:spcBef>
                <a:buClr>
                  <a:srgbClr val="CC00CC"/>
                </a:buClr>
                <a:buFont typeface="Symbol" pitchFamily="18" charset="2"/>
                <a:buChar char="·"/>
                <a:defRPr sz="2800">
                  <a:solidFill>
                    <a:schemeClr val="tx1"/>
                  </a:solidFill>
                  <a:latin typeface="Arial Narrow" pitchFamily="34" charset="0"/>
                </a:defRPr>
              </a:lvl1pPr>
              <a:lvl2pPr marL="742950" indent="-285750" eaLnBrk="0" hangingPunct="0">
                <a:spcBef>
                  <a:spcPct val="10000"/>
                </a:spcBef>
                <a:buClr>
                  <a:srgbClr val="0000FF"/>
                </a:buClr>
                <a:buFont typeface="Symbol" pitchFamily="18" charset="2"/>
                <a:buChar char="·"/>
                <a:defRPr sz="2600">
                  <a:solidFill>
                    <a:schemeClr val="tx1"/>
                  </a:solidFill>
                  <a:latin typeface="Arial Narrow" pitchFamily="34" charset="0"/>
                </a:defRPr>
              </a:lvl2pPr>
              <a:lvl3pPr marL="1143000" indent="-228600" eaLnBrk="0" hangingPunct="0">
                <a:spcBef>
                  <a:spcPct val="10000"/>
                </a:spcBef>
                <a:buChar char="•"/>
                <a:defRPr sz="2400">
                  <a:solidFill>
                    <a:schemeClr val="tx1"/>
                  </a:solidFill>
                  <a:latin typeface="Arial Narrow" pitchFamily="34" charset="0"/>
                </a:defRPr>
              </a:lvl3pPr>
              <a:lvl4pPr marL="1600200" indent="-228600" eaLnBrk="0" hangingPunct="0">
                <a:spcBef>
                  <a:spcPct val="5000"/>
                </a:spcBef>
                <a:buChar char="–"/>
                <a:defRPr sz="2400">
                  <a:solidFill>
                    <a:schemeClr val="tx1"/>
                  </a:solidFill>
                  <a:latin typeface="Arial Narrow" pitchFamily="34"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buClrTx/>
                <a:buFontTx/>
                <a:buNone/>
              </a:pPr>
              <a:endParaRPr lang="en-AU" altLang="en-US" sz="2600" dirty="0">
                <a:solidFill>
                  <a:srgbClr val="000000"/>
                </a:solidFill>
                <a:latin typeface="Times New Roman" pitchFamily="18" charset="0"/>
              </a:endParaRPr>
            </a:p>
          </p:txBody>
        </p:sp>
        <p:sp>
          <p:nvSpPr>
            <p:cNvPr id="63" name="Oval 152"/>
            <p:cNvSpPr>
              <a:spLocks noChangeArrowheads="1"/>
            </p:cNvSpPr>
            <p:nvPr/>
          </p:nvSpPr>
          <p:spPr bwMode="auto">
            <a:xfrm>
              <a:off x="5776724" y="5330386"/>
              <a:ext cx="136800" cy="136800"/>
            </a:xfrm>
            <a:prstGeom prst="ellipse">
              <a:avLst/>
            </a:prstGeom>
            <a:solidFill>
              <a:srgbClr val="0000FF"/>
            </a:solidFill>
            <a:ln w="0">
              <a:solidFill>
                <a:srgbClr val="000000"/>
              </a:solidFill>
              <a:round/>
              <a:headEnd/>
              <a:tailEnd/>
            </a:ln>
          </p:spPr>
          <p:txBody>
            <a:bodyPr/>
            <a:lstStyle>
              <a:lvl1pPr eaLnBrk="0" hangingPunct="0">
                <a:spcBef>
                  <a:spcPct val="20000"/>
                </a:spcBef>
                <a:buClr>
                  <a:srgbClr val="CC00CC"/>
                </a:buClr>
                <a:buFont typeface="Symbol" pitchFamily="18" charset="2"/>
                <a:buChar char="·"/>
                <a:defRPr sz="2800">
                  <a:solidFill>
                    <a:schemeClr val="tx1"/>
                  </a:solidFill>
                  <a:latin typeface="Arial Narrow" pitchFamily="34" charset="0"/>
                </a:defRPr>
              </a:lvl1pPr>
              <a:lvl2pPr marL="742950" indent="-285750" eaLnBrk="0" hangingPunct="0">
                <a:spcBef>
                  <a:spcPct val="10000"/>
                </a:spcBef>
                <a:buClr>
                  <a:srgbClr val="0000FF"/>
                </a:buClr>
                <a:buFont typeface="Symbol" pitchFamily="18" charset="2"/>
                <a:buChar char="·"/>
                <a:defRPr sz="2600">
                  <a:solidFill>
                    <a:schemeClr val="tx1"/>
                  </a:solidFill>
                  <a:latin typeface="Arial Narrow" pitchFamily="34" charset="0"/>
                </a:defRPr>
              </a:lvl2pPr>
              <a:lvl3pPr marL="1143000" indent="-228600" eaLnBrk="0" hangingPunct="0">
                <a:spcBef>
                  <a:spcPct val="10000"/>
                </a:spcBef>
                <a:buChar char="•"/>
                <a:defRPr sz="2400">
                  <a:solidFill>
                    <a:schemeClr val="tx1"/>
                  </a:solidFill>
                  <a:latin typeface="Arial Narrow" pitchFamily="34" charset="0"/>
                </a:defRPr>
              </a:lvl3pPr>
              <a:lvl4pPr marL="1600200" indent="-228600" eaLnBrk="0" hangingPunct="0">
                <a:spcBef>
                  <a:spcPct val="5000"/>
                </a:spcBef>
                <a:buChar char="–"/>
                <a:defRPr sz="2400">
                  <a:solidFill>
                    <a:schemeClr val="tx1"/>
                  </a:solidFill>
                  <a:latin typeface="Arial Narrow" pitchFamily="34"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buClrTx/>
                <a:buFontTx/>
                <a:buNone/>
              </a:pPr>
              <a:endParaRPr lang="en-AU" altLang="en-US" sz="2600" dirty="0">
                <a:solidFill>
                  <a:srgbClr val="000000"/>
                </a:solidFill>
                <a:latin typeface="Times New Roman" pitchFamily="18" charset="0"/>
              </a:endParaRPr>
            </a:p>
          </p:txBody>
        </p:sp>
        <p:sp>
          <p:nvSpPr>
            <p:cNvPr id="64" name="TextBox 90"/>
            <p:cNvSpPr txBox="1">
              <a:spLocks noChangeArrowheads="1"/>
            </p:cNvSpPr>
            <p:nvPr/>
          </p:nvSpPr>
          <p:spPr bwMode="auto">
            <a:xfrm>
              <a:off x="4143372" y="5286375"/>
              <a:ext cx="857251"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spcBef>
                  <a:spcPct val="20000"/>
                </a:spcBef>
                <a:buClr>
                  <a:srgbClr val="CC00CC"/>
                </a:buClr>
                <a:buFont typeface="Symbol" pitchFamily="18" charset="2"/>
                <a:buChar char="·"/>
                <a:defRPr sz="2800">
                  <a:solidFill>
                    <a:schemeClr val="tx1"/>
                  </a:solidFill>
                  <a:latin typeface="Arial Narrow" pitchFamily="34" charset="0"/>
                </a:defRPr>
              </a:lvl1pPr>
              <a:lvl2pPr marL="742950" indent="-285750" eaLnBrk="0" hangingPunct="0">
                <a:spcBef>
                  <a:spcPct val="10000"/>
                </a:spcBef>
                <a:buClr>
                  <a:srgbClr val="0000FF"/>
                </a:buClr>
                <a:buFont typeface="Symbol" pitchFamily="18" charset="2"/>
                <a:buChar char="·"/>
                <a:defRPr sz="2600">
                  <a:solidFill>
                    <a:schemeClr val="tx1"/>
                  </a:solidFill>
                  <a:latin typeface="Arial Narrow" pitchFamily="34" charset="0"/>
                </a:defRPr>
              </a:lvl2pPr>
              <a:lvl3pPr marL="1143000" indent="-228600" eaLnBrk="0" hangingPunct="0">
                <a:spcBef>
                  <a:spcPct val="10000"/>
                </a:spcBef>
                <a:buChar char="•"/>
                <a:defRPr sz="2400">
                  <a:solidFill>
                    <a:schemeClr val="tx1"/>
                  </a:solidFill>
                  <a:latin typeface="Arial Narrow" pitchFamily="34" charset="0"/>
                </a:defRPr>
              </a:lvl3pPr>
              <a:lvl4pPr marL="1600200" indent="-228600" eaLnBrk="0" hangingPunct="0">
                <a:spcBef>
                  <a:spcPct val="5000"/>
                </a:spcBef>
                <a:buChar char="–"/>
                <a:defRPr sz="2400">
                  <a:solidFill>
                    <a:schemeClr val="tx1"/>
                  </a:solidFill>
                  <a:latin typeface="Arial Narrow" pitchFamily="34"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ctr">
                <a:lnSpc>
                  <a:spcPct val="70000"/>
                </a:lnSpc>
                <a:spcBef>
                  <a:spcPct val="0"/>
                </a:spcBef>
                <a:buClrTx/>
                <a:buFontTx/>
                <a:buNone/>
              </a:pPr>
              <a:r>
                <a:rPr lang="en-US" altLang="en-US" sz="2200" dirty="0">
                  <a:solidFill>
                    <a:srgbClr val="0000BF"/>
                  </a:solidFill>
                </a:rPr>
                <a:t>control</a:t>
              </a:r>
              <a:br>
                <a:rPr lang="en-US" altLang="en-US" sz="2200" dirty="0">
                  <a:solidFill>
                    <a:srgbClr val="0000BF"/>
                  </a:solidFill>
                </a:rPr>
              </a:br>
              <a:r>
                <a:rPr lang="en-US" altLang="en-US" sz="2200" dirty="0">
                  <a:solidFill>
                    <a:srgbClr val="0000BF"/>
                  </a:solidFill>
                </a:rPr>
                <a:t>group</a:t>
              </a:r>
            </a:p>
          </p:txBody>
        </p:sp>
      </p:grpSp>
      <p:grpSp>
        <p:nvGrpSpPr>
          <p:cNvPr id="65" name="Group 94"/>
          <p:cNvGrpSpPr>
            <a:grpSpLocks/>
          </p:cNvGrpSpPr>
          <p:nvPr/>
        </p:nvGrpSpPr>
        <p:grpSpPr bwMode="auto">
          <a:xfrm>
            <a:off x="4210050" y="2161591"/>
            <a:ext cx="1336675" cy="1500188"/>
            <a:chOff x="4235450" y="3340100"/>
            <a:chExt cx="1336682" cy="1500188"/>
          </a:xfrm>
        </p:grpSpPr>
        <p:cxnSp>
          <p:nvCxnSpPr>
            <p:cNvPr id="66" name="Straight Connector 841"/>
            <p:cNvCxnSpPr>
              <a:cxnSpLocks noChangeShapeType="1"/>
            </p:cNvCxnSpPr>
            <p:nvPr/>
          </p:nvCxnSpPr>
          <p:spPr bwMode="auto">
            <a:xfrm>
              <a:off x="4283180" y="3769709"/>
              <a:ext cx="1133958" cy="991022"/>
            </a:xfrm>
            <a:prstGeom prst="line">
              <a:avLst/>
            </a:prstGeom>
            <a:noFill/>
            <a:ln w="19050" algn="ctr">
              <a:solidFill>
                <a:srgbClr val="FF0000"/>
              </a:solidFill>
              <a:round/>
              <a:headEnd/>
              <a:tailEnd/>
            </a:ln>
            <a:extLst>
              <a:ext uri="{909E8E84-426E-40DD-AFC4-6F175D3DCCD1}">
                <a14:hiddenFill xmlns:a14="http://schemas.microsoft.com/office/drawing/2010/main">
                  <a:noFill/>
                </a14:hiddenFill>
              </a:ext>
            </a:extLst>
          </p:spPr>
        </p:cxnSp>
        <p:sp>
          <p:nvSpPr>
            <p:cNvPr id="67" name="Freeform 154"/>
            <p:cNvSpPr>
              <a:spLocks/>
            </p:cNvSpPr>
            <p:nvPr/>
          </p:nvSpPr>
          <p:spPr bwMode="auto">
            <a:xfrm>
              <a:off x="4285445" y="4328861"/>
              <a:ext cx="127259" cy="127289"/>
            </a:xfrm>
            <a:custGeom>
              <a:avLst/>
              <a:gdLst>
                <a:gd name="T0" fmla="*/ 2147483647 w 56"/>
                <a:gd name="T1" fmla="*/ 0 h 56"/>
                <a:gd name="T2" fmla="*/ 2147483647 w 56"/>
                <a:gd name="T3" fmla="*/ 2147483647 h 56"/>
                <a:gd name="T4" fmla="*/ 0 w 56"/>
                <a:gd name="T5" fmla="*/ 2147483647 h 56"/>
                <a:gd name="T6" fmla="*/ 2147483647 w 56"/>
                <a:gd name="T7" fmla="*/ 0 h 56"/>
                <a:gd name="T8" fmla="*/ 0 60000 65536"/>
                <a:gd name="T9" fmla="*/ 0 60000 65536"/>
                <a:gd name="T10" fmla="*/ 0 60000 65536"/>
                <a:gd name="T11" fmla="*/ 0 60000 65536"/>
                <a:gd name="T12" fmla="*/ 0 w 56"/>
                <a:gd name="T13" fmla="*/ 0 h 56"/>
                <a:gd name="T14" fmla="*/ 56 w 56"/>
                <a:gd name="T15" fmla="*/ 56 h 56"/>
              </a:gdLst>
              <a:ahLst/>
              <a:cxnLst>
                <a:cxn ang="T8">
                  <a:pos x="T0" y="T1"/>
                </a:cxn>
                <a:cxn ang="T9">
                  <a:pos x="T2" y="T3"/>
                </a:cxn>
                <a:cxn ang="T10">
                  <a:pos x="T4" y="T5"/>
                </a:cxn>
                <a:cxn ang="T11">
                  <a:pos x="T6" y="T7"/>
                </a:cxn>
              </a:cxnLst>
              <a:rect l="T12" t="T13" r="T14" b="T15"/>
              <a:pathLst>
                <a:path w="56" h="56">
                  <a:moveTo>
                    <a:pt x="28" y="0"/>
                  </a:moveTo>
                  <a:lnTo>
                    <a:pt x="56" y="56"/>
                  </a:lnTo>
                  <a:lnTo>
                    <a:pt x="0" y="56"/>
                  </a:lnTo>
                  <a:lnTo>
                    <a:pt x="28" y="0"/>
                  </a:lnTo>
                  <a:close/>
                </a:path>
              </a:pathLst>
            </a:custGeom>
            <a:solidFill>
              <a:srgbClr val="FF0000"/>
            </a:solidFill>
            <a:ln w="0">
              <a:solidFill>
                <a:srgbClr val="000000"/>
              </a:solidFill>
              <a:round/>
              <a:headEnd/>
              <a:tailEnd/>
            </a:ln>
          </p:spPr>
          <p:txBody>
            <a:bodyPr/>
            <a:lstStyle/>
            <a:p>
              <a:endParaRPr lang="en-US" dirty="0"/>
            </a:p>
          </p:txBody>
        </p:sp>
        <p:sp>
          <p:nvSpPr>
            <p:cNvPr id="68" name="Freeform 156"/>
            <p:cNvSpPr>
              <a:spLocks/>
            </p:cNvSpPr>
            <p:nvPr/>
          </p:nvSpPr>
          <p:spPr bwMode="auto">
            <a:xfrm>
              <a:off x="4474061" y="4194753"/>
              <a:ext cx="127259" cy="127289"/>
            </a:xfrm>
            <a:custGeom>
              <a:avLst/>
              <a:gdLst>
                <a:gd name="T0" fmla="*/ 2147483647 w 56"/>
                <a:gd name="T1" fmla="*/ 0 h 56"/>
                <a:gd name="T2" fmla="*/ 2147483647 w 56"/>
                <a:gd name="T3" fmla="*/ 2147483647 h 56"/>
                <a:gd name="T4" fmla="*/ 0 w 56"/>
                <a:gd name="T5" fmla="*/ 2147483647 h 56"/>
                <a:gd name="T6" fmla="*/ 2147483647 w 56"/>
                <a:gd name="T7" fmla="*/ 0 h 56"/>
                <a:gd name="T8" fmla="*/ 0 60000 65536"/>
                <a:gd name="T9" fmla="*/ 0 60000 65536"/>
                <a:gd name="T10" fmla="*/ 0 60000 65536"/>
                <a:gd name="T11" fmla="*/ 0 60000 65536"/>
                <a:gd name="T12" fmla="*/ 0 w 56"/>
                <a:gd name="T13" fmla="*/ 0 h 56"/>
                <a:gd name="T14" fmla="*/ 56 w 56"/>
                <a:gd name="T15" fmla="*/ 56 h 56"/>
              </a:gdLst>
              <a:ahLst/>
              <a:cxnLst>
                <a:cxn ang="T8">
                  <a:pos x="T0" y="T1"/>
                </a:cxn>
                <a:cxn ang="T9">
                  <a:pos x="T2" y="T3"/>
                </a:cxn>
                <a:cxn ang="T10">
                  <a:pos x="T4" y="T5"/>
                </a:cxn>
                <a:cxn ang="T11">
                  <a:pos x="T6" y="T7"/>
                </a:cxn>
              </a:cxnLst>
              <a:rect l="T12" t="T13" r="T14" b="T15"/>
              <a:pathLst>
                <a:path w="56" h="56">
                  <a:moveTo>
                    <a:pt x="28" y="0"/>
                  </a:moveTo>
                  <a:lnTo>
                    <a:pt x="56" y="56"/>
                  </a:lnTo>
                  <a:lnTo>
                    <a:pt x="0" y="56"/>
                  </a:lnTo>
                  <a:lnTo>
                    <a:pt x="28" y="0"/>
                  </a:lnTo>
                  <a:close/>
                </a:path>
              </a:pathLst>
            </a:custGeom>
            <a:solidFill>
              <a:srgbClr val="FF0000"/>
            </a:solidFill>
            <a:ln w="0">
              <a:solidFill>
                <a:srgbClr val="000000"/>
              </a:solidFill>
              <a:round/>
              <a:headEnd/>
              <a:tailEnd/>
            </a:ln>
          </p:spPr>
          <p:txBody>
            <a:bodyPr/>
            <a:lstStyle/>
            <a:p>
              <a:endParaRPr lang="en-US" dirty="0"/>
            </a:p>
          </p:txBody>
        </p:sp>
        <p:sp>
          <p:nvSpPr>
            <p:cNvPr id="69" name="Freeform 158"/>
            <p:cNvSpPr>
              <a:spLocks/>
            </p:cNvSpPr>
            <p:nvPr/>
          </p:nvSpPr>
          <p:spPr bwMode="auto">
            <a:xfrm>
              <a:off x="4924011" y="4053825"/>
              <a:ext cx="127259" cy="127289"/>
            </a:xfrm>
            <a:custGeom>
              <a:avLst/>
              <a:gdLst>
                <a:gd name="T0" fmla="*/ 2147483647 w 56"/>
                <a:gd name="T1" fmla="*/ 0 h 56"/>
                <a:gd name="T2" fmla="*/ 2147483647 w 56"/>
                <a:gd name="T3" fmla="*/ 2147483647 h 56"/>
                <a:gd name="T4" fmla="*/ 0 w 56"/>
                <a:gd name="T5" fmla="*/ 2147483647 h 56"/>
                <a:gd name="T6" fmla="*/ 2147483647 w 56"/>
                <a:gd name="T7" fmla="*/ 0 h 56"/>
                <a:gd name="T8" fmla="*/ 0 60000 65536"/>
                <a:gd name="T9" fmla="*/ 0 60000 65536"/>
                <a:gd name="T10" fmla="*/ 0 60000 65536"/>
                <a:gd name="T11" fmla="*/ 0 60000 65536"/>
                <a:gd name="T12" fmla="*/ 0 w 56"/>
                <a:gd name="T13" fmla="*/ 0 h 56"/>
                <a:gd name="T14" fmla="*/ 56 w 56"/>
                <a:gd name="T15" fmla="*/ 56 h 56"/>
              </a:gdLst>
              <a:ahLst/>
              <a:cxnLst>
                <a:cxn ang="T8">
                  <a:pos x="T0" y="T1"/>
                </a:cxn>
                <a:cxn ang="T9">
                  <a:pos x="T2" y="T3"/>
                </a:cxn>
                <a:cxn ang="T10">
                  <a:pos x="T4" y="T5"/>
                </a:cxn>
                <a:cxn ang="T11">
                  <a:pos x="T6" y="T7"/>
                </a:cxn>
              </a:cxnLst>
              <a:rect l="T12" t="T13" r="T14" b="T15"/>
              <a:pathLst>
                <a:path w="56" h="56">
                  <a:moveTo>
                    <a:pt x="28" y="0"/>
                  </a:moveTo>
                  <a:lnTo>
                    <a:pt x="56" y="56"/>
                  </a:lnTo>
                  <a:lnTo>
                    <a:pt x="0" y="56"/>
                  </a:lnTo>
                  <a:lnTo>
                    <a:pt x="28" y="0"/>
                  </a:lnTo>
                  <a:close/>
                </a:path>
              </a:pathLst>
            </a:custGeom>
            <a:solidFill>
              <a:srgbClr val="FF0000"/>
            </a:solidFill>
            <a:ln w="0">
              <a:solidFill>
                <a:srgbClr val="000000"/>
              </a:solidFill>
              <a:round/>
              <a:headEnd/>
              <a:tailEnd/>
            </a:ln>
          </p:spPr>
          <p:txBody>
            <a:bodyPr/>
            <a:lstStyle/>
            <a:p>
              <a:endParaRPr lang="en-US" dirty="0"/>
            </a:p>
          </p:txBody>
        </p:sp>
        <p:sp>
          <p:nvSpPr>
            <p:cNvPr id="70" name="Freeform 160"/>
            <p:cNvSpPr>
              <a:spLocks/>
            </p:cNvSpPr>
            <p:nvPr/>
          </p:nvSpPr>
          <p:spPr bwMode="auto">
            <a:xfrm>
              <a:off x="4396796" y="3721966"/>
              <a:ext cx="124987" cy="127289"/>
            </a:xfrm>
            <a:custGeom>
              <a:avLst/>
              <a:gdLst>
                <a:gd name="T0" fmla="*/ 2147483647 w 55"/>
                <a:gd name="T1" fmla="*/ 0 h 56"/>
                <a:gd name="T2" fmla="*/ 2147483647 w 55"/>
                <a:gd name="T3" fmla="*/ 2147483647 h 56"/>
                <a:gd name="T4" fmla="*/ 0 w 55"/>
                <a:gd name="T5" fmla="*/ 2147483647 h 56"/>
                <a:gd name="T6" fmla="*/ 2147483647 w 55"/>
                <a:gd name="T7" fmla="*/ 0 h 56"/>
                <a:gd name="T8" fmla="*/ 0 60000 65536"/>
                <a:gd name="T9" fmla="*/ 0 60000 65536"/>
                <a:gd name="T10" fmla="*/ 0 60000 65536"/>
                <a:gd name="T11" fmla="*/ 0 60000 65536"/>
                <a:gd name="T12" fmla="*/ 0 w 55"/>
                <a:gd name="T13" fmla="*/ 0 h 56"/>
                <a:gd name="T14" fmla="*/ 55 w 55"/>
                <a:gd name="T15" fmla="*/ 56 h 56"/>
              </a:gdLst>
              <a:ahLst/>
              <a:cxnLst>
                <a:cxn ang="T8">
                  <a:pos x="T0" y="T1"/>
                </a:cxn>
                <a:cxn ang="T9">
                  <a:pos x="T2" y="T3"/>
                </a:cxn>
                <a:cxn ang="T10">
                  <a:pos x="T4" y="T5"/>
                </a:cxn>
                <a:cxn ang="T11">
                  <a:pos x="T6" y="T7"/>
                </a:cxn>
              </a:cxnLst>
              <a:rect l="T12" t="T13" r="T14" b="T15"/>
              <a:pathLst>
                <a:path w="55" h="56">
                  <a:moveTo>
                    <a:pt x="28" y="0"/>
                  </a:moveTo>
                  <a:lnTo>
                    <a:pt x="55" y="56"/>
                  </a:lnTo>
                  <a:lnTo>
                    <a:pt x="0" y="56"/>
                  </a:lnTo>
                  <a:lnTo>
                    <a:pt x="28" y="0"/>
                  </a:lnTo>
                  <a:close/>
                </a:path>
              </a:pathLst>
            </a:custGeom>
            <a:solidFill>
              <a:srgbClr val="FF0000"/>
            </a:solidFill>
            <a:ln w="0">
              <a:solidFill>
                <a:srgbClr val="000000"/>
              </a:solidFill>
              <a:round/>
              <a:headEnd/>
              <a:tailEnd/>
            </a:ln>
          </p:spPr>
          <p:txBody>
            <a:bodyPr/>
            <a:lstStyle/>
            <a:p>
              <a:endParaRPr lang="en-US" dirty="0"/>
            </a:p>
          </p:txBody>
        </p:sp>
        <p:sp>
          <p:nvSpPr>
            <p:cNvPr id="71" name="Freeform 162"/>
            <p:cNvSpPr>
              <a:spLocks/>
            </p:cNvSpPr>
            <p:nvPr/>
          </p:nvSpPr>
          <p:spPr bwMode="auto">
            <a:xfrm>
              <a:off x="5335329" y="4712999"/>
              <a:ext cx="127259" cy="127289"/>
            </a:xfrm>
            <a:custGeom>
              <a:avLst/>
              <a:gdLst>
                <a:gd name="T0" fmla="*/ 2147483647 w 56"/>
                <a:gd name="T1" fmla="*/ 0 h 56"/>
                <a:gd name="T2" fmla="*/ 2147483647 w 56"/>
                <a:gd name="T3" fmla="*/ 2147483647 h 56"/>
                <a:gd name="T4" fmla="*/ 0 w 56"/>
                <a:gd name="T5" fmla="*/ 2147483647 h 56"/>
                <a:gd name="T6" fmla="*/ 2147483647 w 56"/>
                <a:gd name="T7" fmla="*/ 0 h 56"/>
                <a:gd name="T8" fmla="*/ 0 60000 65536"/>
                <a:gd name="T9" fmla="*/ 0 60000 65536"/>
                <a:gd name="T10" fmla="*/ 0 60000 65536"/>
                <a:gd name="T11" fmla="*/ 0 60000 65536"/>
                <a:gd name="T12" fmla="*/ 0 w 56"/>
                <a:gd name="T13" fmla="*/ 0 h 56"/>
                <a:gd name="T14" fmla="*/ 56 w 56"/>
                <a:gd name="T15" fmla="*/ 56 h 56"/>
              </a:gdLst>
              <a:ahLst/>
              <a:cxnLst>
                <a:cxn ang="T8">
                  <a:pos x="T0" y="T1"/>
                </a:cxn>
                <a:cxn ang="T9">
                  <a:pos x="T2" y="T3"/>
                </a:cxn>
                <a:cxn ang="T10">
                  <a:pos x="T4" y="T5"/>
                </a:cxn>
                <a:cxn ang="T11">
                  <a:pos x="T6" y="T7"/>
                </a:cxn>
              </a:cxnLst>
              <a:rect l="T12" t="T13" r="T14" b="T15"/>
              <a:pathLst>
                <a:path w="56" h="56">
                  <a:moveTo>
                    <a:pt x="28" y="0"/>
                  </a:moveTo>
                  <a:lnTo>
                    <a:pt x="56" y="56"/>
                  </a:lnTo>
                  <a:lnTo>
                    <a:pt x="0" y="56"/>
                  </a:lnTo>
                  <a:lnTo>
                    <a:pt x="28" y="0"/>
                  </a:lnTo>
                  <a:close/>
                </a:path>
              </a:pathLst>
            </a:custGeom>
            <a:solidFill>
              <a:srgbClr val="FF0000"/>
            </a:solidFill>
            <a:ln w="0">
              <a:solidFill>
                <a:srgbClr val="000000"/>
              </a:solidFill>
              <a:round/>
              <a:headEnd/>
              <a:tailEnd/>
            </a:ln>
          </p:spPr>
          <p:txBody>
            <a:bodyPr/>
            <a:lstStyle/>
            <a:p>
              <a:endParaRPr lang="en-US" dirty="0"/>
            </a:p>
          </p:txBody>
        </p:sp>
        <p:sp>
          <p:nvSpPr>
            <p:cNvPr id="72" name="Freeform 164"/>
            <p:cNvSpPr>
              <a:spLocks/>
            </p:cNvSpPr>
            <p:nvPr/>
          </p:nvSpPr>
          <p:spPr bwMode="auto">
            <a:xfrm>
              <a:off x="4814933" y="4449329"/>
              <a:ext cx="127259" cy="127289"/>
            </a:xfrm>
            <a:custGeom>
              <a:avLst/>
              <a:gdLst>
                <a:gd name="T0" fmla="*/ 2147483647 w 56"/>
                <a:gd name="T1" fmla="*/ 0 h 56"/>
                <a:gd name="T2" fmla="*/ 2147483647 w 56"/>
                <a:gd name="T3" fmla="*/ 2147483647 h 56"/>
                <a:gd name="T4" fmla="*/ 0 w 56"/>
                <a:gd name="T5" fmla="*/ 2147483647 h 56"/>
                <a:gd name="T6" fmla="*/ 2147483647 w 56"/>
                <a:gd name="T7" fmla="*/ 0 h 56"/>
                <a:gd name="T8" fmla="*/ 0 60000 65536"/>
                <a:gd name="T9" fmla="*/ 0 60000 65536"/>
                <a:gd name="T10" fmla="*/ 0 60000 65536"/>
                <a:gd name="T11" fmla="*/ 0 60000 65536"/>
                <a:gd name="T12" fmla="*/ 0 w 56"/>
                <a:gd name="T13" fmla="*/ 0 h 56"/>
                <a:gd name="T14" fmla="*/ 56 w 56"/>
                <a:gd name="T15" fmla="*/ 56 h 56"/>
              </a:gdLst>
              <a:ahLst/>
              <a:cxnLst>
                <a:cxn ang="T8">
                  <a:pos x="T0" y="T1"/>
                </a:cxn>
                <a:cxn ang="T9">
                  <a:pos x="T2" y="T3"/>
                </a:cxn>
                <a:cxn ang="T10">
                  <a:pos x="T4" y="T5"/>
                </a:cxn>
                <a:cxn ang="T11">
                  <a:pos x="T6" y="T7"/>
                </a:cxn>
              </a:cxnLst>
              <a:rect l="T12" t="T13" r="T14" b="T15"/>
              <a:pathLst>
                <a:path w="56" h="56">
                  <a:moveTo>
                    <a:pt x="28" y="0"/>
                  </a:moveTo>
                  <a:lnTo>
                    <a:pt x="56" y="56"/>
                  </a:lnTo>
                  <a:lnTo>
                    <a:pt x="0" y="56"/>
                  </a:lnTo>
                  <a:lnTo>
                    <a:pt x="28" y="0"/>
                  </a:lnTo>
                  <a:close/>
                </a:path>
              </a:pathLst>
            </a:custGeom>
            <a:solidFill>
              <a:srgbClr val="FF0000"/>
            </a:solidFill>
            <a:ln w="0">
              <a:solidFill>
                <a:srgbClr val="000000"/>
              </a:solidFill>
              <a:round/>
              <a:headEnd/>
              <a:tailEnd/>
            </a:ln>
          </p:spPr>
          <p:txBody>
            <a:bodyPr/>
            <a:lstStyle/>
            <a:p>
              <a:endParaRPr lang="en-US" dirty="0"/>
            </a:p>
          </p:txBody>
        </p:sp>
        <p:sp>
          <p:nvSpPr>
            <p:cNvPr id="73" name="Freeform 166"/>
            <p:cNvSpPr>
              <a:spLocks/>
            </p:cNvSpPr>
            <p:nvPr/>
          </p:nvSpPr>
          <p:spPr bwMode="auto">
            <a:xfrm>
              <a:off x="4401342" y="3940175"/>
              <a:ext cx="127259" cy="127289"/>
            </a:xfrm>
            <a:custGeom>
              <a:avLst/>
              <a:gdLst>
                <a:gd name="T0" fmla="*/ 2147483647 w 56"/>
                <a:gd name="T1" fmla="*/ 0 h 56"/>
                <a:gd name="T2" fmla="*/ 2147483647 w 56"/>
                <a:gd name="T3" fmla="*/ 2147483647 h 56"/>
                <a:gd name="T4" fmla="*/ 0 w 56"/>
                <a:gd name="T5" fmla="*/ 2147483647 h 56"/>
                <a:gd name="T6" fmla="*/ 2147483647 w 56"/>
                <a:gd name="T7" fmla="*/ 0 h 56"/>
                <a:gd name="T8" fmla="*/ 0 60000 65536"/>
                <a:gd name="T9" fmla="*/ 0 60000 65536"/>
                <a:gd name="T10" fmla="*/ 0 60000 65536"/>
                <a:gd name="T11" fmla="*/ 0 60000 65536"/>
                <a:gd name="T12" fmla="*/ 0 w 56"/>
                <a:gd name="T13" fmla="*/ 0 h 56"/>
                <a:gd name="T14" fmla="*/ 56 w 56"/>
                <a:gd name="T15" fmla="*/ 56 h 56"/>
              </a:gdLst>
              <a:ahLst/>
              <a:cxnLst>
                <a:cxn ang="T8">
                  <a:pos x="T0" y="T1"/>
                </a:cxn>
                <a:cxn ang="T9">
                  <a:pos x="T2" y="T3"/>
                </a:cxn>
                <a:cxn ang="T10">
                  <a:pos x="T4" y="T5"/>
                </a:cxn>
                <a:cxn ang="T11">
                  <a:pos x="T6" y="T7"/>
                </a:cxn>
              </a:cxnLst>
              <a:rect l="T12" t="T13" r="T14" b="T15"/>
              <a:pathLst>
                <a:path w="56" h="56">
                  <a:moveTo>
                    <a:pt x="28" y="0"/>
                  </a:moveTo>
                  <a:lnTo>
                    <a:pt x="56" y="56"/>
                  </a:lnTo>
                  <a:lnTo>
                    <a:pt x="0" y="56"/>
                  </a:lnTo>
                  <a:lnTo>
                    <a:pt x="28" y="0"/>
                  </a:lnTo>
                  <a:close/>
                </a:path>
              </a:pathLst>
            </a:custGeom>
            <a:solidFill>
              <a:srgbClr val="FF0000"/>
            </a:solidFill>
            <a:ln w="0">
              <a:solidFill>
                <a:srgbClr val="000000"/>
              </a:solidFill>
              <a:round/>
              <a:headEnd/>
              <a:tailEnd/>
            </a:ln>
          </p:spPr>
          <p:txBody>
            <a:bodyPr/>
            <a:lstStyle/>
            <a:p>
              <a:endParaRPr lang="en-US" dirty="0"/>
            </a:p>
          </p:txBody>
        </p:sp>
        <p:sp>
          <p:nvSpPr>
            <p:cNvPr id="74" name="Freeform 168"/>
            <p:cNvSpPr>
              <a:spLocks/>
            </p:cNvSpPr>
            <p:nvPr/>
          </p:nvSpPr>
          <p:spPr bwMode="auto">
            <a:xfrm>
              <a:off x="4371799" y="3919718"/>
              <a:ext cx="127259" cy="129562"/>
            </a:xfrm>
            <a:custGeom>
              <a:avLst/>
              <a:gdLst>
                <a:gd name="T0" fmla="*/ 2147483647 w 56"/>
                <a:gd name="T1" fmla="*/ 0 h 57"/>
                <a:gd name="T2" fmla="*/ 2147483647 w 56"/>
                <a:gd name="T3" fmla="*/ 2147483647 h 57"/>
                <a:gd name="T4" fmla="*/ 0 w 56"/>
                <a:gd name="T5" fmla="*/ 2147483647 h 57"/>
                <a:gd name="T6" fmla="*/ 2147483647 w 56"/>
                <a:gd name="T7" fmla="*/ 0 h 57"/>
                <a:gd name="T8" fmla="*/ 0 60000 65536"/>
                <a:gd name="T9" fmla="*/ 0 60000 65536"/>
                <a:gd name="T10" fmla="*/ 0 60000 65536"/>
                <a:gd name="T11" fmla="*/ 0 60000 65536"/>
                <a:gd name="T12" fmla="*/ 0 w 56"/>
                <a:gd name="T13" fmla="*/ 0 h 57"/>
                <a:gd name="T14" fmla="*/ 56 w 56"/>
                <a:gd name="T15" fmla="*/ 57 h 57"/>
              </a:gdLst>
              <a:ahLst/>
              <a:cxnLst>
                <a:cxn ang="T8">
                  <a:pos x="T0" y="T1"/>
                </a:cxn>
                <a:cxn ang="T9">
                  <a:pos x="T2" y="T3"/>
                </a:cxn>
                <a:cxn ang="T10">
                  <a:pos x="T4" y="T5"/>
                </a:cxn>
                <a:cxn ang="T11">
                  <a:pos x="T6" y="T7"/>
                </a:cxn>
              </a:cxnLst>
              <a:rect l="T12" t="T13" r="T14" b="T15"/>
              <a:pathLst>
                <a:path w="56" h="57">
                  <a:moveTo>
                    <a:pt x="28" y="0"/>
                  </a:moveTo>
                  <a:lnTo>
                    <a:pt x="56" y="57"/>
                  </a:lnTo>
                  <a:lnTo>
                    <a:pt x="0" y="57"/>
                  </a:lnTo>
                  <a:lnTo>
                    <a:pt x="28" y="0"/>
                  </a:lnTo>
                  <a:close/>
                </a:path>
              </a:pathLst>
            </a:custGeom>
            <a:solidFill>
              <a:srgbClr val="FF0000"/>
            </a:solidFill>
            <a:ln w="0">
              <a:solidFill>
                <a:srgbClr val="000000"/>
              </a:solidFill>
              <a:round/>
              <a:headEnd/>
              <a:tailEnd/>
            </a:ln>
          </p:spPr>
          <p:txBody>
            <a:bodyPr/>
            <a:lstStyle/>
            <a:p>
              <a:endParaRPr lang="en-US" dirty="0"/>
            </a:p>
          </p:txBody>
        </p:sp>
        <p:sp>
          <p:nvSpPr>
            <p:cNvPr id="75" name="Freeform 170"/>
            <p:cNvSpPr>
              <a:spLocks/>
            </p:cNvSpPr>
            <p:nvPr/>
          </p:nvSpPr>
          <p:spPr bwMode="auto">
            <a:xfrm>
              <a:off x="4399069" y="3840163"/>
              <a:ext cx="124987" cy="127289"/>
            </a:xfrm>
            <a:custGeom>
              <a:avLst/>
              <a:gdLst>
                <a:gd name="T0" fmla="*/ 2147483647 w 55"/>
                <a:gd name="T1" fmla="*/ 0 h 56"/>
                <a:gd name="T2" fmla="*/ 2147483647 w 55"/>
                <a:gd name="T3" fmla="*/ 2147483647 h 56"/>
                <a:gd name="T4" fmla="*/ 0 w 55"/>
                <a:gd name="T5" fmla="*/ 2147483647 h 56"/>
                <a:gd name="T6" fmla="*/ 2147483647 w 55"/>
                <a:gd name="T7" fmla="*/ 0 h 56"/>
                <a:gd name="T8" fmla="*/ 0 60000 65536"/>
                <a:gd name="T9" fmla="*/ 0 60000 65536"/>
                <a:gd name="T10" fmla="*/ 0 60000 65536"/>
                <a:gd name="T11" fmla="*/ 0 60000 65536"/>
                <a:gd name="T12" fmla="*/ 0 w 55"/>
                <a:gd name="T13" fmla="*/ 0 h 56"/>
                <a:gd name="T14" fmla="*/ 55 w 55"/>
                <a:gd name="T15" fmla="*/ 56 h 56"/>
              </a:gdLst>
              <a:ahLst/>
              <a:cxnLst>
                <a:cxn ang="T8">
                  <a:pos x="T0" y="T1"/>
                </a:cxn>
                <a:cxn ang="T9">
                  <a:pos x="T2" y="T3"/>
                </a:cxn>
                <a:cxn ang="T10">
                  <a:pos x="T4" y="T5"/>
                </a:cxn>
                <a:cxn ang="T11">
                  <a:pos x="T6" y="T7"/>
                </a:cxn>
              </a:cxnLst>
              <a:rect l="T12" t="T13" r="T14" b="T15"/>
              <a:pathLst>
                <a:path w="55" h="56">
                  <a:moveTo>
                    <a:pt x="28" y="0"/>
                  </a:moveTo>
                  <a:lnTo>
                    <a:pt x="55" y="56"/>
                  </a:lnTo>
                  <a:lnTo>
                    <a:pt x="0" y="56"/>
                  </a:lnTo>
                  <a:lnTo>
                    <a:pt x="28" y="0"/>
                  </a:lnTo>
                  <a:close/>
                </a:path>
              </a:pathLst>
            </a:custGeom>
            <a:solidFill>
              <a:srgbClr val="FF0000"/>
            </a:solidFill>
            <a:ln w="0">
              <a:solidFill>
                <a:srgbClr val="000000"/>
              </a:solidFill>
              <a:round/>
              <a:headEnd/>
              <a:tailEnd/>
            </a:ln>
          </p:spPr>
          <p:txBody>
            <a:bodyPr/>
            <a:lstStyle/>
            <a:p>
              <a:endParaRPr lang="en-US" dirty="0"/>
            </a:p>
          </p:txBody>
        </p:sp>
        <p:sp>
          <p:nvSpPr>
            <p:cNvPr id="76" name="Freeform 172"/>
            <p:cNvSpPr>
              <a:spLocks/>
            </p:cNvSpPr>
            <p:nvPr/>
          </p:nvSpPr>
          <p:spPr bwMode="auto">
            <a:xfrm>
              <a:off x="4258175" y="3403744"/>
              <a:ext cx="127259" cy="127289"/>
            </a:xfrm>
            <a:custGeom>
              <a:avLst/>
              <a:gdLst>
                <a:gd name="T0" fmla="*/ 2147483647 w 56"/>
                <a:gd name="T1" fmla="*/ 0 h 56"/>
                <a:gd name="T2" fmla="*/ 2147483647 w 56"/>
                <a:gd name="T3" fmla="*/ 2147483647 h 56"/>
                <a:gd name="T4" fmla="*/ 0 w 56"/>
                <a:gd name="T5" fmla="*/ 2147483647 h 56"/>
                <a:gd name="T6" fmla="*/ 2147483647 w 56"/>
                <a:gd name="T7" fmla="*/ 0 h 56"/>
                <a:gd name="T8" fmla="*/ 0 60000 65536"/>
                <a:gd name="T9" fmla="*/ 0 60000 65536"/>
                <a:gd name="T10" fmla="*/ 0 60000 65536"/>
                <a:gd name="T11" fmla="*/ 0 60000 65536"/>
                <a:gd name="T12" fmla="*/ 0 w 56"/>
                <a:gd name="T13" fmla="*/ 0 h 56"/>
                <a:gd name="T14" fmla="*/ 56 w 56"/>
                <a:gd name="T15" fmla="*/ 56 h 56"/>
              </a:gdLst>
              <a:ahLst/>
              <a:cxnLst>
                <a:cxn ang="T8">
                  <a:pos x="T0" y="T1"/>
                </a:cxn>
                <a:cxn ang="T9">
                  <a:pos x="T2" y="T3"/>
                </a:cxn>
                <a:cxn ang="T10">
                  <a:pos x="T4" y="T5"/>
                </a:cxn>
                <a:cxn ang="T11">
                  <a:pos x="T6" y="T7"/>
                </a:cxn>
              </a:cxnLst>
              <a:rect l="T12" t="T13" r="T14" b="T15"/>
              <a:pathLst>
                <a:path w="56" h="56">
                  <a:moveTo>
                    <a:pt x="28" y="0"/>
                  </a:moveTo>
                  <a:lnTo>
                    <a:pt x="56" y="56"/>
                  </a:lnTo>
                  <a:lnTo>
                    <a:pt x="0" y="56"/>
                  </a:lnTo>
                  <a:lnTo>
                    <a:pt x="28" y="0"/>
                  </a:lnTo>
                  <a:close/>
                </a:path>
              </a:pathLst>
            </a:custGeom>
            <a:solidFill>
              <a:srgbClr val="FF0000"/>
            </a:solidFill>
            <a:ln w="0">
              <a:solidFill>
                <a:srgbClr val="000000"/>
              </a:solidFill>
              <a:round/>
              <a:headEnd/>
              <a:tailEnd/>
            </a:ln>
          </p:spPr>
          <p:txBody>
            <a:bodyPr/>
            <a:lstStyle/>
            <a:p>
              <a:endParaRPr lang="en-US" dirty="0"/>
            </a:p>
          </p:txBody>
        </p:sp>
        <p:sp>
          <p:nvSpPr>
            <p:cNvPr id="77" name="Freeform 174"/>
            <p:cNvSpPr>
              <a:spLocks/>
            </p:cNvSpPr>
            <p:nvPr/>
          </p:nvSpPr>
          <p:spPr bwMode="auto">
            <a:xfrm>
              <a:off x="4235450" y="3340100"/>
              <a:ext cx="127259" cy="127289"/>
            </a:xfrm>
            <a:custGeom>
              <a:avLst/>
              <a:gdLst>
                <a:gd name="T0" fmla="*/ 2147483647 w 56"/>
                <a:gd name="T1" fmla="*/ 0 h 56"/>
                <a:gd name="T2" fmla="*/ 2147483647 w 56"/>
                <a:gd name="T3" fmla="*/ 2147483647 h 56"/>
                <a:gd name="T4" fmla="*/ 0 w 56"/>
                <a:gd name="T5" fmla="*/ 2147483647 h 56"/>
                <a:gd name="T6" fmla="*/ 2147483647 w 56"/>
                <a:gd name="T7" fmla="*/ 0 h 56"/>
                <a:gd name="T8" fmla="*/ 0 60000 65536"/>
                <a:gd name="T9" fmla="*/ 0 60000 65536"/>
                <a:gd name="T10" fmla="*/ 0 60000 65536"/>
                <a:gd name="T11" fmla="*/ 0 60000 65536"/>
                <a:gd name="T12" fmla="*/ 0 w 56"/>
                <a:gd name="T13" fmla="*/ 0 h 56"/>
                <a:gd name="T14" fmla="*/ 56 w 56"/>
                <a:gd name="T15" fmla="*/ 56 h 56"/>
              </a:gdLst>
              <a:ahLst/>
              <a:cxnLst>
                <a:cxn ang="T8">
                  <a:pos x="T0" y="T1"/>
                </a:cxn>
                <a:cxn ang="T9">
                  <a:pos x="T2" y="T3"/>
                </a:cxn>
                <a:cxn ang="T10">
                  <a:pos x="T4" y="T5"/>
                </a:cxn>
                <a:cxn ang="T11">
                  <a:pos x="T6" y="T7"/>
                </a:cxn>
              </a:cxnLst>
              <a:rect l="T12" t="T13" r="T14" b="T15"/>
              <a:pathLst>
                <a:path w="56" h="56">
                  <a:moveTo>
                    <a:pt x="28" y="0"/>
                  </a:moveTo>
                  <a:lnTo>
                    <a:pt x="56" y="56"/>
                  </a:lnTo>
                  <a:lnTo>
                    <a:pt x="0" y="56"/>
                  </a:lnTo>
                  <a:lnTo>
                    <a:pt x="28" y="0"/>
                  </a:lnTo>
                  <a:close/>
                </a:path>
              </a:pathLst>
            </a:custGeom>
            <a:solidFill>
              <a:srgbClr val="FF0000"/>
            </a:solidFill>
            <a:ln w="0">
              <a:solidFill>
                <a:srgbClr val="000000"/>
              </a:solidFill>
              <a:round/>
              <a:headEnd/>
              <a:tailEnd/>
            </a:ln>
          </p:spPr>
          <p:txBody>
            <a:bodyPr/>
            <a:lstStyle/>
            <a:p>
              <a:endParaRPr lang="en-US" dirty="0"/>
            </a:p>
          </p:txBody>
        </p:sp>
        <p:sp>
          <p:nvSpPr>
            <p:cNvPr id="78" name="Freeform 176"/>
            <p:cNvSpPr>
              <a:spLocks/>
            </p:cNvSpPr>
            <p:nvPr/>
          </p:nvSpPr>
          <p:spPr bwMode="auto">
            <a:xfrm>
              <a:off x="4271810" y="3819706"/>
              <a:ext cx="127259" cy="127289"/>
            </a:xfrm>
            <a:custGeom>
              <a:avLst/>
              <a:gdLst>
                <a:gd name="T0" fmla="*/ 2147483647 w 56"/>
                <a:gd name="T1" fmla="*/ 0 h 56"/>
                <a:gd name="T2" fmla="*/ 2147483647 w 56"/>
                <a:gd name="T3" fmla="*/ 2147483647 h 56"/>
                <a:gd name="T4" fmla="*/ 0 w 56"/>
                <a:gd name="T5" fmla="*/ 2147483647 h 56"/>
                <a:gd name="T6" fmla="*/ 2147483647 w 56"/>
                <a:gd name="T7" fmla="*/ 0 h 56"/>
                <a:gd name="T8" fmla="*/ 0 60000 65536"/>
                <a:gd name="T9" fmla="*/ 0 60000 65536"/>
                <a:gd name="T10" fmla="*/ 0 60000 65536"/>
                <a:gd name="T11" fmla="*/ 0 60000 65536"/>
                <a:gd name="T12" fmla="*/ 0 w 56"/>
                <a:gd name="T13" fmla="*/ 0 h 56"/>
                <a:gd name="T14" fmla="*/ 56 w 56"/>
                <a:gd name="T15" fmla="*/ 56 h 56"/>
              </a:gdLst>
              <a:ahLst/>
              <a:cxnLst>
                <a:cxn ang="T8">
                  <a:pos x="T0" y="T1"/>
                </a:cxn>
                <a:cxn ang="T9">
                  <a:pos x="T2" y="T3"/>
                </a:cxn>
                <a:cxn ang="T10">
                  <a:pos x="T4" y="T5"/>
                </a:cxn>
                <a:cxn ang="T11">
                  <a:pos x="T6" y="T7"/>
                </a:cxn>
              </a:cxnLst>
              <a:rect l="T12" t="T13" r="T14" b="T15"/>
              <a:pathLst>
                <a:path w="56" h="56">
                  <a:moveTo>
                    <a:pt x="28" y="0"/>
                  </a:moveTo>
                  <a:lnTo>
                    <a:pt x="56" y="56"/>
                  </a:lnTo>
                  <a:lnTo>
                    <a:pt x="0" y="56"/>
                  </a:lnTo>
                  <a:lnTo>
                    <a:pt x="28" y="0"/>
                  </a:lnTo>
                  <a:close/>
                </a:path>
              </a:pathLst>
            </a:custGeom>
            <a:solidFill>
              <a:srgbClr val="FF0000"/>
            </a:solidFill>
            <a:ln w="0">
              <a:solidFill>
                <a:srgbClr val="000000"/>
              </a:solidFill>
              <a:round/>
              <a:headEnd/>
              <a:tailEnd/>
            </a:ln>
          </p:spPr>
          <p:txBody>
            <a:bodyPr/>
            <a:lstStyle/>
            <a:p>
              <a:endParaRPr lang="en-US" dirty="0"/>
            </a:p>
          </p:txBody>
        </p:sp>
        <p:sp>
          <p:nvSpPr>
            <p:cNvPr id="79" name="Freeform 178"/>
            <p:cNvSpPr>
              <a:spLocks/>
            </p:cNvSpPr>
            <p:nvPr/>
          </p:nvSpPr>
          <p:spPr bwMode="auto">
            <a:xfrm>
              <a:off x="5001276" y="4215402"/>
              <a:ext cx="127259" cy="127289"/>
            </a:xfrm>
            <a:custGeom>
              <a:avLst/>
              <a:gdLst>
                <a:gd name="T0" fmla="*/ 2147483647 w 56"/>
                <a:gd name="T1" fmla="*/ 0 h 56"/>
                <a:gd name="T2" fmla="*/ 2147483647 w 56"/>
                <a:gd name="T3" fmla="*/ 2147483647 h 56"/>
                <a:gd name="T4" fmla="*/ 0 w 56"/>
                <a:gd name="T5" fmla="*/ 2147483647 h 56"/>
                <a:gd name="T6" fmla="*/ 2147483647 w 56"/>
                <a:gd name="T7" fmla="*/ 0 h 56"/>
                <a:gd name="T8" fmla="*/ 0 60000 65536"/>
                <a:gd name="T9" fmla="*/ 0 60000 65536"/>
                <a:gd name="T10" fmla="*/ 0 60000 65536"/>
                <a:gd name="T11" fmla="*/ 0 60000 65536"/>
                <a:gd name="T12" fmla="*/ 0 w 56"/>
                <a:gd name="T13" fmla="*/ 0 h 56"/>
                <a:gd name="T14" fmla="*/ 56 w 56"/>
                <a:gd name="T15" fmla="*/ 56 h 56"/>
              </a:gdLst>
              <a:ahLst/>
              <a:cxnLst>
                <a:cxn ang="T8">
                  <a:pos x="T0" y="T1"/>
                </a:cxn>
                <a:cxn ang="T9">
                  <a:pos x="T2" y="T3"/>
                </a:cxn>
                <a:cxn ang="T10">
                  <a:pos x="T4" y="T5"/>
                </a:cxn>
                <a:cxn ang="T11">
                  <a:pos x="T6" y="T7"/>
                </a:cxn>
              </a:cxnLst>
              <a:rect l="T12" t="T13" r="T14" b="T15"/>
              <a:pathLst>
                <a:path w="56" h="56">
                  <a:moveTo>
                    <a:pt x="28" y="0"/>
                  </a:moveTo>
                  <a:lnTo>
                    <a:pt x="56" y="56"/>
                  </a:lnTo>
                  <a:lnTo>
                    <a:pt x="0" y="56"/>
                  </a:lnTo>
                  <a:lnTo>
                    <a:pt x="28" y="0"/>
                  </a:lnTo>
                  <a:close/>
                </a:path>
              </a:pathLst>
            </a:custGeom>
            <a:solidFill>
              <a:srgbClr val="FF0000"/>
            </a:solidFill>
            <a:ln w="0">
              <a:solidFill>
                <a:srgbClr val="000000"/>
              </a:solidFill>
              <a:round/>
              <a:headEnd/>
              <a:tailEnd/>
            </a:ln>
          </p:spPr>
          <p:txBody>
            <a:bodyPr/>
            <a:lstStyle/>
            <a:p>
              <a:endParaRPr lang="en-US" dirty="0"/>
            </a:p>
          </p:txBody>
        </p:sp>
        <p:sp>
          <p:nvSpPr>
            <p:cNvPr id="80" name="Freeform 180"/>
            <p:cNvSpPr>
              <a:spLocks/>
            </p:cNvSpPr>
            <p:nvPr/>
          </p:nvSpPr>
          <p:spPr bwMode="auto">
            <a:xfrm>
              <a:off x="4842202" y="4588202"/>
              <a:ext cx="124987" cy="127289"/>
            </a:xfrm>
            <a:custGeom>
              <a:avLst/>
              <a:gdLst>
                <a:gd name="T0" fmla="*/ 2147483647 w 55"/>
                <a:gd name="T1" fmla="*/ 0 h 56"/>
                <a:gd name="T2" fmla="*/ 2147483647 w 55"/>
                <a:gd name="T3" fmla="*/ 2147483647 h 56"/>
                <a:gd name="T4" fmla="*/ 0 w 55"/>
                <a:gd name="T5" fmla="*/ 2147483647 h 56"/>
                <a:gd name="T6" fmla="*/ 2147483647 w 55"/>
                <a:gd name="T7" fmla="*/ 0 h 56"/>
                <a:gd name="T8" fmla="*/ 0 60000 65536"/>
                <a:gd name="T9" fmla="*/ 0 60000 65536"/>
                <a:gd name="T10" fmla="*/ 0 60000 65536"/>
                <a:gd name="T11" fmla="*/ 0 60000 65536"/>
                <a:gd name="T12" fmla="*/ 0 w 55"/>
                <a:gd name="T13" fmla="*/ 0 h 56"/>
                <a:gd name="T14" fmla="*/ 55 w 55"/>
                <a:gd name="T15" fmla="*/ 56 h 56"/>
              </a:gdLst>
              <a:ahLst/>
              <a:cxnLst>
                <a:cxn ang="T8">
                  <a:pos x="T0" y="T1"/>
                </a:cxn>
                <a:cxn ang="T9">
                  <a:pos x="T2" y="T3"/>
                </a:cxn>
                <a:cxn ang="T10">
                  <a:pos x="T4" y="T5"/>
                </a:cxn>
                <a:cxn ang="T11">
                  <a:pos x="T6" y="T7"/>
                </a:cxn>
              </a:cxnLst>
              <a:rect l="T12" t="T13" r="T14" b="T15"/>
              <a:pathLst>
                <a:path w="55" h="56">
                  <a:moveTo>
                    <a:pt x="28" y="0"/>
                  </a:moveTo>
                  <a:lnTo>
                    <a:pt x="55" y="56"/>
                  </a:lnTo>
                  <a:lnTo>
                    <a:pt x="0" y="56"/>
                  </a:lnTo>
                  <a:lnTo>
                    <a:pt x="28" y="0"/>
                  </a:lnTo>
                  <a:close/>
                </a:path>
              </a:pathLst>
            </a:custGeom>
            <a:solidFill>
              <a:srgbClr val="FF0000"/>
            </a:solidFill>
            <a:ln w="0">
              <a:solidFill>
                <a:srgbClr val="000000"/>
              </a:solidFill>
              <a:round/>
              <a:headEnd/>
              <a:tailEnd/>
            </a:ln>
          </p:spPr>
          <p:txBody>
            <a:bodyPr/>
            <a:lstStyle/>
            <a:p>
              <a:endParaRPr lang="en-US" dirty="0"/>
            </a:p>
          </p:txBody>
        </p:sp>
        <p:sp>
          <p:nvSpPr>
            <p:cNvPr id="81" name="Freeform 182"/>
            <p:cNvSpPr>
              <a:spLocks/>
            </p:cNvSpPr>
            <p:nvPr/>
          </p:nvSpPr>
          <p:spPr bwMode="auto">
            <a:xfrm>
              <a:off x="4674039" y="4274308"/>
              <a:ext cx="127259" cy="127289"/>
            </a:xfrm>
            <a:custGeom>
              <a:avLst/>
              <a:gdLst>
                <a:gd name="T0" fmla="*/ 2147483647 w 56"/>
                <a:gd name="T1" fmla="*/ 0 h 56"/>
                <a:gd name="T2" fmla="*/ 2147483647 w 56"/>
                <a:gd name="T3" fmla="*/ 2147483647 h 56"/>
                <a:gd name="T4" fmla="*/ 0 w 56"/>
                <a:gd name="T5" fmla="*/ 2147483647 h 56"/>
                <a:gd name="T6" fmla="*/ 2147483647 w 56"/>
                <a:gd name="T7" fmla="*/ 0 h 56"/>
                <a:gd name="T8" fmla="*/ 0 60000 65536"/>
                <a:gd name="T9" fmla="*/ 0 60000 65536"/>
                <a:gd name="T10" fmla="*/ 0 60000 65536"/>
                <a:gd name="T11" fmla="*/ 0 60000 65536"/>
                <a:gd name="T12" fmla="*/ 0 w 56"/>
                <a:gd name="T13" fmla="*/ 0 h 56"/>
                <a:gd name="T14" fmla="*/ 56 w 56"/>
                <a:gd name="T15" fmla="*/ 56 h 56"/>
              </a:gdLst>
              <a:ahLst/>
              <a:cxnLst>
                <a:cxn ang="T8">
                  <a:pos x="T0" y="T1"/>
                </a:cxn>
                <a:cxn ang="T9">
                  <a:pos x="T2" y="T3"/>
                </a:cxn>
                <a:cxn ang="T10">
                  <a:pos x="T4" y="T5"/>
                </a:cxn>
                <a:cxn ang="T11">
                  <a:pos x="T6" y="T7"/>
                </a:cxn>
              </a:cxnLst>
              <a:rect l="T12" t="T13" r="T14" b="T15"/>
              <a:pathLst>
                <a:path w="56" h="56">
                  <a:moveTo>
                    <a:pt x="28" y="0"/>
                  </a:moveTo>
                  <a:lnTo>
                    <a:pt x="56" y="56"/>
                  </a:lnTo>
                  <a:lnTo>
                    <a:pt x="0" y="56"/>
                  </a:lnTo>
                  <a:lnTo>
                    <a:pt x="28" y="0"/>
                  </a:lnTo>
                  <a:close/>
                </a:path>
              </a:pathLst>
            </a:custGeom>
            <a:solidFill>
              <a:srgbClr val="FF0000"/>
            </a:solidFill>
            <a:ln w="0">
              <a:solidFill>
                <a:srgbClr val="000000"/>
              </a:solidFill>
              <a:round/>
              <a:headEnd/>
              <a:tailEnd/>
            </a:ln>
          </p:spPr>
          <p:txBody>
            <a:bodyPr/>
            <a:lstStyle/>
            <a:p>
              <a:endParaRPr lang="en-US" dirty="0"/>
            </a:p>
          </p:txBody>
        </p:sp>
        <p:sp>
          <p:nvSpPr>
            <p:cNvPr id="82" name="Freeform 184"/>
            <p:cNvSpPr>
              <a:spLocks/>
            </p:cNvSpPr>
            <p:nvPr/>
          </p:nvSpPr>
          <p:spPr bwMode="auto">
            <a:xfrm>
              <a:off x="4724033" y="4219756"/>
              <a:ext cx="124987" cy="129562"/>
            </a:xfrm>
            <a:custGeom>
              <a:avLst/>
              <a:gdLst>
                <a:gd name="T0" fmla="*/ 2147483647 w 55"/>
                <a:gd name="T1" fmla="*/ 0 h 57"/>
                <a:gd name="T2" fmla="*/ 2147483647 w 55"/>
                <a:gd name="T3" fmla="*/ 2147483647 h 57"/>
                <a:gd name="T4" fmla="*/ 0 w 55"/>
                <a:gd name="T5" fmla="*/ 2147483647 h 57"/>
                <a:gd name="T6" fmla="*/ 2147483647 w 55"/>
                <a:gd name="T7" fmla="*/ 0 h 57"/>
                <a:gd name="T8" fmla="*/ 0 60000 65536"/>
                <a:gd name="T9" fmla="*/ 0 60000 65536"/>
                <a:gd name="T10" fmla="*/ 0 60000 65536"/>
                <a:gd name="T11" fmla="*/ 0 60000 65536"/>
                <a:gd name="T12" fmla="*/ 0 w 55"/>
                <a:gd name="T13" fmla="*/ 0 h 57"/>
                <a:gd name="T14" fmla="*/ 55 w 55"/>
                <a:gd name="T15" fmla="*/ 57 h 57"/>
              </a:gdLst>
              <a:ahLst/>
              <a:cxnLst>
                <a:cxn ang="T8">
                  <a:pos x="T0" y="T1"/>
                </a:cxn>
                <a:cxn ang="T9">
                  <a:pos x="T2" y="T3"/>
                </a:cxn>
                <a:cxn ang="T10">
                  <a:pos x="T4" y="T5"/>
                </a:cxn>
                <a:cxn ang="T11">
                  <a:pos x="T6" y="T7"/>
                </a:cxn>
              </a:cxnLst>
              <a:rect l="T12" t="T13" r="T14" b="T15"/>
              <a:pathLst>
                <a:path w="55" h="57">
                  <a:moveTo>
                    <a:pt x="28" y="0"/>
                  </a:moveTo>
                  <a:lnTo>
                    <a:pt x="55" y="57"/>
                  </a:lnTo>
                  <a:lnTo>
                    <a:pt x="0" y="57"/>
                  </a:lnTo>
                  <a:lnTo>
                    <a:pt x="28" y="0"/>
                  </a:lnTo>
                  <a:close/>
                </a:path>
              </a:pathLst>
            </a:custGeom>
            <a:solidFill>
              <a:srgbClr val="FF0000"/>
            </a:solidFill>
            <a:ln w="0">
              <a:solidFill>
                <a:srgbClr val="000000"/>
              </a:solidFill>
              <a:round/>
              <a:headEnd/>
              <a:tailEnd/>
            </a:ln>
          </p:spPr>
          <p:txBody>
            <a:bodyPr/>
            <a:lstStyle/>
            <a:p>
              <a:endParaRPr lang="en-US" dirty="0"/>
            </a:p>
          </p:txBody>
        </p:sp>
        <p:sp>
          <p:nvSpPr>
            <p:cNvPr id="83" name="Freeform 186"/>
            <p:cNvSpPr>
              <a:spLocks/>
            </p:cNvSpPr>
            <p:nvPr/>
          </p:nvSpPr>
          <p:spPr bwMode="auto">
            <a:xfrm>
              <a:off x="4562687" y="3500989"/>
              <a:ext cx="127259" cy="127289"/>
            </a:xfrm>
            <a:custGeom>
              <a:avLst/>
              <a:gdLst>
                <a:gd name="T0" fmla="*/ 2147483647 w 56"/>
                <a:gd name="T1" fmla="*/ 0 h 56"/>
                <a:gd name="T2" fmla="*/ 2147483647 w 56"/>
                <a:gd name="T3" fmla="*/ 2147483647 h 56"/>
                <a:gd name="T4" fmla="*/ 0 w 56"/>
                <a:gd name="T5" fmla="*/ 2147483647 h 56"/>
                <a:gd name="T6" fmla="*/ 2147483647 w 56"/>
                <a:gd name="T7" fmla="*/ 0 h 56"/>
                <a:gd name="T8" fmla="*/ 0 60000 65536"/>
                <a:gd name="T9" fmla="*/ 0 60000 65536"/>
                <a:gd name="T10" fmla="*/ 0 60000 65536"/>
                <a:gd name="T11" fmla="*/ 0 60000 65536"/>
                <a:gd name="T12" fmla="*/ 0 w 56"/>
                <a:gd name="T13" fmla="*/ 0 h 56"/>
                <a:gd name="T14" fmla="*/ 56 w 56"/>
                <a:gd name="T15" fmla="*/ 56 h 56"/>
              </a:gdLst>
              <a:ahLst/>
              <a:cxnLst>
                <a:cxn ang="T8">
                  <a:pos x="T0" y="T1"/>
                </a:cxn>
                <a:cxn ang="T9">
                  <a:pos x="T2" y="T3"/>
                </a:cxn>
                <a:cxn ang="T10">
                  <a:pos x="T4" y="T5"/>
                </a:cxn>
                <a:cxn ang="T11">
                  <a:pos x="T6" y="T7"/>
                </a:cxn>
              </a:cxnLst>
              <a:rect l="T12" t="T13" r="T14" b="T15"/>
              <a:pathLst>
                <a:path w="56" h="56">
                  <a:moveTo>
                    <a:pt x="28" y="0"/>
                  </a:moveTo>
                  <a:lnTo>
                    <a:pt x="56" y="56"/>
                  </a:lnTo>
                  <a:lnTo>
                    <a:pt x="0" y="56"/>
                  </a:lnTo>
                  <a:lnTo>
                    <a:pt x="28" y="0"/>
                  </a:lnTo>
                  <a:close/>
                </a:path>
              </a:pathLst>
            </a:custGeom>
            <a:solidFill>
              <a:srgbClr val="FF0000"/>
            </a:solidFill>
            <a:ln w="0">
              <a:solidFill>
                <a:srgbClr val="000000"/>
              </a:solidFill>
              <a:round/>
              <a:headEnd/>
              <a:tailEnd/>
            </a:ln>
          </p:spPr>
          <p:txBody>
            <a:bodyPr/>
            <a:lstStyle/>
            <a:p>
              <a:endParaRPr lang="en-US" dirty="0"/>
            </a:p>
          </p:txBody>
        </p:sp>
        <p:sp>
          <p:nvSpPr>
            <p:cNvPr id="84" name="Freeform 188"/>
            <p:cNvSpPr>
              <a:spLocks/>
            </p:cNvSpPr>
            <p:nvPr/>
          </p:nvSpPr>
          <p:spPr bwMode="auto">
            <a:xfrm>
              <a:off x="4871744" y="4324315"/>
              <a:ext cx="127259" cy="127289"/>
            </a:xfrm>
            <a:custGeom>
              <a:avLst/>
              <a:gdLst>
                <a:gd name="T0" fmla="*/ 2147483647 w 56"/>
                <a:gd name="T1" fmla="*/ 0 h 56"/>
                <a:gd name="T2" fmla="*/ 2147483647 w 56"/>
                <a:gd name="T3" fmla="*/ 2147483647 h 56"/>
                <a:gd name="T4" fmla="*/ 0 w 56"/>
                <a:gd name="T5" fmla="*/ 2147483647 h 56"/>
                <a:gd name="T6" fmla="*/ 2147483647 w 56"/>
                <a:gd name="T7" fmla="*/ 0 h 56"/>
                <a:gd name="T8" fmla="*/ 0 60000 65536"/>
                <a:gd name="T9" fmla="*/ 0 60000 65536"/>
                <a:gd name="T10" fmla="*/ 0 60000 65536"/>
                <a:gd name="T11" fmla="*/ 0 60000 65536"/>
                <a:gd name="T12" fmla="*/ 0 w 56"/>
                <a:gd name="T13" fmla="*/ 0 h 56"/>
                <a:gd name="T14" fmla="*/ 56 w 56"/>
                <a:gd name="T15" fmla="*/ 56 h 56"/>
              </a:gdLst>
              <a:ahLst/>
              <a:cxnLst>
                <a:cxn ang="T8">
                  <a:pos x="T0" y="T1"/>
                </a:cxn>
                <a:cxn ang="T9">
                  <a:pos x="T2" y="T3"/>
                </a:cxn>
                <a:cxn ang="T10">
                  <a:pos x="T4" y="T5"/>
                </a:cxn>
                <a:cxn ang="T11">
                  <a:pos x="T6" y="T7"/>
                </a:cxn>
              </a:cxnLst>
              <a:rect l="T12" t="T13" r="T14" b="T15"/>
              <a:pathLst>
                <a:path w="56" h="56">
                  <a:moveTo>
                    <a:pt x="28" y="0"/>
                  </a:moveTo>
                  <a:lnTo>
                    <a:pt x="56" y="56"/>
                  </a:lnTo>
                  <a:lnTo>
                    <a:pt x="0" y="56"/>
                  </a:lnTo>
                  <a:lnTo>
                    <a:pt x="28" y="0"/>
                  </a:lnTo>
                  <a:close/>
                </a:path>
              </a:pathLst>
            </a:custGeom>
            <a:solidFill>
              <a:srgbClr val="FF0000"/>
            </a:solidFill>
            <a:ln w="0">
              <a:solidFill>
                <a:srgbClr val="000000"/>
              </a:solidFill>
              <a:round/>
              <a:headEnd/>
              <a:tailEnd/>
            </a:ln>
          </p:spPr>
          <p:txBody>
            <a:bodyPr/>
            <a:lstStyle/>
            <a:p>
              <a:endParaRPr lang="en-US" dirty="0"/>
            </a:p>
          </p:txBody>
        </p:sp>
        <p:sp>
          <p:nvSpPr>
            <p:cNvPr id="85" name="Freeform 190"/>
            <p:cNvSpPr>
              <a:spLocks/>
            </p:cNvSpPr>
            <p:nvPr/>
          </p:nvSpPr>
          <p:spPr bwMode="auto">
            <a:xfrm>
              <a:off x="5317149" y="4635717"/>
              <a:ext cx="127259" cy="127289"/>
            </a:xfrm>
            <a:custGeom>
              <a:avLst/>
              <a:gdLst>
                <a:gd name="T0" fmla="*/ 2147483647 w 56"/>
                <a:gd name="T1" fmla="*/ 0 h 56"/>
                <a:gd name="T2" fmla="*/ 2147483647 w 56"/>
                <a:gd name="T3" fmla="*/ 2147483647 h 56"/>
                <a:gd name="T4" fmla="*/ 0 w 56"/>
                <a:gd name="T5" fmla="*/ 2147483647 h 56"/>
                <a:gd name="T6" fmla="*/ 2147483647 w 56"/>
                <a:gd name="T7" fmla="*/ 0 h 56"/>
                <a:gd name="T8" fmla="*/ 0 60000 65536"/>
                <a:gd name="T9" fmla="*/ 0 60000 65536"/>
                <a:gd name="T10" fmla="*/ 0 60000 65536"/>
                <a:gd name="T11" fmla="*/ 0 60000 65536"/>
                <a:gd name="T12" fmla="*/ 0 w 56"/>
                <a:gd name="T13" fmla="*/ 0 h 56"/>
                <a:gd name="T14" fmla="*/ 56 w 56"/>
                <a:gd name="T15" fmla="*/ 56 h 56"/>
              </a:gdLst>
              <a:ahLst/>
              <a:cxnLst>
                <a:cxn ang="T8">
                  <a:pos x="T0" y="T1"/>
                </a:cxn>
                <a:cxn ang="T9">
                  <a:pos x="T2" y="T3"/>
                </a:cxn>
                <a:cxn ang="T10">
                  <a:pos x="T4" y="T5"/>
                </a:cxn>
                <a:cxn ang="T11">
                  <a:pos x="T6" y="T7"/>
                </a:cxn>
              </a:cxnLst>
              <a:rect l="T12" t="T13" r="T14" b="T15"/>
              <a:pathLst>
                <a:path w="56" h="56">
                  <a:moveTo>
                    <a:pt x="28" y="0"/>
                  </a:moveTo>
                  <a:lnTo>
                    <a:pt x="56" y="56"/>
                  </a:lnTo>
                  <a:lnTo>
                    <a:pt x="0" y="56"/>
                  </a:lnTo>
                  <a:lnTo>
                    <a:pt x="28" y="0"/>
                  </a:lnTo>
                  <a:close/>
                </a:path>
              </a:pathLst>
            </a:custGeom>
            <a:solidFill>
              <a:srgbClr val="FF0000"/>
            </a:solidFill>
            <a:ln w="0">
              <a:solidFill>
                <a:srgbClr val="000000"/>
              </a:solidFill>
              <a:round/>
              <a:headEnd/>
              <a:tailEnd/>
            </a:ln>
          </p:spPr>
          <p:txBody>
            <a:bodyPr/>
            <a:lstStyle/>
            <a:p>
              <a:endParaRPr lang="en-US" dirty="0"/>
            </a:p>
          </p:txBody>
        </p:sp>
        <p:sp>
          <p:nvSpPr>
            <p:cNvPr id="86" name="Freeform 192"/>
            <p:cNvSpPr>
              <a:spLocks/>
            </p:cNvSpPr>
            <p:nvPr/>
          </p:nvSpPr>
          <p:spPr bwMode="auto">
            <a:xfrm>
              <a:off x="4839929" y="4037916"/>
              <a:ext cx="127259" cy="127289"/>
            </a:xfrm>
            <a:custGeom>
              <a:avLst/>
              <a:gdLst>
                <a:gd name="T0" fmla="*/ 2147483647 w 56"/>
                <a:gd name="T1" fmla="*/ 0 h 56"/>
                <a:gd name="T2" fmla="*/ 2147483647 w 56"/>
                <a:gd name="T3" fmla="*/ 2147483647 h 56"/>
                <a:gd name="T4" fmla="*/ 0 w 56"/>
                <a:gd name="T5" fmla="*/ 2147483647 h 56"/>
                <a:gd name="T6" fmla="*/ 2147483647 w 56"/>
                <a:gd name="T7" fmla="*/ 0 h 56"/>
                <a:gd name="T8" fmla="*/ 0 60000 65536"/>
                <a:gd name="T9" fmla="*/ 0 60000 65536"/>
                <a:gd name="T10" fmla="*/ 0 60000 65536"/>
                <a:gd name="T11" fmla="*/ 0 60000 65536"/>
                <a:gd name="T12" fmla="*/ 0 w 56"/>
                <a:gd name="T13" fmla="*/ 0 h 56"/>
                <a:gd name="T14" fmla="*/ 56 w 56"/>
                <a:gd name="T15" fmla="*/ 56 h 56"/>
              </a:gdLst>
              <a:ahLst/>
              <a:cxnLst>
                <a:cxn ang="T8">
                  <a:pos x="T0" y="T1"/>
                </a:cxn>
                <a:cxn ang="T9">
                  <a:pos x="T2" y="T3"/>
                </a:cxn>
                <a:cxn ang="T10">
                  <a:pos x="T4" y="T5"/>
                </a:cxn>
                <a:cxn ang="T11">
                  <a:pos x="T6" y="T7"/>
                </a:cxn>
              </a:cxnLst>
              <a:rect l="T12" t="T13" r="T14" b="T15"/>
              <a:pathLst>
                <a:path w="56" h="56">
                  <a:moveTo>
                    <a:pt x="28" y="0"/>
                  </a:moveTo>
                  <a:lnTo>
                    <a:pt x="56" y="56"/>
                  </a:lnTo>
                  <a:lnTo>
                    <a:pt x="0" y="56"/>
                  </a:lnTo>
                  <a:lnTo>
                    <a:pt x="28" y="0"/>
                  </a:lnTo>
                  <a:close/>
                </a:path>
              </a:pathLst>
            </a:custGeom>
            <a:solidFill>
              <a:srgbClr val="FF0000"/>
            </a:solidFill>
            <a:ln w="0">
              <a:solidFill>
                <a:srgbClr val="000000"/>
              </a:solidFill>
              <a:round/>
              <a:headEnd/>
              <a:tailEnd/>
            </a:ln>
          </p:spPr>
          <p:txBody>
            <a:bodyPr/>
            <a:lstStyle/>
            <a:p>
              <a:endParaRPr lang="en-US" dirty="0"/>
            </a:p>
          </p:txBody>
        </p:sp>
        <p:sp>
          <p:nvSpPr>
            <p:cNvPr id="87" name="TextBox 91"/>
            <p:cNvSpPr txBox="1">
              <a:spLocks noChangeArrowheads="1"/>
            </p:cNvSpPr>
            <p:nvPr/>
          </p:nvSpPr>
          <p:spPr bwMode="auto">
            <a:xfrm>
              <a:off x="4714878" y="3379788"/>
              <a:ext cx="857254"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spcBef>
                  <a:spcPct val="20000"/>
                </a:spcBef>
                <a:buClr>
                  <a:srgbClr val="CC00CC"/>
                </a:buClr>
                <a:buFont typeface="Symbol" pitchFamily="18" charset="2"/>
                <a:buChar char="·"/>
                <a:defRPr sz="2800">
                  <a:solidFill>
                    <a:schemeClr val="tx1"/>
                  </a:solidFill>
                  <a:latin typeface="Arial Narrow" pitchFamily="34" charset="0"/>
                </a:defRPr>
              </a:lvl1pPr>
              <a:lvl2pPr marL="742950" indent="-285750" eaLnBrk="0" hangingPunct="0">
                <a:spcBef>
                  <a:spcPct val="10000"/>
                </a:spcBef>
                <a:buClr>
                  <a:srgbClr val="0000FF"/>
                </a:buClr>
                <a:buFont typeface="Symbol" pitchFamily="18" charset="2"/>
                <a:buChar char="·"/>
                <a:defRPr sz="2600">
                  <a:solidFill>
                    <a:schemeClr val="tx1"/>
                  </a:solidFill>
                  <a:latin typeface="Arial Narrow" pitchFamily="34" charset="0"/>
                </a:defRPr>
              </a:lvl2pPr>
              <a:lvl3pPr marL="1143000" indent="-228600" eaLnBrk="0" hangingPunct="0">
                <a:spcBef>
                  <a:spcPct val="10000"/>
                </a:spcBef>
                <a:buChar char="•"/>
                <a:defRPr sz="2400">
                  <a:solidFill>
                    <a:schemeClr val="tx1"/>
                  </a:solidFill>
                  <a:latin typeface="Arial Narrow" pitchFamily="34" charset="0"/>
                </a:defRPr>
              </a:lvl3pPr>
              <a:lvl4pPr marL="1600200" indent="-228600" eaLnBrk="0" hangingPunct="0">
                <a:spcBef>
                  <a:spcPct val="5000"/>
                </a:spcBef>
                <a:buChar char="–"/>
                <a:defRPr sz="2400">
                  <a:solidFill>
                    <a:schemeClr val="tx1"/>
                  </a:solidFill>
                  <a:latin typeface="Arial Narrow" pitchFamily="34"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ctr">
                <a:lnSpc>
                  <a:spcPct val="70000"/>
                </a:lnSpc>
                <a:spcBef>
                  <a:spcPct val="0"/>
                </a:spcBef>
                <a:buClrTx/>
                <a:buFontTx/>
                <a:buNone/>
              </a:pPr>
              <a:r>
                <a:rPr lang="en-US" altLang="en-US" sz="2200" dirty="0" err="1">
                  <a:solidFill>
                    <a:srgbClr val="CC0000"/>
                  </a:solidFill>
                </a:rPr>
                <a:t>exptal</a:t>
              </a:r>
              <a:r>
                <a:rPr lang="en-US" altLang="en-US" sz="2200" dirty="0">
                  <a:solidFill>
                    <a:srgbClr val="CC0000"/>
                  </a:solidFill>
                </a:rPr>
                <a:t/>
              </a:r>
              <a:br>
                <a:rPr lang="en-US" altLang="en-US" sz="2200" dirty="0">
                  <a:solidFill>
                    <a:srgbClr val="CC0000"/>
                  </a:solidFill>
                </a:rPr>
              </a:br>
              <a:r>
                <a:rPr lang="en-US" altLang="en-US" sz="2200" dirty="0">
                  <a:solidFill>
                    <a:srgbClr val="CC0000"/>
                  </a:solidFill>
                </a:rPr>
                <a:t>group</a:t>
              </a:r>
            </a:p>
          </p:txBody>
        </p:sp>
      </p:grpSp>
      <p:sp>
        <p:nvSpPr>
          <p:cNvPr id="88" name="Action Button: Home 87">
            <a:hlinkClick r:id="rId2" action="ppaction://hlinksldjump" highlightClick="1"/>
          </p:cNvPr>
          <p:cNvSpPr/>
          <p:nvPr/>
        </p:nvSpPr>
        <p:spPr bwMode="auto">
          <a:xfrm>
            <a:off x="8532440" y="6309320"/>
            <a:ext cx="500063" cy="428625"/>
          </a:xfrm>
          <a:prstGeom prst="actionButtonHome">
            <a:avLst/>
          </a:prstGeom>
          <a:solidFill>
            <a:srgbClr val="FFFFFF"/>
          </a:solidFill>
          <a:ln w="9525" cap="flat" cmpd="sng" algn="ctr">
            <a:solidFill>
              <a:schemeClr val="bg1">
                <a:lumMod val="50000"/>
              </a:schemeClr>
            </a:solidFill>
            <a:prstDash val="solid"/>
            <a:round/>
            <a:headEnd type="none" w="med" len="med"/>
            <a:tailEnd type="none" w="med" len="med"/>
          </a:ln>
          <a:effectLst/>
        </p:spPr>
        <p:txBody>
          <a:bodyPr/>
          <a:lstStyle/>
          <a:p>
            <a:pPr eaLnBrk="0" hangingPunct="0">
              <a:defRPr/>
            </a:pPr>
            <a:endParaRPr lang="en-US" dirty="0">
              <a:cs typeface="+mn-cs"/>
            </a:endParaRPr>
          </a:p>
        </p:txBody>
      </p:sp>
    </p:spTree>
    <p:extLst>
      <p:ext uri="{BB962C8B-B14F-4D97-AF65-F5344CB8AC3E}">
        <p14:creationId xmlns:p14="http://schemas.microsoft.com/office/powerpoint/2010/main" val="3391977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29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29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229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wipe(left)">
                                      <p:cBhvr>
                                        <p:cTn id="24" dur="500"/>
                                        <p:tgtEl>
                                          <p:spTgt spid="4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wipe(left)">
                                      <p:cBhvr>
                                        <p:cTn id="29" dur="500"/>
                                        <p:tgtEl>
                                          <p:spTgt spid="3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65"/>
                                        </p:tgtEl>
                                        <p:attrNameLst>
                                          <p:attrName>style.visibility</p:attrName>
                                        </p:attrNameLst>
                                      </p:cBhvr>
                                      <p:to>
                                        <p:strVal val="visible"/>
                                      </p:to>
                                    </p:set>
                                    <p:animEffect transition="in" filter="wipe(left)">
                                      <p:cBhvr>
                                        <p:cTn id="34" dur="500"/>
                                        <p:tgtEl>
                                          <p:spTgt spid="6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wipe(left)">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2" fill="hold"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right)">
                                      <p:cBhvr>
                                        <p:cTn id="44" dur="50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2" fill="hold"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right)">
                                      <p:cBhvr>
                                        <p:cTn id="49" dur="5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wipe(down)">
                                      <p:cBhvr>
                                        <p:cTn id="54" dur="500"/>
                                        <p:tgtEl>
                                          <p:spTgt spid="26"/>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nodeType="click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500"/>
                                        <p:tgtEl>
                                          <p:spTgt spid="20"/>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2" fill="hold" nodeType="click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wipe(right)">
                                      <p:cBhvr>
                                        <p:cTn id="64" dur="500"/>
                                        <p:tgtEl>
                                          <p:spTgt spid="14"/>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nodeType="click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down)">
                                      <p:cBhvr>
                                        <p:cTn id="69" dur="500"/>
                                        <p:tgtEl>
                                          <p:spTgt spid="23"/>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wipe(left)">
                                      <p:cBhvr>
                                        <p:cTn id="74" dur="500"/>
                                        <p:tgtEl>
                                          <p:spTgt spid="36"/>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wipe(left)">
                                      <p:cBhvr>
                                        <p:cTn id="79" dur="500"/>
                                        <p:tgtEl>
                                          <p:spTgt spid="33"/>
                                        </p:tgtEl>
                                      </p:cBhvr>
                                    </p:animEffec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499"/>
                                          </p:stCondLst>
                                        </p:cTn>
                                        <p:tgtEl>
                                          <p:spTgt spid="12290">
                                            <p:txEl>
                                              <p:pRg st="12" end="12"/>
                                            </p:txEl>
                                          </p:spTgt>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grpId="0" nodeType="clickEffect">
                                  <p:stCondLst>
                                    <p:cond delay="0"/>
                                  </p:stCondLst>
                                  <p:childTnLst>
                                    <p:set>
                                      <p:cBhvr>
                                        <p:cTn id="87" dur="1" fill="hold">
                                          <p:stCondLst>
                                            <p:cond delay="499"/>
                                          </p:stCondLst>
                                        </p:cTn>
                                        <p:tgtEl>
                                          <p:spTgt spid="12290">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uiExpand="1" build="p" bldLvl="3"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52473" y="44624"/>
            <a:ext cx="9042400" cy="6696744"/>
          </a:xfrm>
        </p:spPr>
        <p:txBody>
          <a:bodyPr/>
          <a:lstStyle/>
          <a:p>
            <a:pPr lvl="1">
              <a:lnSpc>
                <a:spcPct val="97000"/>
              </a:lnSpc>
            </a:pPr>
            <a:r>
              <a:rPr lang="en-US" altLang="en-US" dirty="0" smtClean="0"/>
              <a:t>You can include the </a:t>
            </a:r>
            <a:r>
              <a:rPr lang="en-US" altLang="en-US" dirty="0" smtClean="0">
                <a:solidFill>
                  <a:srgbClr val="0000FF"/>
                </a:solidFill>
              </a:rPr>
              <a:t>change score</a:t>
            </a:r>
            <a:r>
              <a:rPr lang="en-US" altLang="en-US" dirty="0" smtClean="0"/>
              <a:t> of another variable as a covariate to estimate its role as a </a:t>
            </a:r>
            <a:r>
              <a:rPr lang="en-US" altLang="en-US" dirty="0" smtClean="0">
                <a:solidFill>
                  <a:srgbClr val="0000FF"/>
                </a:solidFill>
              </a:rPr>
              <a:t>mediator</a:t>
            </a:r>
            <a:r>
              <a:rPr lang="en-US" altLang="en-US" dirty="0" smtClean="0"/>
              <a:t> (i.e., </a:t>
            </a:r>
            <a:r>
              <a:rPr lang="en-US" altLang="en-US" dirty="0" smtClean="0">
                <a:solidFill>
                  <a:srgbClr val="0000FF"/>
                </a:solidFill>
              </a:rPr>
              <a:t>mechanism</a:t>
            </a:r>
            <a:r>
              <a:rPr lang="en-US" altLang="en-US" dirty="0" smtClean="0"/>
              <a:t>) of the treatment.</a:t>
            </a:r>
            <a:br>
              <a:rPr lang="en-US" altLang="en-US" dirty="0" smtClean="0"/>
            </a:br>
            <a:r>
              <a:rPr lang="en-US" altLang="en-US" dirty="0" smtClean="0"/>
              <a:t>E.g.: </a:t>
            </a:r>
            <a:r>
              <a:rPr lang="en-US" altLang="en-US" dirty="0" err="1" smtClean="0">
                <a:solidFill>
                  <a:srgbClr val="A50021"/>
                </a:solidFill>
              </a:rPr>
              <a:t>StrengthChange</a:t>
            </a:r>
            <a:r>
              <a:rPr lang="en-US" altLang="en-US" dirty="0" smtClean="0">
                <a:solidFill>
                  <a:srgbClr val="A50021"/>
                </a:solidFill>
              </a:rPr>
              <a:t> = a + b*Group + d*(Group)*</a:t>
            </a:r>
            <a:r>
              <a:rPr lang="en-US" altLang="en-US" dirty="0" err="1" smtClean="0">
                <a:solidFill>
                  <a:srgbClr val="A50021"/>
                </a:solidFill>
              </a:rPr>
              <a:t>MediatorChange</a:t>
            </a:r>
            <a:r>
              <a:rPr lang="en-US" altLang="en-US" dirty="0" smtClean="0"/>
              <a:t>.</a:t>
            </a:r>
          </a:p>
          <a:p>
            <a:pPr lvl="2">
              <a:lnSpc>
                <a:spcPct val="97000"/>
              </a:lnSpc>
            </a:pPr>
            <a:r>
              <a:rPr lang="en-US" altLang="en-US" dirty="0" smtClean="0">
                <a:solidFill>
                  <a:srgbClr val="A50021"/>
                </a:solidFill>
              </a:rPr>
              <a:t>b</a:t>
            </a:r>
            <a:r>
              <a:rPr lang="en-US" altLang="en-US" baseline="-25000" dirty="0" smtClean="0">
                <a:solidFill>
                  <a:srgbClr val="A50021"/>
                </a:solidFill>
              </a:rPr>
              <a:t>2</a:t>
            </a:r>
            <a:r>
              <a:rPr lang="en-US" altLang="en-US" dirty="0" smtClean="0">
                <a:solidFill>
                  <a:srgbClr val="A50021"/>
                </a:solidFill>
              </a:rPr>
              <a:t> – b</a:t>
            </a:r>
            <a:r>
              <a:rPr lang="en-US" altLang="en-US" baseline="-25000" dirty="0" smtClean="0">
                <a:solidFill>
                  <a:srgbClr val="A50021"/>
                </a:solidFill>
              </a:rPr>
              <a:t>1</a:t>
            </a:r>
            <a:r>
              <a:rPr lang="en-US" altLang="en-US" dirty="0" smtClean="0"/>
              <a:t> is the effect of the treatment when </a:t>
            </a:r>
            <a:r>
              <a:rPr lang="en-US" altLang="en-US" dirty="0" err="1" smtClean="0">
                <a:solidFill>
                  <a:srgbClr val="A50021"/>
                </a:solidFill>
              </a:rPr>
              <a:t>MediatorChange</a:t>
            </a:r>
            <a:r>
              <a:rPr lang="en-US" altLang="en-US" dirty="0" smtClean="0">
                <a:solidFill>
                  <a:srgbClr val="A50021"/>
                </a:solidFill>
              </a:rPr>
              <a:t> </a:t>
            </a:r>
            <a:r>
              <a:rPr lang="en-US" altLang="en-US" dirty="0" smtClean="0"/>
              <a:t>= 0;</a:t>
            </a:r>
            <a:br>
              <a:rPr lang="en-US" altLang="en-US" dirty="0" smtClean="0"/>
            </a:br>
            <a:r>
              <a:rPr lang="en-US" altLang="en-US" dirty="0" smtClean="0"/>
              <a:t>that is, the effect of the treatment </a:t>
            </a:r>
            <a:r>
              <a:rPr lang="en-US" altLang="en-US" i="1" dirty="0" smtClean="0"/>
              <a:t>independent of</a:t>
            </a:r>
            <a:r>
              <a:rPr lang="en-US" altLang="en-US" dirty="0" smtClean="0"/>
              <a:t> the mediator.</a:t>
            </a:r>
          </a:p>
          <a:p>
            <a:pPr lvl="2">
              <a:lnSpc>
                <a:spcPct val="97000"/>
              </a:lnSpc>
            </a:pPr>
            <a:r>
              <a:rPr lang="en-US" altLang="en-US" dirty="0" smtClean="0">
                <a:solidFill>
                  <a:srgbClr val="A50021"/>
                </a:solidFill>
              </a:rPr>
              <a:t>d</a:t>
            </a:r>
            <a:r>
              <a:rPr lang="en-US" altLang="en-US" dirty="0" smtClean="0"/>
              <a:t> represents how well the mediator (e.g., muscle mass) explains the change in strength.</a:t>
            </a:r>
          </a:p>
          <a:p>
            <a:pPr lvl="2">
              <a:lnSpc>
                <a:spcPct val="97000"/>
              </a:lnSpc>
            </a:pPr>
            <a:r>
              <a:rPr lang="en-US" altLang="en-US" dirty="0" smtClean="0"/>
              <a:t>This figure illustrates</a:t>
            </a:r>
            <a:br>
              <a:rPr lang="en-US" altLang="en-US" dirty="0" smtClean="0"/>
            </a:br>
            <a:r>
              <a:rPr lang="en-US" altLang="en-US" dirty="0" smtClean="0"/>
              <a:t>the model:</a:t>
            </a:r>
          </a:p>
          <a:p>
            <a:pPr lvl="2">
              <a:lnSpc>
                <a:spcPct val="97000"/>
              </a:lnSpc>
            </a:pPr>
            <a:endParaRPr lang="en-US" altLang="en-US" dirty="0"/>
          </a:p>
          <a:p>
            <a:pPr lvl="2">
              <a:lnSpc>
                <a:spcPct val="97000"/>
              </a:lnSpc>
            </a:pPr>
            <a:endParaRPr lang="en-US" altLang="en-US" dirty="0" smtClean="0"/>
          </a:p>
          <a:p>
            <a:pPr lvl="2">
              <a:lnSpc>
                <a:spcPct val="97000"/>
              </a:lnSpc>
            </a:pPr>
            <a:endParaRPr lang="en-US" altLang="en-US" dirty="0"/>
          </a:p>
          <a:p>
            <a:pPr lvl="2">
              <a:lnSpc>
                <a:spcPct val="97000"/>
              </a:lnSpc>
            </a:pPr>
            <a:endParaRPr lang="en-US" altLang="en-US" dirty="0" smtClean="0"/>
          </a:p>
          <a:p>
            <a:pPr lvl="2">
              <a:lnSpc>
                <a:spcPct val="97000"/>
              </a:lnSpc>
            </a:pPr>
            <a:endParaRPr lang="en-US" altLang="en-US" dirty="0" smtClean="0"/>
          </a:p>
          <a:p>
            <a:pPr lvl="2">
              <a:lnSpc>
                <a:spcPct val="97000"/>
              </a:lnSpc>
            </a:pPr>
            <a:r>
              <a:rPr lang="en-US" altLang="en-US" dirty="0" smtClean="0">
                <a:solidFill>
                  <a:srgbClr val="A50021"/>
                </a:solidFill>
              </a:rPr>
              <a:t>d</a:t>
            </a:r>
            <a:r>
              <a:rPr lang="en-US" altLang="en-US" baseline="-25000" dirty="0" smtClean="0">
                <a:solidFill>
                  <a:srgbClr val="A50021"/>
                </a:solidFill>
              </a:rPr>
              <a:t>1</a:t>
            </a:r>
            <a:r>
              <a:rPr lang="en-US" altLang="en-US" dirty="0" smtClean="0"/>
              <a:t> </a:t>
            </a:r>
            <a:r>
              <a:rPr lang="en-US" altLang="en-US" dirty="0"/>
              <a:t>and </a:t>
            </a:r>
            <a:r>
              <a:rPr lang="en-US" altLang="en-US" dirty="0" smtClean="0">
                <a:solidFill>
                  <a:srgbClr val="A50021"/>
                </a:solidFill>
              </a:rPr>
              <a:t>d</a:t>
            </a:r>
            <a:r>
              <a:rPr lang="en-US" altLang="en-US" baseline="-25000" dirty="0" smtClean="0">
                <a:solidFill>
                  <a:srgbClr val="A50021"/>
                </a:solidFill>
              </a:rPr>
              <a:t>2</a:t>
            </a:r>
            <a:r>
              <a:rPr lang="en-US" altLang="en-US" dirty="0" smtClean="0"/>
              <a:t> are </a:t>
            </a:r>
            <a:r>
              <a:rPr lang="en-US" altLang="en-US" dirty="0"/>
              <a:t>combined </a:t>
            </a:r>
            <a:r>
              <a:rPr lang="en-US" altLang="en-US" dirty="0" smtClean="0"/>
              <a:t>with the mean</a:t>
            </a:r>
            <a:br>
              <a:rPr lang="en-US" altLang="en-US" dirty="0" smtClean="0"/>
            </a:br>
            <a:r>
              <a:rPr lang="en-US" altLang="en-US" dirty="0" smtClean="0"/>
              <a:t>mediator change in each group to predict </a:t>
            </a:r>
            <a:br>
              <a:rPr lang="en-US" altLang="en-US" dirty="0" smtClean="0"/>
            </a:br>
            <a:r>
              <a:rPr lang="en-US" altLang="en-US" dirty="0" smtClean="0"/>
              <a:t>the effect of the treatment </a:t>
            </a:r>
            <a:r>
              <a:rPr lang="en-US" altLang="en-US" i="1" dirty="0" smtClean="0"/>
              <a:t>explained by</a:t>
            </a:r>
            <a:r>
              <a:rPr lang="en-US" altLang="en-US" dirty="0" smtClean="0"/>
              <a:t> the mediator.</a:t>
            </a:r>
            <a:endParaRPr lang="en-US" altLang="en-US" sz="1700" dirty="0" smtClean="0"/>
          </a:p>
        </p:txBody>
      </p:sp>
      <p:grpSp>
        <p:nvGrpSpPr>
          <p:cNvPr id="80" name="Group 80"/>
          <p:cNvGrpSpPr>
            <a:grpSpLocks/>
          </p:cNvGrpSpPr>
          <p:nvPr/>
        </p:nvGrpSpPr>
        <p:grpSpPr bwMode="auto">
          <a:xfrm>
            <a:off x="3807476" y="2623862"/>
            <a:ext cx="5152232" cy="3613450"/>
            <a:chOff x="3063684" y="1765300"/>
            <a:chExt cx="5151654" cy="3613463"/>
          </a:xfrm>
        </p:grpSpPr>
        <p:sp>
          <p:nvSpPr>
            <p:cNvPr id="81" name="Rectangle 107"/>
            <p:cNvSpPr>
              <a:spLocks noChangeArrowheads="1"/>
            </p:cNvSpPr>
            <p:nvPr/>
          </p:nvSpPr>
          <p:spPr bwMode="auto">
            <a:xfrm>
              <a:off x="5168421" y="1782781"/>
              <a:ext cx="3044825" cy="2789237"/>
            </a:xfrm>
            <a:prstGeom prst="rect">
              <a:avLst/>
            </a:prstGeom>
            <a:solidFill>
              <a:srgbClr val="E8E8E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C00CC"/>
                </a:buClr>
                <a:buFont typeface="Symbol" pitchFamily="18" charset="2"/>
                <a:buChar char="·"/>
                <a:defRPr sz="2800">
                  <a:solidFill>
                    <a:schemeClr val="tx1"/>
                  </a:solidFill>
                  <a:latin typeface="Arial Narrow" pitchFamily="34" charset="0"/>
                </a:defRPr>
              </a:lvl1pPr>
              <a:lvl2pPr marL="742950" indent="-285750" eaLnBrk="0" hangingPunct="0">
                <a:spcBef>
                  <a:spcPct val="10000"/>
                </a:spcBef>
                <a:buClr>
                  <a:srgbClr val="0000FF"/>
                </a:buClr>
                <a:buFont typeface="Symbol" pitchFamily="18" charset="2"/>
                <a:buChar char="·"/>
                <a:defRPr sz="2600">
                  <a:solidFill>
                    <a:schemeClr val="tx1"/>
                  </a:solidFill>
                  <a:latin typeface="Arial Narrow" pitchFamily="34" charset="0"/>
                </a:defRPr>
              </a:lvl2pPr>
              <a:lvl3pPr marL="1143000" indent="-228600" eaLnBrk="0" hangingPunct="0">
                <a:spcBef>
                  <a:spcPct val="10000"/>
                </a:spcBef>
                <a:buChar char="•"/>
                <a:defRPr sz="2400">
                  <a:solidFill>
                    <a:schemeClr val="tx1"/>
                  </a:solidFill>
                  <a:latin typeface="Arial Narrow" pitchFamily="34" charset="0"/>
                </a:defRPr>
              </a:lvl3pPr>
              <a:lvl4pPr marL="1600200" indent="-228600" eaLnBrk="0" hangingPunct="0">
                <a:spcBef>
                  <a:spcPct val="5000"/>
                </a:spcBef>
                <a:buChar char="–"/>
                <a:defRPr sz="2400">
                  <a:solidFill>
                    <a:schemeClr val="tx1"/>
                  </a:solidFill>
                  <a:latin typeface="Arial Narrow" pitchFamily="34"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buClrTx/>
                <a:buFontTx/>
                <a:buNone/>
              </a:pPr>
              <a:endParaRPr lang="en-AU" altLang="en-US" sz="2600">
                <a:solidFill>
                  <a:srgbClr val="000000"/>
                </a:solidFill>
                <a:latin typeface="Times New Roman" pitchFamily="18" charset="0"/>
              </a:endParaRPr>
            </a:p>
          </p:txBody>
        </p:sp>
        <p:cxnSp>
          <p:nvCxnSpPr>
            <p:cNvPr id="82" name="Straight Connector 837"/>
            <p:cNvCxnSpPr>
              <a:cxnSpLocks noChangeShapeType="1"/>
            </p:cNvCxnSpPr>
            <p:nvPr/>
          </p:nvCxnSpPr>
          <p:spPr bwMode="auto">
            <a:xfrm rot="5400000">
              <a:off x="3674583" y="3173431"/>
              <a:ext cx="2760663" cy="1587"/>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83" name="Straight Connector 844"/>
            <p:cNvCxnSpPr>
              <a:cxnSpLocks noChangeShapeType="1"/>
            </p:cNvCxnSpPr>
            <p:nvPr/>
          </p:nvCxnSpPr>
          <p:spPr bwMode="auto">
            <a:xfrm>
              <a:off x="5157308" y="4659331"/>
              <a:ext cx="3046413" cy="7937"/>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sp>
          <p:nvSpPr>
            <p:cNvPr id="84" name="TextBox 852"/>
            <p:cNvSpPr txBox="1">
              <a:spLocks noChangeArrowheads="1"/>
            </p:cNvSpPr>
            <p:nvPr/>
          </p:nvSpPr>
          <p:spPr bwMode="auto">
            <a:xfrm>
              <a:off x="3063684" y="1782781"/>
              <a:ext cx="1857880"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spcBef>
                  <a:spcPct val="20000"/>
                </a:spcBef>
                <a:buClr>
                  <a:srgbClr val="CC00CC"/>
                </a:buClr>
                <a:buFont typeface="Symbol" pitchFamily="18" charset="2"/>
                <a:buChar char="·"/>
                <a:defRPr sz="2800">
                  <a:solidFill>
                    <a:schemeClr val="tx1"/>
                  </a:solidFill>
                  <a:latin typeface="Arial Narrow" pitchFamily="34" charset="0"/>
                </a:defRPr>
              </a:lvl1pPr>
              <a:lvl2pPr marL="742950" indent="-285750" eaLnBrk="0" hangingPunct="0">
                <a:spcBef>
                  <a:spcPct val="10000"/>
                </a:spcBef>
                <a:buClr>
                  <a:srgbClr val="0000FF"/>
                </a:buClr>
                <a:buFont typeface="Symbol" pitchFamily="18" charset="2"/>
                <a:buChar char="·"/>
                <a:defRPr sz="2600">
                  <a:solidFill>
                    <a:schemeClr val="tx1"/>
                  </a:solidFill>
                  <a:latin typeface="Arial Narrow" pitchFamily="34" charset="0"/>
                </a:defRPr>
              </a:lvl2pPr>
              <a:lvl3pPr marL="1143000" indent="-228600" eaLnBrk="0" hangingPunct="0">
                <a:spcBef>
                  <a:spcPct val="10000"/>
                </a:spcBef>
                <a:buChar char="•"/>
                <a:defRPr sz="2400">
                  <a:solidFill>
                    <a:schemeClr val="tx1"/>
                  </a:solidFill>
                  <a:latin typeface="Arial Narrow" pitchFamily="34" charset="0"/>
                </a:defRPr>
              </a:lvl3pPr>
              <a:lvl4pPr marL="1600200" indent="-228600" eaLnBrk="0" hangingPunct="0">
                <a:spcBef>
                  <a:spcPct val="5000"/>
                </a:spcBef>
                <a:buChar char="–"/>
                <a:defRPr sz="2400">
                  <a:solidFill>
                    <a:schemeClr val="tx1"/>
                  </a:solidFill>
                  <a:latin typeface="Arial Narrow" pitchFamily="34"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r">
                <a:lnSpc>
                  <a:spcPct val="80000"/>
                </a:lnSpc>
                <a:spcBef>
                  <a:spcPct val="0"/>
                </a:spcBef>
                <a:buClrTx/>
                <a:buFontTx/>
                <a:buNone/>
              </a:pPr>
              <a:r>
                <a:rPr lang="en-US" altLang="en-US" sz="2400" dirty="0">
                  <a:solidFill>
                    <a:srgbClr val="000000"/>
                  </a:solidFill>
                  <a:sym typeface="Symbol" pitchFamily="18" charset="2"/>
                </a:rPr>
                <a:t>Post-pre change</a:t>
              </a:r>
              <a:br>
                <a:rPr lang="en-US" altLang="en-US" sz="2400" dirty="0">
                  <a:solidFill>
                    <a:srgbClr val="000000"/>
                  </a:solidFill>
                  <a:sym typeface="Symbol" pitchFamily="18" charset="2"/>
                </a:rPr>
              </a:br>
              <a:r>
                <a:rPr lang="en-US" altLang="en-US" sz="2400" dirty="0">
                  <a:solidFill>
                    <a:srgbClr val="000000"/>
                  </a:solidFill>
                  <a:sym typeface="Symbol" pitchFamily="18" charset="2"/>
                </a:rPr>
                <a:t>in dependent</a:t>
              </a:r>
            </a:p>
          </p:txBody>
        </p:sp>
        <p:sp>
          <p:nvSpPr>
            <p:cNvPr id="85" name="TextBox 853"/>
            <p:cNvSpPr txBox="1">
              <a:spLocks noChangeArrowheads="1"/>
            </p:cNvSpPr>
            <p:nvPr/>
          </p:nvSpPr>
          <p:spPr bwMode="auto">
            <a:xfrm>
              <a:off x="6357458" y="4787832"/>
              <a:ext cx="1857880"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spcBef>
                  <a:spcPct val="20000"/>
                </a:spcBef>
                <a:buClr>
                  <a:srgbClr val="CC00CC"/>
                </a:buClr>
                <a:buFont typeface="Symbol" pitchFamily="18" charset="2"/>
                <a:buChar char="·"/>
                <a:defRPr sz="2800">
                  <a:solidFill>
                    <a:schemeClr val="tx1"/>
                  </a:solidFill>
                  <a:latin typeface="Arial Narrow" pitchFamily="34" charset="0"/>
                </a:defRPr>
              </a:lvl1pPr>
              <a:lvl2pPr marL="742950" indent="-285750" eaLnBrk="0" hangingPunct="0">
                <a:spcBef>
                  <a:spcPct val="10000"/>
                </a:spcBef>
                <a:buClr>
                  <a:srgbClr val="0000FF"/>
                </a:buClr>
                <a:buFont typeface="Symbol" pitchFamily="18" charset="2"/>
                <a:buChar char="·"/>
                <a:defRPr sz="2600">
                  <a:solidFill>
                    <a:schemeClr val="tx1"/>
                  </a:solidFill>
                  <a:latin typeface="Arial Narrow" pitchFamily="34" charset="0"/>
                </a:defRPr>
              </a:lvl2pPr>
              <a:lvl3pPr marL="1143000" indent="-228600" eaLnBrk="0" hangingPunct="0">
                <a:spcBef>
                  <a:spcPct val="10000"/>
                </a:spcBef>
                <a:buChar char="•"/>
                <a:defRPr sz="2400">
                  <a:solidFill>
                    <a:schemeClr val="tx1"/>
                  </a:solidFill>
                  <a:latin typeface="Arial Narrow" pitchFamily="34" charset="0"/>
                </a:defRPr>
              </a:lvl3pPr>
              <a:lvl4pPr marL="1600200" indent="-228600" eaLnBrk="0" hangingPunct="0">
                <a:spcBef>
                  <a:spcPct val="5000"/>
                </a:spcBef>
                <a:buChar char="–"/>
                <a:defRPr sz="2400">
                  <a:solidFill>
                    <a:schemeClr val="tx1"/>
                  </a:solidFill>
                  <a:latin typeface="Arial Narrow" pitchFamily="34"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ctr">
                <a:lnSpc>
                  <a:spcPct val="80000"/>
                </a:lnSpc>
                <a:spcBef>
                  <a:spcPct val="0"/>
                </a:spcBef>
                <a:buClrTx/>
                <a:buFontTx/>
                <a:buNone/>
              </a:pPr>
              <a:r>
                <a:rPr lang="en-US" altLang="en-US" sz="2400" dirty="0">
                  <a:solidFill>
                    <a:srgbClr val="000000"/>
                  </a:solidFill>
                  <a:sym typeface="Symbol" pitchFamily="18" charset="2"/>
                </a:rPr>
                <a:t>Post-pre change</a:t>
              </a:r>
              <a:br>
                <a:rPr lang="en-US" altLang="en-US" sz="2400" dirty="0">
                  <a:solidFill>
                    <a:srgbClr val="000000"/>
                  </a:solidFill>
                  <a:sym typeface="Symbol" pitchFamily="18" charset="2"/>
                </a:rPr>
              </a:br>
              <a:r>
                <a:rPr lang="en-US" altLang="en-US" sz="2400" dirty="0">
                  <a:solidFill>
                    <a:srgbClr val="000000"/>
                  </a:solidFill>
                  <a:sym typeface="Symbol" pitchFamily="18" charset="2"/>
                </a:rPr>
                <a:t> in </a:t>
              </a:r>
              <a:r>
                <a:rPr lang="en-US" altLang="en-US" sz="2400" dirty="0" smtClean="0">
                  <a:solidFill>
                    <a:srgbClr val="000000"/>
                  </a:solidFill>
                </a:rPr>
                <a:t>mediator</a:t>
              </a:r>
              <a:endParaRPr lang="en-US" altLang="en-US" sz="2400" dirty="0">
                <a:solidFill>
                  <a:srgbClr val="000000"/>
                </a:solidFill>
              </a:endParaRPr>
            </a:p>
          </p:txBody>
        </p:sp>
        <p:cxnSp>
          <p:nvCxnSpPr>
            <p:cNvPr id="86" name="Straight Connector 843"/>
            <p:cNvCxnSpPr>
              <a:cxnSpLocks noChangeShapeType="1"/>
            </p:cNvCxnSpPr>
            <p:nvPr/>
          </p:nvCxnSpPr>
          <p:spPr bwMode="auto">
            <a:xfrm>
              <a:off x="5168900" y="4343400"/>
              <a:ext cx="3026883" cy="3193"/>
            </a:xfrm>
            <a:prstGeom prst="line">
              <a:avLst/>
            </a:prstGeom>
            <a:noFill/>
            <a:ln w="6350" algn="ctr">
              <a:solidFill>
                <a:schemeClr val="tx1"/>
              </a:solidFill>
              <a:prstDash val="sysDash"/>
              <a:round/>
              <a:headEnd/>
              <a:tailEnd/>
            </a:ln>
            <a:extLst>
              <a:ext uri="{909E8E84-426E-40DD-AFC4-6F175D3DCCD1}">
                <a14:hiddenFill xmlns:a14="http://schemas.microsoft.com/office/drawing/2010/main">
                  <a:noFill/>
                </a14:hiddenFill>
              </a:ext>
            </a:extLst>
          </p:spPr>
        </p:cxnSp>
        <p:sp>
          <p:nvSpPr>
            <p:cNvPr id="87" name="TextBox 863"/>
            <p:cNvSpPr txBox="1">
              <a:spLocks noChangeArrowheads="1"/>
            </p:cNvSpPr>
            <p:nvPr/>
          </p:nvSpPr>
          <p:spPr bwMode="auto">
            <a:xfrm>
              <a:off x="4857271" y="4206893"/>
              <a:ext cx="1285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spcBef>
                  <a:spcPct val="20000"/>
                </a:spcBef>
                <a:buClr>
                  <a:srgbClr val="CC00CC"/>
                </a:buClr>
                <a:buFont typeface="Symbol" pitchFamily="18" charset="2"/>
                <a:buChar char="·"/>
                <a:defRPr sz="2800">
                  <a:solidFill>
                    <a:schemeClr val="tx1"/>
                  </a:solidFill>
                  <a:latin typeface="Arial Narrow" pitchFamily="34" charset="0"/>
                </a:defRPr>
              </a:lvl1pPr>
              <a:lvl2pPr marL="742950" indent="-285750" eaLnBrk="0" hangingPunct="0">
                <a:spcBef>
                  <a:spcPct val="10000"/>
                </a:spcBef>
                <a:buClr>
                  <a:srgbClr val="0000FF"/>
                </a:buClr>
                <a:buFont typeface="Symbol" pitchFamily="18" charset="2"/>
                <a:buChar char="·"/>
                <a:defRPr sz="2600">
                  <a:solidFill>
                    <a:schemeClr val="tx1"/>
                  </a:solidFill>
                  <a:latin typeface="Arial Narrow" pitchFamily="34" charset="0"/>
                </a:defRPr>
              </a:lvl2pPr>
              <a:lvl3pPr marL="1143000" indent="-228600" eaLnBrk="0" hangingPunct="0">
                <a:spcBef>
                  <a:spcPct val="10000"/>
                </a:spcBef>
                <a:buChar char="•"/>
                <a:defRPr sz="2400">
                  <a:solidFill>
                    <a:schemeClr val="tx1"/>
                  </a:solidFill>
                  <a:latin typeface="Arial Narrow" pitchFamily="34" charset="0"/>
                </a:defRPr>
              </a:lvl3pPr>
              <a:lvl4pPr marL="1600200" indent="-228600" eaLnBrk="0" hangingPunct="0">
                <a:spcBef>
                  <a:spcPct val="5000"/>
                </a:spcBef>
                <a:buChar char="–"/>
                <a:defRPr sz="2400">
                  <a:solidFill>
                    <a:schemeClr val="tx1"/>
                  </a:solidFill>
                  <a:latin typeface="Arial Narrow" pitchFamily="34"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r">
                <a:lnSpc>
                  <a:spcPct val="90000"/>
                </a:lnSpc>
                <a:spcBef>
                  <a:spcPct val="0"/>
                </a:spcBef>
                <a:buClrTx/>
                <a:buFontTx/>
                <a:buNone/>
              </a:pPr>
              <a:r>
                <a:rPr lang="en-US" altLang="en-US" sz="2200">
                  <a:solidFill>
                    <a:srgbClr val="000000"/>
                  </a:solidFill>
                </a:rPr>
                <a:t>0</a:t>
              </a:r>
            </a:p>
          </p:txBody>
        </p:sp>
        <p:sp>
          <p:nvSpPr>
            <p:cNvPr id="88" name="TextBox 854"/>
            <p:cNvSpPr txBox="1">
              <a:spLocks noChangeArrowheads="1"/>
            </p:cNvSpPr>
            <p:nvPr/>
          </p:nvSpPr>
          <p:spPr bwMode="auto">
            <a:xfrm>
              <a:off x="6090758" y="4733943"/>
              <a:ext cx="127000"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spcBef>
                  <a:spcPct val="20000"/>
                </a:spcBef>
                <a:buClr>
                  <a:srgbClr val="CC00CC"/>
                </a:buClr>
                <a:buFont typeface="Symbol" pitchFamily="18" charset="2"/>
                <a:buChar char="·"/>
                <a:defRPr sz="2800">
                  <a:solidFill>
                    <a:schemeClr val="tx1"/>
                  </a:solidFill>
                  <a:latin typeface="Arial Narrow" pitchFamily="34" charset="0"/>
                </a:defRPr>
              </a:lvl1pPr>
              <a:lvl2pPr marL="742950" indent="-285750" eaLnBrk="0" hangingPunct="0">
                <a:spcBef>
                  <a:spcPct val="10000"/>
                </a:spcBef>
                <a:buClr>
                  <a:srgbClr val="0000FF"/>
                </a:buClr>
                <a:buFont typeface="Symbol" pitchFamily="18" charset="2"/>
                <a:buChar char="·"/>
                <a:defRPr sz="2600">
                  <a:solidFill>
                    <a:schemeClr val="tx1"/>
                  </a:solidFill>
                  <a:latin typeface="Arial Narrow" pitchFamily="34" charset="0"/>
                </a:defRPr>
              </a:lvl2pPr>
              <a:lvl3pPr marL="1143000" indent="-228600" eaLnBrk="0" hangingPunct="0">
                <a:spcBef>
                  <a:spcPct val="10000"/>
                </a:spcBef>
                <a:buChar char="•"/>
                <a:defRPr sz="2400">
                  <a:solidFill>
                    <a:schemeClr val="tx1"/>
                  </a:solidFill>
                  <a:latin typeface="Arial Narrow" pitchFamily="34" charset="0"/>
                </a:defRPr>
              </a:lvl3pPr>
              <a:lvl4pPr marL="1600200" indent="-228600" eaLnBrk="0" hangingPunct="0">
                <a:spcBef>
                  <a:spcPct val="5000"/>
                </a:spcBef>
                <a:buChar char="–"/>
                <a:defRPr sz="2400">
                  <a:solidFill>
                    <a:schemeClr val="tx1"/>
                  </a:solidFill>
                  <a:latin typeface="Arial Narrow" pitchFamily="34"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ctr">
                <a:lnSpc>
                  <a:spcPct val="80000"/>
                </a:lnSpc>
                <a:spcBef>
                  <a:spcPct val="0"/>
                </a:spcBef>
                <a:buClrTx/>
                <a:buFontTx/>
                <a:buNone/>
              </a:pPr>
              <a:r>
                <a:rPr lang="en-US" altLang="en-US" sz="2200">
                  <a:solidFill>
                    <a:srgbClr val="000000"/>
                  </a:solidFill>
                </a:rPr>
                <a:t>0</a:t>
              </a:r>
            </a:p>
          </p:txBody>
        </p:sp>
        <p:grpSp>
          <p:nvGrpSpPr>
            <p:cNvPr id="89" name="Group 93"/>
            <p:cNvGrpSpPr>
              <a:grpSpLocks/>
            </p:cNvGrpSpPr>
            <p:nvPr/>
          </p:nvGrpSpPr>
          <p:grpSpPr bwMode="auto">
            <a:xfrm flipH="1">
              <a:off x="5520766" y="3357562"/>
              <a:ext cx="2336899" cy="1185881"/>
              <a:chOff x="4130653" y="4713269"/>
              <a:chExt cx="2336902" cy="1185881"/>
            </a:xfrm>
          </p:grpSpPr>
          <p:cxnSp>
            <p:nvCxnSpPr>
              <p:cNvPr id="114" name="Straight Connector 842"/>
              <p:cNvCxnSpPr>
                <a:cxnSpLocks noChangeShapeType="1"/>
              </p:cNvCxnSpPr>
              <p:nvPr/>
            </p:nvCxnSpPr>
            <p:spPr bwMode="auto">
              <a:xfrm rot="10800000" flipH="1" flipV="1">
                <a:off x="4625491" y="4946631"/>
                <a:ext cx="1790697" cy="623893"/>
              </a:xfrm>
              <a:prstGeom prst="line">
                <a:avLst/>
              </a:prstGeom>
              <a:noFill/>
              <a:ln w="19050" algn="ctr">
                <a:solidFill>
                  <a:srgbClr val="0000FF"/>
                </a:solidFill>
                <a:round/>
                <a:headEnd/>
                <a:tailEnd/>
              </a:ln>
              <a:extLst>
                <a:ext uri="{909E8E84-426E-40DD-AFC4-6F175D3DCCD1}">
                  <a14:hiddenFill xmlns:a14="http://schemas.microsoft.com/office/drawing/2010/main">
                    <a:noFill/>
                  </a14:hiddenFill>
                </a:ext>
              </a:extLst>
            </p:spPr>
          </p:cxnSp>
          <p:sp>
            <p:nvSpPr>
              <p:cNvPr id="115" name="Oval 114"/>
              <p:cNvSpPr>
                <a:spLocks noChangeArrowheads="1"/>
              </p:cNvSpPr>
              <p:nvPr/>
            </p:nvSpPr>
            <p:spPr bwMode="auto">
              <a:xfrm>
                <a:off x="4987427" y="5344017"/>
                <a:ext cx="122804" cy="122678"/>
              </a:xfrm>
              <a:prstGeom prst="ellipse">
                <a:avLst/>
              </a:prstGeom>
              <a:solidFill>
                <a:srgbClr val="0000FF"/>
              </a:solidFill>
              <a:ln w="0">
                <a:solidFill>
                  <a:srgbClr val="000000"/>
                </a:solidFill>
                <a:round/>
                <a:headEnd/>
                <a:tailEnd/>
              </a:ln>
            </p:spPr>
            <p:txBody>
              <a:bodyPr/>
              <a:lstStyle>
                <a:lvl1pPr eaLnBrk="0" hangingPunct="0">
                  <a:spcBef>
                    <a:spcPct val="20000"/>
                  </a:spcBef>
                  <a:buClr>
                    <a:srgbClr val="CC00CC"/>
                  </a:buClr>
                  <a:buFont typeface="Symbol" pitchFamily="18" charset="2"/>
                  <a:buChar char="·"/>
                  <a:defRPr sz="2800">
                    <a:solidFill>
                      <a:schemeClr val="tx1"/>
                    </a:solidFill>
                    <a:latin typeface="Arial Narrow" pitchFamily="34" charset="0"/>
                  </a:defRPr>
                </a:lvl1pPr>
                <a:lvl2pPr marL="742950" indent="-285750" eaLnBrk="0" hangingPunct="0">
                  <a:spcBef>
                    <a:spcPct val="10000"/>
                  </a:spcBef>
                  <a:buClr>
                    <a:srgbClr val="0000FF"/>
                  </a:buClr>
                  <a:buFont typeface="Symbol" pitchFamily="18" charset="2"/>
                  <a:buChar char="·"/>
                  <a:defRPr sz="2600">
                    <a:solidFill>
                      <a:schemeClr val="tx1"/>
                    </a:solidFill>
                    <a:latin typeface="Arial Narrow" pitchFamily="34" charset="0"/>
                  </a:defRPr>
                </a:lvl2pPr>
                <a:lvl3pPr marL="1143000" indent="-228600" eaLnBrk="0" hangingPunct="0">
                  <a:spcBef>
                    <a:spcPct val="10000"/>
                  </a:spcBef>
                  <a:buChar char="•"/>
                  <a:defRPr sz="2400">
                    <a:solidFill>
                      <a:schemeClr val="tx1"/>
                    </a:solidFill>
                    <a:latin typeface="Arial Narrow" pitchFamily="34" charset="0"/>
                  </a:defRPr>
                </a:lvl3pPr>
                <a:lvl4pPr marL="1600200" indent="-228600" eaLnBrk="0" hangingPunct="0">
                  <a:spcBef>
                    <a:spcPct val="5000"/>
                  </a:spcBef>
                  <a:buChar char="–"/>
                  <a:defRPr sz="2400">
                    <a:solidFill>
                      <a:schemeClr val="tx1"/>
                    </a:solidFill>
                    <a:latin typeface="Arial Narrow" pitchFamily="34"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buClrTx/>
                  <a:buFontTx/>
                  <a:buNone/>
                </a:pPr>
                <a:endParaRPr lang="en-AU" altLang="en-US" sz="2600">
                  <a:solidFill>
                    <a:srgbClr val="000000"/>
                  </a:solidFill>
                  <a:latin typeface="Times New Roman" pitchFamily="18" charset="0"/>
                </a:endParaRPr>
              </a:p>
            </p:txBody>
          </p:sp>
          <p:sp>
            <p:nvSpPr>
              <p:cNvPr id="116" name="Oval 116"/>
              <p:cNvSpPr>
                <a:spLocks noChangeArrowheads="1"/>
              </p:cNvSpPr>
              <p:nvPr/>
            </p:nvSpPr>
            <p:spPr bwMode="auto">
              <a:xfrm>
                <a:off x="5273179" y="5030507"/>
                <a:ext cx="122804" cy="122678"/>
              </a:xfrm>
              <a:prstGeom prst="ellipse">
                <a:avLst/>
              </a:prstGeom>
              <a:solidFill>
                <a:srgbClr val="0000FF"/>
              </a:solidFill>
              <a:ln w="0">
                <a:solidFill>
                  <a:srgbClr val="000000"/>
                </a:solidFill>
                <a:round/>
                <a:headEnd/>
                <a:tailEnd/>
              </a:ln>
            </p:spPr>
            <p:txBody>
              <a:bodyPr/>
              <a:lstStyle>
                <a:lvl1pPr eaLnBrk="0" hangingPunct="0">
                  <a:spcBef>
                    <a:spcPct val="20000"/>
                  </a:spcBef>
                  <a:buClr>
                    <a:srgbClr val="CC00CC"/>
                  </a:buClr>
                  <a:buFont typeface="Symbol" pitchFamily="18" charset="2"/>
                  <a:buChar char="·"/>
                  <a:defRPr sz="2800">
                    <a:solidFill>
                      <a:schemeClr val="tx1"/>
                    </a:solidFill>
                    <a:latin typeface="Arial Narrow" pitchFamily="34" charset="0"/>
                  </a:defRPr>
                </a:lvl1pPr>
                <a:lvl2pPr marL="742950" indent="-285750" eaLnBrk="0" hangingPunct="0">
                  <a:spcBef>
                    <a:spcPct val="10000"/>
                  </a:spcBef>
                  <a:buClr>
                    <a:srgbClr val="0000FF"/>
                  </a:buClr>
                  <a:buFont typeface="Symbol" pitchFamily="18" charset="2"/>
                  <a:buChar char="·"/>
                  <a:defRPr sz="2600">
                    <a:solidFill>
                      <a:schemeClr val="tx1"/>
                    </a:solidFill>
                    <a:latin typeface="Arial Narrow" pitchFamily="34" charset="0"/>
                  </a:defRPr>
                </a:lvl2pPr>
                <a:lvl3pPr marL="1143000" indent="-228600" eaLnBrk="0" hangingPunct="0">
                  <a:spcBef>
                    <a:spcPct val="10000"/>
                  </a:spcBef>
                  <a:buChar char="•"/>
                  <a:defRPr sz="2400">
                    <a:solidFill>
                      <a:schemeClr val="tx1"/>
                    </a:solidFill>
                    <a:latin typeface="Arial Narrow" pitchFamily="34" charset="0"/>
                  </a:defRPr>
                </a:lvl3pPr>
                <a:lvl4pPr marL="1600200" indent="-228600" eaLnBrk="0" hangingPunct="0">
                  <a:spcBef>
                    <a:spcPct val="5000"/>
                  </a:spcBef>
                  <a:buChar char="–"/>
                  <a:defRPr sz="2400">
                    <a:solidFill>
                      <a:schemeClr val="tx1"/>
                    </a:solidFill>
                    <a:latin typeface="Arial Narrow" pitchFamily="34"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buClrTx/>
                  <a:buFontTx/>
                  <a:buNone/>
                </a:pPr>
                <a:endParaRPr lang="en-AU" altLang="en-US" sz="2600">
                  <a:solidFill>
                    <a:srgbClr val="000000"/>
                  </a:solidFill>
                  <a:latin typeface="Times New Roman" pitchFamily="18" charset="0"/>
                </a:endParaRPr>
              </a:p>
            </p:txBody>
          </p:sp>
          <p:sp>
            <p:nvSpPr>
              <p:cNvPr id="117" name="Oval 118"/>
              <p:cNvSpPr>
                <a:spLocks noChangeArrowheads="1"/>
              </p:cNvSpPr>
              <p:nvPr/>
            </p:nvSpPr>
            <p:spPr bwMode="auto">
              <a:xfrm>
                <a:off x="6344751" y="5412171"/>
                <a:ext cx="122804" cy="122678"/>
              </a:xfrm>
              <a:prstGeom prst="ellipse">
                <a:avLst/>
              </a:prstGeom>
              <a:solidFill>
                <a:srgbClr val="0000FF"/>
              </a:solidFill>
              <a:ln w="0">
                <a:solidFill>
                  <a:srgbClr val="000000"/>
                </a:solidFill>
                <a:round/>
                <a:headEnd/>
                <a:tailEnd/>
              </a:ln>
            </p:spPr>
            <p:txBody>
              <a:bodyPr/>
              <a:lstStyle>
                <a:lvl1pPr eaLnBrk="0" hangingPunct="0">
                  <a:spcBef>
                    <a:spcPct val="20000"/>
                  </a:spcBef>
                  <a:buClr>
                    <a:srgbClr val="CC00CC"/>
                  </a:buClr>
                  <a:buFont typeface="Symbol" pitchFamily="18" charset="2"/>
                  <a:buChar char="·"/>
                  <a:defRPr sz="2800">
                    <a:solidFill>
                      <a:schemeClr val="tx1"/>
                    </a:solidFill>
                    <a:latin typeface="Arial Narrow" pitchFamily="34" charset="0"/>
                  </a:defRPr>
                </a:lvl1pPr>
                <a:lvl2pPr marL="742950" indent="-285750" eaLnBrk="0" hangingPunct="0">
                  <a:spcBef>
                    <a:spcPct val="10000"/>
                  </a:spcBef>
                  <a:buClr>
                    <a:srgbClr val="0000FF"/>
                  </a:buClr>
                  <a:buFont typeface="Symbol" pitchFamily="18" charset="2"/>
                  <a:buChar char="·"/>
                  <a:defRPr sz="2600">
                    <a:solidFill>
                      <a:schemeClr val="tx1"/>
                    </a:solidFill>
                    <a:latin typeface="Arial Narrow" pitchFamily="34" charset="0"/>
                  </a:defRPr>
                </a:lvl2pPr>
                <a:lvl3pPr marL="1143000" indent="-228600" eaLnBrk="0" hangingPunct="0">
                  <a:spcBef>
                    <a:spcPct val="10000"/>
                  </a:spcBef>
                  <a:buChar char="•"/>
                  <a:defRPr sz="2400">
                    <a:solidFill>
                      <a:schemeClr val="tx1"/>
                    </a:solidFill>
                    <a:latin typeface="Arial Narrow" pitchFamily="34" charset="0"/>
                  </a:defRPr>
                </a:lvl3pPr>
                <a:lvl4pPr marL="1600200" indent="-228600" eaLnBrk="0" hangingPunct="0">
                  <a:spcBef>
                    <a:spcPct val="5000"/>
                  </a:spcBef>
                  <a:buChar char="–"/>
                  <a:defRPr sz="2400">
                    <a:solidFill>
                      <a:schemeClr val="tx1"/>
                    </a:solidFill>
                    <a:latin typeface="Arial Narrow" pitchFamily="34"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buClrTx/>
                  <a:buFontTx/>
                  <a:buNone/>
                </a:pPr>
                <a:endParaRPr lang="en-AU" altLang="en-US" sz="2600">
                  <a:solidFill>
                    <a:srgbClr val="000000"/>
                  </a:solidFill>
                  <a:latin typeface="Times New Roman" pitchFamily="18" charset="0"/>
                </a:endParaRPr>
              </a:p>
            </p:txBody>
          </p:sp>
          <p:sp>
            <p:nvSpPr>
              <p:cNvPr id="118" name="Oval 120"/>
              <p:cNvSpPr>
                <a:spLocks noChangeArrowheads="1"/>
              </p:cNvSpPr>
              <p:nvPr/>
            </p:nvSpPr>
            <p:spPr bwMode="auto">
              <a:xfrm>
                <a:off x="5054333" y="5025087"/>
                <a:ext cx="136449" cy="122678"/>
              </a:xfrm>
              <a:prstGeom prst="ellipse">
                <a:avLst/>
              </a:prstGeom>
              <a:solidFill>
                <a:srgbClr val="0000FF"/>
              </a:solidFill>
              <a:ln w="0">
                <a:solidFill>
                  <a:srgbClr val="000000"/>
                </a:solidFill>
                <a:round/>
                <a:headEnd/>
                <a:tailEnd/>
              </a:ln>
            </p:spPr>
            <p:txBody>
              <a:bodyPr/>
              <a:lstStyle>
                <a:lvl1pPr eaLnBrk="0" hangingPunct="0">
                  <a:spcBef>
                    <a:spcPct val="20000"/>
                  </a:spcBef>
                  <a:buClr>
                    <a:srgbClr val="CC00CC"/>
                  </a:buClr>
                  <a:buFont typeface="Symbol" pitchFamily="18" charset="2"/>
                  <a:buChar char="·"/>
                  <a:defRPr sz="2800">
                    <a:solidFill>
                      <a:schemeClr val="tx1"/>
                    </a:solidFill>
                    <a:latin typeface="Arial Narrow" pitchFamily="34" charset="0"/>
                  </a:defRPr>
                </a:lvl1pPr>
                <a:lvl2pPr marL="742950" indent="-285750" eaLnBrk="0" hangingPunct="0">
                  <a:spcBef>
                    <a:spcPct val="10000"/>
                  </a:spcBef>
                  <a:buClr>
                    <a:srgbClr val="0000FF"/>
                  </a:buClr>
                  <a:buFont typeface="Symbol" pitchFamily="18" charset="2"/>
                  <a:buChar char="·"/>
                  <a:defRPr sz="2600">
                    <a:solidFill>
                      <a:schemeClr val="tx1"/>
                    </a:solidFill>
                    <a:latin typeface="Arial Narrow" pitchFamily="34" charset="0"/>
                  </a:defRPr>
                </a:lvl2pPr>
                <a:lvl3pPr marL="1143000" indent="-228600" eaLnBrk="0" hangingPunct="0">
                  <a:spcBef>
                    <a:spcPct val="10000"/>
                  </a:spcBef>
                  <a:buChar char="•"/>
                  <a:defRPr sz="2400">
                    <a:solidFill>
                      <a:schemeClr val="tx1"/>
                    </a:solidFill>
                    <a:latin typeface="Arial Narrow" pitchFamily="34" charset="0"/>
                  </a:defRPr>
                </a:lvl3pPr>
                <a:lvl4pPr marL="1600200" indent="-228600" eaLnBrk="0" hangingPunct="0">
                  <a:spcBef>
                    <a:spcPct val="5000"/>
                  </a:spcBef>
                  <a:buChar char="–"/>
                  <a:defRPr sz="2400">
                    <a:solidFill>
                      <a:schemeClr val="tx1"/>
                    </a:solidFill>
                    <a:latin typeface="Arial Narrow" pitchFamily="34"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buClrTx/>
                  <a:buFontTx/>
                  <a:buNone/>
                </a:pPr>
                <a:endParaRPr lang="en-AU" altLang="en-US" sz="2600">
                  <a:solidFill>
                    <a:srgbClr val="000000"/>
                  </a:solidFill>
                  <a:latin typeface="Times New Roman" pitchFamily="18" charset="0"/>
                </a:endParaRPr>
              </a:p>
            </p:txBody>
          </p:sp>
          <p:sp>
            <p:nvSpPr>
              <p:cNvPr id="119" name="Oval 122"/>
              <p:cNvSpPr>
                <a:spLocks noChangeArrowheads="1"/>
              </p:cNvSpPr>
              <p:nvPr/>
            </p:nvSpPr>
            <p:spPr bwMode="auto">
              <a:xfrm>
                <a:off x="5507945" y="5776472"/>
                <a:ext cx="122804" cy="122678"/>
              </a:xfrm>
              <a:prstGeom prst="ellipse">
                <a:avLst/>
              </a:prstGeom>
              <a:solidFill>
                <a:srgbClr val="0000FF"/>
              </a:solidFill>
              <a:ln w="0">
                <a:solidFill>
                  <a:srgbClr val="000000"/>
                </a:solidFill>
                <a:round/>
                <a:headEnd/>
                <a:tailEnd/>
              </a:ln>
            </p:spPr>
            <p:txBody>
              <a:bodyPr/>
              <a:lstStyle>
                <a:lvl1pPr eaLnBrk="0" hangingPunct="0">
                  <a:spcBef>
                    <a:spcPct val="20000"/>
                  </a:spcBef>
                  <a:buClr>
                    <a:srgbClr val="CC00CC"/>
                  </a:buClr>
                  <a:buFont typeface="Symbol" pitchFamily="18" charset="2"/>
                  <a:buChar char="·"/>
                  <a:defRPr sz="2800">
                    <a:solidFill>
                      <a:schemeClr val="tx1"/>
                    </a:solidFill>
                    <a:latin typeface="Arial Narrow" pitchFamily="34" charset="0"/>
                  </a:defRPr>
                </a:lvl1pPr>
                <a:lvl2pPr marL="742950" indent="-285750" eaLnBrk="0" hangingPunct="0">
                  <a:spcBef>
                    <a:spcPct val="10000"/>
                  </a:spcBef>
                  <a:buClr>
                    <a:srgbClr val="0000FF"/>
                  </a:buClr>
                  <a:buFont typeface="Symbol" pitchFamily="18" charset="2"/>
                  <a:buChar char="·"/>
                  <a:defRPr sz="2600">
                    <a:solidFill>
                      <a:schemeClr val="tx1"/>
                    </a:solidFill>
                    <a:latin typeface="Arial Narrow" pitchFamily="34" charset="0"/>
                  </a:defRPr>
                </a:lvl2pPr>
                <a:lvl3pPr marL="1143000" indent="-228600" eaLnBrk="0" hangingPunct="0">
                  <a:spcBef>
                    <a:spcPct val="10000"/>
                  </a:spcBef>
                  <a:buChar char="•"/>
                  <a:defRPr sz="2400">
                    <a:solidFill>
                      <a:schemeClr val="tx1"/>
                    </a:solidFill>
                    <a:latin typeface="Arial Narrow" pitchFamily="34" charset="0"/>
                  </a:defRPr>
                </a:lvl3pPr>
                <a:lvl4pPr marL="1600200" indent="-228600" eaLnBrk="0" hangingPunct="0">
                  <a:spcBef>
                    <a:spcPct val="5000"/>
                  </a:spcBef>
                  <a:buChar char="–"/>
                  <a:defRPr sz="2400">
                    <a:solidFill>
                      <a:schemeClr val="tx1"/>
                    </a:solidFill>
                    <a:latin typeface="Arial Narrow" pitchFamily="34"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buClrTx/>
                  <a:buFontTx/>
                  <a:buNone/>
                </a:pPr>
                <a:endParaRPr lang="en-AU" altLang="en-US" sz="2600">
                  <a:solidFill>
                    <a:srgbClr val="000000"/>
                  </a:solidFill>
                  <a:latin typeface="Times New Roman" pitchFamily="18" charset="0"/>
                </a:endParaRPr>
              </a:p>
            </p:txBody>
          </p:sp>
          <p:sp>
            <p:nvSpPr>
              <p:cNvPr id="120" name="Oval 124"/>
              <p:cNvSpPr>
                <a:spLocks noChangeArrowheads="1"/>
              </p:cNvSpPr>
              <p:nvPr/>
            </p:nvSpPr>
            <p:spPr bwMode="auto">
              <a:xfrm>
                <a:off x="4890594" y="4888779"/>
                <a:ext cx="122804" cy="136308"/>
              </a:xfrm>
              <a:prstGeom prst="ellipse">
                <a:avLst/>
              </a:prstGeom>
              <a:solidFill>
                <a:srgbClr val="0000FF"/>
              </a:solidFill>
              <a:ln w="0">
                <a:solidFill>
                  <a:srgbClr val="000000"/>
                </a:solidFill>
                <a:round/>
                <a:headEnd/>
                <a:tailEnd/>
              </a:ln>
            </p:spPr>
            <p:txBody>
              <a:bodyPr/>
              <a:lstStyle>
                <a:lvl1pPr eaLnBrk="0" hangingPunct="0">
                  <a:spcBef>
                    <a:spcPct val="20000"/>
                  </a:spcBef>
                  <a:buClr>
                    <a:srgbClr val="CC00CC"/>
                  </a:buClr>
                  <a:buFont typeface="Symbol" pitchFamily="18" charset="2"/>
                  <a:buChar char="·"/>
                  <a:defRPr sz="2800">
                    <a:solidFill>
                      <a:schemeClr val="tx1"/>
                    </a:solidFill>
                    <a:latin typeface="Arial Narrow" pitchFamily="34" charset="0"/>
                  </a:defRPr>
                </a:lvl1pPr>
                <a:lvl2pPr marL="742950" indent="-285750" eaLnBrk="0" hangingPunct="0">
                  <a:spcBef>
                    <a:spcPct val="10000"/>
                  </a:spcBef>
                  <a:buClr>
                    <a:srgbClr val="0000FF"/>
                  </a:buClr>
                  <a:buFont typeface="Symbol" pitchFamily="18" charset="2"/>
                  <a:buChar char="·"/>
                  <a:defRPr sz="2600">
                    <a:solidFill>
                      <a:schemeClr val="tx1"/>
                    </a:solidFill>
                    <a:latin typeface="Arial Narrow" pitchFamily="34" charset="0"/>
                  </a:defRPr>
                </a:lvl2pPr>
                <a:lvl3pPr marL="1143000" indent="-228600" eaLnBrk="0" hangingPunct="0">
                  <a:spcBef>
                    <a:spcPct val="10000"/>
                  </a:spcBef>
                  <a:buChar char="•"/>
                  <a:defRPr sz="2400">
                    <a:solidFill>
                      <a:schemeClr val="tx1"/>
                    </a:solidFill>
                    <a:latin typeface="Arial Narrow" pitchFamily="34" charset="0"/>
                  </a:defRPr>
                </a:lvl3pPr>
                <a:lvl4pPr marL="1600200" indent="-228600" eaLnBrk="0" hangingPunct="0">
                  <a:spcBef>
                    <a:spcPct val="5000"/>
                  </a:spcBef>
                  <a:buChar char="–"/>
                  <a:defRPr sz="2400">
                    <a:solidFill>
                      <a:schemeClr val="tx1"/>
                    </a:solidFill>
                    <a:latin typeface="Arial Narrow" pitchFamily="34"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buClrTx/>
                  <a:buFontTx/>
                  <a:buNone/>
                </a:pPr>
                <a:endParaRPr lang="en-AU" altLang="en-US" sz="2600">
                  <a:solidFill>
                    <a:srgbClr val="000000"/>
                  </a:solidFill>
                  <a:latin typeface="Times New Roman" pitchFamily="18" charset="0"/>
                </a:endParaRPr>
              </a:p>
            </p:txBody>
          </p:sp>
          <p:sp>
            <p:nvSpPr>
              <p:cNvPr id="121" name="Oval 126"/>
              <p:cNvSpPr>
                <a:spLocks noChangeArrowheads="1"/>
              </p:cNvSpPr>
              <p:nvPr/>
            </p:nvSpPr>
            <p:spPr bwMode="auto">
              <a:xfrm>
                <a:off x="5381021" y="5112292"/>
                <a:ext cx="122804" cy="122678"/>
              </a:xfrm>
              <a:prstGeom prst="ellipse">
                <a:avLst/>
              </a:prstGeom>
              <a:solidFill>
                <a:srgbClr val="0000FF"/>
              </a:solidFill>
              <a:ln w="0">
                <a:solidFill>
                  <a:srgbClr val="000000"/>
                </a:solidFill>
                <a:round/>
                <a:headEnd/>
                <a:tailEnd/>
              </a:ln>
            </p:spPr>
            <p:txBody>
              <a:bodyPr/>
              <a:lstStyle>
                <a:lvl1pPr eaLnBrk="0" hangingPunct="0">
                  <a:spcBef>
                    <a:spcPct val="20000"/>
                  </a:spcBef>
                  <a:buClr>
                    <a:srgbClr val="CC00CC"/>
                  </a:buClr>
                  <a:buFont typeface="Symbol" pitchFamily="18" charset="2"/>
                  <a:buChar char="·"/>
                  <a:defRPr sz="2800">
                    <a:solidFill>
                      <a:schemeClr val="tx1"/>
                    </a:solidFill>
                    <a:latin typeface="Arial Narrow" pitchFamily="34" charset="0"/>
                  </a:defRPr>
                </a:lvl1pPr>
                <a:lvl2pPr marL="742950" indent="-285750" eaLnBrk="0" hangingPunct="0">
                  <a:spcBef>
                    <a:spcPct val="10000"/>
                  </a:spcBef>
                  <a:buClr>
                    <a:srgbClr val="0000FF"/>
                  </a:buClr>
                  <a:buFont typeface="Symbol" pitchFamily="18" charset="2"/>
                  <a:buChar char="·"/>
                  <a:defRPr sz="2600">
                    <a:solidFill>
                      <a:schemeClr val="tx1"/>
                    </a:solidFill>
                    <a:latin typeface="Arial Narrow" pitchFamily="34" charset="0"/>
                  </a:defRPr>
                </a:lvl2pPr>
                <a:lvl3pPr marL="1143000" indent="-228600" eaLnBrk="0" hangingPunct="0">
                  <a:spcBef>
                    <a:spcPct val="10000"/>
                  </a:spcBef>
                  <a:buChar char="•"/>
                  <a:defRPr sz="2400">
                    <a:solidFill>
                      <a:schemeClr val="tx1"/>
                    </a:solidFill>
                    <a:latin typeface="Arial Narrow" pitchFamily="34" charset="0"/>
                  </a:defRPr>
                </a:lvl3pPr>
                <a:lvl4pPr marL="1600200" indent="-228600" eaLnBrk="0" hangingPunct="0">
                  <a:spcBef>
                    <a:spcPct val="5000"/>
                  </a:spcBef>
                  <a:buChar char="–"/>
                  <a:defRPr sz="2400">
                    <a:solidFill>
                      <a:schemeClr val="tx1"/>
                    </a:solidFill>
                    <a:latin typeface="Arial Narrow" pitchFamily="34"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buClrTx/>
                  <a:buFontTx/>
                  <a:buNone/>
                </a:pPr>
                <a:endParaRPr lang="en-AU" altLang="en-US" sz="2600">
                  <a:solidFill>
                    <a:srgbClr val="000000"/>
                  </a:solidFill>
                  <a:latin typeface="Times New Roman" pitchFamily="18" charset="0"/>
                </a:endParaRPr>
              </a:p>
            </p:txBody>
          </p:sp>
          <p:sp>
            <p:nvSpPr>
              <p:cNvPr id="122" name="Oval 128"/>
              <p:cNvSpPr>
                <a:spLocks noChangeArrowheads="1"/>
              </p:cNvSpPr>
              <p:nvPr/>
            </p:nvSpPr>
            <p:spPr bwMode="auto">
              <a:xfrm>
                <a:off x="4701675" y="5044137"/>
                <a:ext cx="122804" cy="122678"/>
              </a:xfrm>
              <a:prstGeom prst="ellipse">
                <a:avLst/>
              </a:prstGeom>
              <a:solidFill>
                <a:srgbClr val="0000FF"/>
              </a:solidFill>
              <a:ln w="0">
                <a:solidFill>
                  <a:srgbClr val="000000"/>
                </a:solidFill>
                <a:round/>
                <a:headEnd/>
                <a:tailEnd/>
              </a:ln>
            </p:spPr>
            <p:txBody>
              <a:bodyPr/>
              <a:lstStyle>
                <a:lvl1pPr eaLnBrk="0" hangingPunct="0">
                  <a:spcBef>
                    <a:spcPct val="20000"/>
                  </a:spcBef>
                  <a:buClr>
                    <a:srgbClr val="CC00CC"/>
                  </a:buClr>
                  <a:buFont typeface="Symbol" pitchFamily="18" charset="2"/>
                  <a:buChar char="·"/>
                  <a:defRPr sz="2800">
                    <a:solidFill>
                      <a:schemeClr val="tx1"/>
                    </a:solidFill>
                    <a:latin typeface="Arial Narrow" pitchFamily="34" charset="0"/>
                  </a:defRPr>
                </a:lvl1pPr>
                <a:lvl2pPr marL="742950" indent="-285750" eaLnBrk="0" hangingPunct="0">
                  <a:spcBef>
                    <a:spcPct val="10000"/>
                  </a:spcBef>
                  <a:buClr>
                    <a:srgbClr val="0000FF"/>
                  </a:buClr>
                  <a:buFont typeface="Symbol" pitchFamily="18" charset="2"/>
                  <a:buChar char="·"/>
                  <a:defRPr sz="2600">
                    <a:solidFill>
                      <a:schemeClr val="tx1"/>
                    </a:solidFill>
                    <a:latin typeface="Arial Narrow" pitchFamily="34" charset="0"/>
                  </a:defRPr>
                </a:lvl2pPr>
                <a:lvl3pPr marL="1143000" indent="-228600" eaLnBrk="0" hangingPunct="0">
                  <a:spcBef>
                    <a:spcPct val="10000"/>
                  </a:spcBef>
                  <a:buChar char="•"/>
                  <a:defRPr sz="2400">
                    <a:solidFill>
                      <a:schemeClr val="tx1"/>
                    </a:solidFill>
                    <a:latin typeface="Arial Narrow" pitchFamily="34" charset="0"/>
                  </a:defRPr>
                </a:lvl3pPr>
                <a:lvl4pPr marL="1600200" indent="-228600" eaLnBrk="0" hangingPunct="0">
                  <a:spcBef>
                    <a:spcPct val="5000"/>
                  </a:spcBef>
                  <a:buChar char="–"/>
                  <a:defRPr sz="2400">
                    <a:solidFill>
                      <a:schemeClr val="tx1"/>
                    </a:solidFill>
                    <a:latin typeface="Arial Narrow" pitchFamily="34"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buClrTx/>
                  <a:buFontTx/>
                  <a:buNone/>
                </a:pPr>
                <a:endParaRPr lang="en-AU" altLang="en-US" sz="2600">
                  <a:solidFill>
                    <a:srgbClr val="000000"/>
                  </a:solidFill>
                  <a:latin typeface="Times New Roman" pitchFamily="18" charset="0"/>
                </a:endParaRPr>
              </a:p>
            </p:txBody>
          </p:sp>
          <p:sp>
            <p:nvSpPr>
              <p:cNvPr id="123" name="Oval 130"/>
              <p:cNvSpPr>
                <a:spLocks noChangeArrowheads="1"/>
              </p:cNvSpPr>
              <p:nvPr/>
            </p:nvSpPr>
            <p:spPr bwMode="auto">
              <a:xfrm>
                <a:off x="5630370" y="5562111"/>
                <a:ext cx="122804" cy="122678"/>
              </a:xfrm>
              <a:prstGeom prst="ellipse">
                <a:avLst/>
              </a:prstGeom>
              <a:solidFill>
                <a:srgbClr val="0000FF"/>
              </a:solidFill>
              <a:ln w="0">
                <a:solidFill>
                  <a:srgbClr val="000000"/>
                </a:solidFill>
                <a:round/>
                <a:headEnd/>
                <a:tailEnd/>
              </a:ln>
            </p:spPr>
            <p:txBody>
              <a:bodyPr/>
              <a:lstStyle>
                <a:lvl1pPr eaLnBrk="0" hangingPunct="0">
                  <a:spcBef>
                    <a:spcPct val="20000"/>
                  </a:spcBef>
                  <a:buClr>
                    <a:srgbClr val="CC00CC"/>
                  </a:buClr>
                  <a:buFont typeface="Symbol" pitchFamily="18" charset="2"/>
                  <a:buChar char="·"/>
                  <a:defRPr sz="2800">
                    <a:solidFill>
                      <a:schemeClr val="tx1"/>
                    </a:solidFill>
                    <a:latin typeface="Arial Narrow" pitchFamily="34" charset="0"/>
                  </a:defRPr>
                </a:lvl1pPr>
                <a:lvl2pPr marL="742950" indent="-285750" eaLnBrk="0" hangingPunct="0">
                  <a:spcBef>
                    <a:spcPct val="10000"/>
                  </a:spcBef>
                  <a:buClr>
                    <a:srgbClr val="0000FF"/>
                  </a:buClr>
                  <a:buFont typeface="Symbol" pitchFamily="18" charset="2"/>
                  <a:buChar char="·"/>
                  <a:defRPr sz="2600">
                    <a:solidFill>
                      <a:schemeClr val="tx1"/>
                    </a:solidFill>
                    <a:latin typeface="Arial Narrow" pitchFamily="34" charset="0"/>
                  </a:defRPr>
                </a:lvl2pPr>
                <a:lvl3pPr marL="1143000" indent="-228600" eaLnBrk="0" hangingPunct="0">
                  <a:spcBef>
                    <a:spcPct val="10000"/>
                  </a:spcBef>
                  <a:buChar char="•"/>
                  <a:defRPr sz="2400">
                    <a:solidFill>
                      <a:schemeClr val="tx1"/>
                    </a:solidFill>
                    <a:latin typeface="Arial Narrow" pitchFamily="34" charset="0"/>
                  </a:defRPr>
                </a:lvl3pPr>
                <a:lvl4pPr marL="1600200" indent="-228600" eaLnBrk="0" hangingPunct="0">
                  <a:spcBef>
                    <a:spcPct val="5000"/>
                  </a:spcBef>
                  <a:buChar char="–"/>
                  <a:defRPr sz="2400">
                    <a:solidFill>
                      <a:schemeClr val="tx1"/>
                    </a:solidFill>
                    <a:latin typeface="Arial Narrow" pitchFamily="34"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buClrTx/>
                  <a:buFontTx/>
                  <a:buNone/>
                </a:pPr>
                <a:endParaRPr lang="en-AU" altLang="en-US" sz="2600">
                  <a:solidFill>
                    <a:srgbClr val="000000"/>
                  </a:solidFill>
                  <a:latin typeface="Times New Roman" pitchFamily="18" charset="0"/>
                </a:endParaRPr>
              </a:p>
            </p:txBody>
          </p:sp>
          <p:sp>
            <p:nvSpPr>
              <p:cNvPr id="124" name="Oval 132"/>
              <p:cNvSpPr>
                <a:spLocks noChangeArrowheads="1"/>
              </p:cNvSpPr>
              <p:nvPr/>
            </p:nvSpPr>
            <p:spPr bwMode="auto">
              <a:xfrm>
                <a:off x="5462891" y="5384910"/>
                <a:ext cx="122804" cy="122678"/>
              </a:xfrm>
              <a:prstGeom prst="ellipse">
                <a:avLst/>
              </a:prstGeom>
              <a:solidFill>
                <a:srgbClr val="0000FF"/>
              </a:solidFill>
              <a:ln w="0">
                <a:solidFill>
                  <a:srgbClr val="000000"/>
                </a:solidFill>
                <a:round/>
                <a:headEnd/>
                <a:tailEnd/>
              </a:ln>
            </p:spPr>
            <p:txBody>
              <a:bodyPr/>
              <a:lstStyle>
                <a:lvl1pPr eaLnBrk="0" hangingPunct="0">
                  <a:spcBef>
                    <a:spcPct val="20000"/>
                  </a:spcBef>
                  <a:buClr>
                    <a:srgbClr val="CC00CC"/>
                  </a:buClr>
                  <a:buFont typeface="Symbol" pitchFamily="18" charset="2"/>
                  <a:buChar char="·"/>
                  <a:defRPr sz="2800">
                    <a:solidFill>
                      <a:schemeClr val="tx1"/>
                    </a:solidFill>
                    <a:latin typeface="Arial Narrow" pitchFamily="34" charset="0"/>
                  </a:defRPr>
                </a:lvl1pPr>
                <a:lvl2pPr marL="742950" indent="-285750" eaLnBrk="0" hangingPunct="0">
                  <a:spcBef>
                    <a:spcPct val="10000"/>
                  </a:spcBef>
                  <a:buClr>
                    <a:srgbClr val="0000FF"/>
                  </a:buClr>
                  <a:buFont typeface="Symbol" pitchFamily="18" charset="2"/>
                  <a:buChar char="·"/>
                  <a:defRPr sz="2600">
                    <a:solidFill>
                      <a:schemeClr val="tx1"/>
                    </a:solidFill>
                    <a:latin typeface="Arial Narrow" pitchFamily="34" charset="0"/>
                  </a:defRPr>
                </a:lvl2pPr>
                <a:lvl3pPr marL="1143000" indent="-228600" eaLnBrk="0" hangingPunct="0">
                  <a:spcBef>
                    <a:spcPct val="10000"/>
                  </a:spcBef>
                  <a:buChar char="•"/>
                  <a:defRPr sz="2400">
                    <a:solidFill>
                      <a:schemeClr val="tx1"/>
                    </a:solidFill>
                    <a:latin typeface="Arial Narrow" pitchFamily="34" charset="0"/>
                  </a:defRPr>
                </a:lvl3pPr>
                <a:lvl4pPr marL="1600200" indent="-228600" eaLnBrk="0" hangingPunct="0">
                  <a:spcBef>
                    <a:spcPct val="5000"/>
                  </a:spcBef>
                  <a:buChar char="–"/>
                  <a:defRPr sz="2400">
                    <a:solidFill>
                      <a:schemeClr val="tx1"/>
                    </a:solidFill>
                    <a:latin typeface="Arial Narrow" pitchFamily="34"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buClrTx/>
                  <a:buFontTx/>
                  <a:buNone/>
                </a:pPr>
                <a:endParaRPr lang="en-AU" altLang="en-US" sz="2600">
                  <a:solidFill>
                    <a:srgbClr val="000000"/>
                  </a:solidFill>
                  <a:latin typeface="Times New Roman" pitchFamily="18" charset="0"/>
                </a:endParaRPr>
              </a:p>
            </p:txBody>
          </p:sp>
          <p:sp>
            <p:nvSpPr>
              <p:cNvPr id="125" name="Oval 134"/>
              <p:cNvSpPr>
                <a:spLocks noChangeArrowheads="1"/>
              </p:cNvSpPr>
              <p:nvPr/>
            </p:nvSpPr>
            <p:spPr bwMode="auto">
              <a:xfrm>
                <a:off x="5326441" y="4880567"/>
                <a:ext cx="122804" cy="122678"/>
              </a:xfrm>
              <a:prstGeom prst="ellipse">
                <a:avLst/>
              </a:prstGeom>
              <a:solidFill>
                <a:srgbClr val="0000FF"/>
              </a:solidFill>
              <a:ln w="0">
                <a:solidFill>
                  <a:srgbClr val="000000"/>
                </a:solidFill>
                <a:round/>
                <a:headEnd/>
                <a:tailEnd/>
              </a:ln>
            </p:spPr>
            <p:txBody>
              <a:bodyPr/>
              <a:lstStyle>
                <a:lvl1pPr eaLnBrk="0" hangingPunct="0">
                  <a:spcBef>
                    <a:spcPct val="20000"/>
                  </a:spcBef>
                  <a:buClr>
                    <a:srgbClr val="CC00CC"/>
                  </a:buClr>
                  <a:buFont typeface="Symbol" pitchFamily="18" charset="2"/>
                  <a:buChar char="·"/>
                  <a:defRPr sz="2800">
                    <a:solidFill>
                      <a:schemeClr val="tx1"/>
                    </a:solidFill>
                    <a:latin typeface="Arial Narrow" pitchFamily="34" charset="0"/>
                  </a:defRPr>
                </a:lvl1pPr>
                <a:lvl2pPr marL="742950" indent="-285750" eaLnBrk="0" hangingPunct="0">
                  <a:spcBef>
                    <a:spcPct val="10000"/>
                  </a:spcBef>
                  <a:buClr>
                    <a:srgbClr val="0000FF"/>
                  </a:buClr>
                  <a:buFont typeface="Symbol" pitchFamily="18" charset="2"/>
                  <a:buChar char="·"/>
                  <a:defRPr sz="2600">
                    <a:solidFill>
                      <a:schemeClr val="tx1"/>
                    </a:solidFill>
                    <a:latin typeface="Arial Narrow" pitchFamily="34" charset="0"/>
                  </a:defRPr>
                </a:lvl2pPr>
                <a:lvl3pPr marL="1143000" indent="-228600" eaLnBrk="0" hangingPunct="0">
                  <a:spcBef>
                    <a:spcPct val="10000"/>
                  </a:spcBef>
                  <a:buChar char="•"/>
                  <a:defRPr sz="2400">
                    <a:solidFill>
                      <a:schemeClr val="tx1"/>
                    </a:solidFill>
                    <a:latin typeface="Arial Narrow" pitchFamily="34" charset="0"/>
                  </a:defRPr>
                </a:lvl3pPr>
                <a:lvl4pPr marL="1600200" indent="-228600" eaLnBrk="0" hangingPunct="0">
                  <a:spcBef>
                    <a:spcPct val="5000"/>
                  </a:spcBef>
                  <a:buChar char="–"/>
                  <a:defRPr sz="2400">
                    <a:solidFill>
                      <a:schemeClr val="tx1"/>
                    </a:solidFill>
                    <a:latin typeface="Arial Narrow" pitchFamily="34"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buClrTx/>
                  <a:buFontTx/>
                  <a:buNone/>
                </a:pPr>
                <a:endParaRPr lang="en-AU" altLang="en-US" sz="2600">
                  <a:solidFill>
                    <a:srgbClr val="000000"/>
                  </a:solidFill>
                  <a:latin typeface="Times New Roman" pitchFamily="18" charset="0"/>
                </a:endParaRPr>
              </a:p>
            </p:txBody>
          </p:sp>
          <p:sp>
            <p:nvSpPr>
              <p:cNvPr id="126" name="Oval 136"/>
              <p:cNvSpPr>
                <a:spLocks noChangeArrowheads="1"/>
              </p:cNvSpPr>
              <p:nvPr/>
            </p:nvSpPr>
            <p:spPr bwMode="auto">
              <a:xfrm>
                <a:off x="5344617" y="5275863"/>
                <a:ext cx="136449" cy="122678"/>
              </a:xfrm>
              <a:prstGeom prst="ellipse">
                <a:avLst/>
              </a:prstGeom>
              <a:solidFill>
                <a:srgbClr val="0000FF"/>
              </a:solidFill>
              <a:ln w="0">
                <a:solidFill>
                  <a:srgbClr val="000000"/>
                </a:solidFill>
                <a:round/>
                <a:headEnd/>
                <a:tailEnd/>
              </a:ln>
            </p:spPr>
            <p:txBody>
              <a:bodyPr/>
              <a:lstStyle>
                <a:lvl1pPr eaLnBrk="0" hangingPunct="0">
                  <a:spcBef>
                    <a:spcPct val="20000"/>
                  </a:spcBef>
                  <a:buClr>
                    <a:srgbClr val="CC00CC"/>
                  </a:buClr>
                  <a:buFont typeface="Symbol" pitchFamily="18" charset="2"/>
                  <a:buChar char="·"/>
                  <a:defRPr sz="2800">
                    <a:solidFill>
                      <a:schemeClr val="tx1"/>
                    </a:solidFill>
                    <a:latin typeface="Arial Narrow" pitchFamily="34" charset="0"/>
                  </a:defRPr>
                </a:lvl1pPr>
                <a:lvl2pPr marL="742950" indent="-285750" eaLnBrk="0" hangingPunct="0">
                  <a:spcBef>
                    <a:spcPct val="10000"/>
                  </a:spcBef>
                  <a:buClr>
                    <a:srgbClr val="0000FF"/>
                  </a:buClr>
                  <a:buFont typeface="Symbol" pitchFamily="18" charset="2"/>
                  <a:buChar char="·"/>
                  <a:defRPr sz="2600">
                    <a:solidFill>
                      <a:schemeClr val="tx1"/>
                    </a:solidFill>
                    <a:latin typeface="Arial Narrow" pitchFamily="34" charset="0"/>
                  </a:defRPr>
                </a:lvl2pPr>
                <a:lvl3pPr marL="1143000" indent="-228600" eaLnBrk="0" hangingPunct="0">
                  <a:spcBef>
                    <a:spcPct val="10000"/>
                  </a:spcBef>
                  <a:buChar char="•"/>
                  <a:defRPr sz="2400">
                    <a:solidFill>
                      <a:schemeClr val="tx1"/>
                    </a:solidFill>
                    <a:latin typeface="Arial Narrow" pitchFamily="34" charset="0"/>
                  </a:defRPr>
                </a:lvl3pPr>
                <a:lvl4pPr marL="1600200" indent="-228600" eaLnBrk="0" hangingPunct="0">
                  <a:spcBef>
                    <a:spcPct val="5000"/>
                  </a:spcBef>
                  <a:buChar char="–"/>
                  <a:defRPr sz="2400">
                    <a:solidFill>
                      <a:schemeClr val="tx1"/>
                    </a:solidFill>
                    <a:latin typeface="Arial Narrow" pitchFamily="34"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buClrTx/>
                  <a:buFontTx/>
                  <a:buNone/>
                </a:pPr>
                <a:endParaRPr lang="en-AU" altLang="en-US" sz="2600">
                  <a:solidFill>
                    <a:srgbClr val="000000"/>
                  </a:solidFill>
                  <a:latin typeface="Times New Roman" pitchFamily="18" charset="0"/>
                </a:endParaRPr>
              </a:p>
            </p:txBody>
          </p:sp>
          <p:sp>
            <p:nvSpPr>
              <p:cNvPr id="127" name="Oval 138"/>
              <p:cNvSpPr>
                <a:spLocks noChangeArrowheads="1"/>
              </p:cNvSpPr>
              <p:nvPr/>
            </p:nvSpPr>
            <p:spPr bwMode="auto">
              <a:xfrm>
                <a:off x="4630237" y="4808472"/>
                <a:ext cx="136449" cy="122678"/>
              </a:xfrm>
              <a:prstGeom prst="ellipse">
                <a:avLst/>
              </a:prstGeom>
              <a:solidFill>
                <a:srgbClr val="0000FF"/>
              </a:solidFill>
              <a:ln w="0">
                <a:solidFill>
                  <a:srgbClr val="000000"/>
                </a:solidFill>
                <a:round/>
                <a:headEnd/>
                <a:tailEnd/>
              </a:ln>
            </p:spPr>
            <p:txBody>
              <a:bodyPr/>
              <a:lstStyle>
                <a:lvl1pPr eaLnBrk="0" hangingPunct="0">
                  <a:spcBef>
                    <a:spcPct val="20000"/>
                  </a:spcBef>
                  <a:buClr>
                    <a:srgbClr val="CC00CC"/>
                  </a:buClr>
                  <a:buFont typeface="Symbol" pitchFamily="18" charset="2"/>
                  <a:buChar char="·"/>
                  <a:defRPr sz="2800">
                    <a:solidFill>
                      <a:schemeClr val="tx1"/>
                    </a:solidFill>
                    <a:latin typeface="Arial Narrow" pitchFamily="34" charset="0"/>
                  </a:defRPr>
                </a:lvl1pPr>
                <a:lvl2pPr marL="742950" indent="-285750" eaLnBrk="0" hangingPunct="0">
                  <a:spcBef>
                    <a:spcPct val="10000"/>
                  </a:spcBef>
                  <a:buClr>
                    <a:srgbClr val="0000FF"/>
                  </a:buClr>
                  <a:buFont typeface="Symbol" pitchFamily="18" charset="2"/>
                  <a:buChar char="·"/>
                  <a:defRPr sz="2600">
                    <a:solidFill>
                      <a:schemeClr val="tx1"/>
                    </a:solidFill>
                    <a:latin typeface="Arial Narrow" pitchFamily="34" charset="0"/>
                  </a:defRPr>
                </a:lvl2pPr>
                <a:lvl3pPr marL="1143000" indent="-228600" eaLnBrk="0" hangingPunct="0">
                  <a:spcBef>
                    <a:spcPct val="10000"/>
                  </a:spcBef>
                  <a:buChar char="•"/>
                  <a:defRPr sz="2400">
                    <a:solidFill>
                      <a:schemeClr val="tx1"/>
                    </a:solidFill>
                    <a:latin typeface="Arial Narrow" pitchFamily="34" charset="0"/>
                  </a:defRPr>
                </a:lvl3pPr>
                <a:lvl4pPr marL="1600200" indent="-228600" eaLnBrk="0" hangingPunct="0">
                  <a:spcBef>
                    <a:spcPct val="5000"/>
                  </a:spcBef>
                  <a:buChar char="–"/>
                  <a:defRPr sz="2400">
                    <a:solidFill>
                      <a:schemeClr val="tx1"/>
                    </a:solidFill>
                    <a:latin typeface="Arial Narrow" pitchFamily="34"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buClrTx/>
                  <a:buFontTx/>
                  <a:buNone/>
                </a:pPr>
                <a:endParaRPr lang="en-AU" altLang="en-US" sz="2600">
                  <a:solidFill>
                    <a:srgbClr val="000000"/>
                  </a:solidFill>
                  <a:latin typeface="Times New Roman" pitchFamily="18" charset="0"/>
                </a:endParaRPr>
              </a:p>
            </p:txBody>
          </p:sp>
          <p:sp>
            <p:nvSpPr>
              <p:cNvPr id="128" name="Oval 140"/>
              <p:cNvSpPr>
                <a:spLocks noChangeArrowheads="1"/>
              </p:cNvSpPr>
              <p:nvPr/>
            </p:nvSpPr>
            <p:spPr bwMode="auto">
              <a:xfrm>
                <a:off x="5804014" y="5289493"/>
                <a:ext cx="136449" cy="136800"/>
              </a:xfrm>
              <a:prstGeom prst="ellipse">
                <a:avLst/>
              </a:prstGeom>
              <a:solidFill>
                <a:srgbClr val="0000FF"/>
              </a:solidFill>
              <a:ln w="0">
                <a:solidFill>
                  <a:srgbClr val="000000"/>
                </a:solidFill>
                <a:round/>
                <a:headEnd/>
                <a:tailEnd/>
              </a:ln>
            </p:spPr>
            <p:txBody>
              <a:bodyPr/>
              <a:lstStyle>
                <a:lvl1pPr eaLnBrk="0" hangingPunct="0">
                  <a:spcBef>
                    <a:spcPct val="20000"/>
                  </a:spcBef>
                  <a:buClr>
                    <a:srgbClr val="CC00CC"/>
                  </a:buClr>
                  <a:buFont typeface="Symbol" pitchFamily="18" charset="2"/>
                  <a:buChar char="·"/>
                  <a:defRPr sz="2800">
                    <a:solidFill>
                      <a:schemeClr val="tx1"/>
                    </a:solidFill>
                    <a:latin typeface="Arial Narrow" pitchFamily="34" charset="0"/>
                  </a:defRPr>
                </a:lvl1pPr>
                <a:lvl2pPr marL="742950" indent="-285750" eaLnBrk="0" hangingPunct="0">
                  <a:spcBef>
                    <a:spcPct val="10000"/>
                  </a:spcBef>
                  <a:buClr>
                    <a:srgbClr val="0000FF"/>
                  </a:buClr>
                  <a:buFont typeface="Symbol" pitchFamily="18" charset="2"/>
                  <a:buChar char="·"/>
                  <a:defRPr sz="2600">
                    <a:solidFill>
                      <a:schemeClr val="tx1"/>
                    </a:solidFill>
                    <a:latin typeface="Arial Narrow" pitchFamily="34" charset="0"/>
                  </a:defRPr>
                </a:lvl2pPr>
                <a:lvl3pPr marL="1143000" indent="-228600" eaLnBrk="0" hangingPunct="0">
                  <a:spcBef>
                    <a:spcPct val="10000"/>
                  </a:spcBef>
                  <a:buChar char="•"/>
                  <a:defRPr sz="2400">
                    <a:solidFill>
                      <a:schemeClr val="tx1"/>
                    </a:solidFill>
                    <a:latin typeface="Arial Narrow" pitchFamily="34" charset="0"/>
                  </a:defRPr>
                </a:lvl3pPr>
                <a:lvl4pPr marL="1600200" indent="-228600" eaLnBrk="0" hangingPunct="0">
                  <a:spcBef>
                    <a:spcPct val="5000"/>
                  </a:spcBef>
                  <a:buChar char="–"/>
                  <a:defRPr sz="2400">
                    <a:solidFill>
                      <a:schemeClr val="tx1"/>
                    </a:solidFill>
                    <a:latin typeface="Arial Narrow" pitchFamily="34"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buClrTx/>
                  <a:buFontTx/>
                  <a:buNone/>
                </a:pPr>
                <a:endParaRPr lang="en-AU" altLang="en-US" sz="2600">
                  <a:solidFill>
                    <a:srgbClr val="000000"/>
                  </a:solidFill>
                  <a:latin typeface="Times New Roman" pitchFamily="18" charset="0"/>
                </a:endParaRPr>
              </a:p>
            </p:txBody>
          </p:sp>
          <p:sp>
            <p:nvSpPr>
              <p:cNvPr id="129" name="Oval 142"/>
              <p:cNvSpPr>
                <a:spLocks noChangeArrowheads="1"/>
              </p:cNvSpPr>
              <p:nvPr/>
            </p:nvSpPr>
            <p:spPr bwMode="auto">
              <a:xfrm>
                <a:off x="5326441" y="5153185"/>
                <a:ext cx="136449" cy="136800"/>
              </a:xfrm>
              <a:prstGeom prst="ellipse">
                <a:avLst/>
              </a:prstGeom>
              <a:solidFill>
                <a:srgbClr val="0000FF"/>
              </a:solidFill>
              <a:ln w="0">
                <a:solidFill>
                  <a:srgbClr val="000000"/>
                </a:solidFill>
                <a:round/>
                <a:headEnd/>
                <a:tailEnd/>
              </a:ln>
            </p:spPr>
            <p:txBody>
              <a:bodyPr/>
              <a:lstStyle>
                <a:lvl1pPr eaLnBrk="0" hangingPunct="0">
                  <a:spcBef>
                    <a:spcPct val="20000"/>
                  </a:spcBef>
                  <a:buClr>
                    <a:srgbClr val="CC00CC"/>
                  </a:buClr>
                  <a:buFont typeface="Symbol" pitchFamily="18" charset="2"/>
                  <a:buChar char="·"/>
                  <a:defRPr sz="2800">
                    <a:solidFill>
                      <a:schemeClr val="tx1"/>
                    </a:solidFill>
                    <a:latin typeface="Arial Narrow" pitchFamily="34" charset="0"/>
                  </a:defRPr>
                </a:lvl1pPr>
                <a:lvl2pPr marL="742950" indent="-285750" eaLnBrk="0" hangingPunct="0">
                  <a:spcBef>
                    <a:spcPct val="10000"/>
                  </a:spcBef>
                  <a:buClr>
                    <a:srgbClr val="0000FF"/>
                  </a:buClr>
                  <a:buFont typeface="Symbol" pitchFamily="18" charset="2"/>
                  <a:buChar char="·"/>
                  <a:defRPr sz="2600">
                    <a:solidFill>
                      <a:schemeClr val="tx1"/>
                    </a:solidFill>
                    <a:latin typeface="Arial Narrow" pitchFamily="34" charset="0"/>
                  </a:defRPr>
                </a:lvl2pPr>
                <a:lvl3pPr marL="1143000" indent="-228600" eaLnBrk="0" hangingPunct="0">
                  <a:spcBef>
                    <a:spcPct val="10000"/>
                  </a:spcBef>
                  <a:buChar char="•"/>
                  <a:defRPr sz="2400">
                    <a:solidFill>
                      <a:schemeClr val="tx1"/>
                    </a:solidFill>
                    <a:latin typeface="Arial Narrow" pitchFamily="34" charset="0"/>
                  </a:defRPr>
                </a:lvl3pPr>
                <a:lvl4pPr marL="1600200" indent="-228600" eaLnBrk="0" hangingPunct="0">
                  <a:spcBef>
                    <a:spcPct val="5000"/>
                  </a:spcBef>
                  <a:buChar char="–"/>
                  <a:defRPr sz="2400">
                    <a:solidFill>
                      <a:schemeClr val="tx1"/>
                    </a:solidFill>
                    <a:latin typeface="Arial Narrow" pitchFamily="34"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buClrTx/>
                  <a:buFontTx/>
                  <a:buNone/>
                </a:pPr>
                <a:endParaRPr lang="en-AU" altLang="en-US" sz="2600">
                  <a:solidFill>
                    <a:srgbClr val="000000"/>
                  </a:solidFill>
                  <a:latin typeface="Times New Roman" pitchFamily="18" charset="0"/>
                </a:endParaRPr>
              </a:p>
            </p:txBody>
          </p:sp>
          <p:sp>
            <p:nvSpPr>
              <p:cNvPr id="130" name="Oval 144"/>
              <p:cNvSpPr>
                <a:spLocks noChangeArrowheads="1"/>
              </p:cNvSpPr>
              <p:nvPr/>
            </p:nvSpPr>
            <p:spPr bwMode="auto">
              <a:xfrm>
                <a:off x="5130303" y="4713269"/>
                <a:ext cx="122804" cy="122678"/>
              </a:xfrm>
              <a:prstGeom prst="ellipse">
                <a:avLst/>
              </a:prstGeom>
              <a:solidFill>
                <a:srgbClr val="0000FF"/>
              </a:solidFill>
              <a:ln w="0">
                <a:solidFill>
                  <a:srgbClr val="000000"/>
                </a:solidFill>
                <a:round/>
                <a:headEnd/>
                <a:tailEnd/>
              </a:ln>
            </p:spPr>
            <p:txBody>
              <a:bodyPr/>
              <a:lstStyle>
                <a:lvl1pPr eaLnBrk="0" hangingPunct="0">
                  <a:spcBef>
                    <a:spcPct val="20000"/>
                  </a:spcBef>
                  <a:buClr>
                    <a:srgbClr val="CC00CC"/>
                  </a:buClr>
                  <a:buFont typeface="Symbol" pitchFamily="18" charset="2"/>
                  <a:buChar char="·"/>
                  <a:defRPr sz="2800">
                    <a:solidFill>
                      <a:schemeClr val="tx1"/>
                    </a:solidFill>
                    <a:latin typeface="Arial Narrow" pitchFamily="34" charset="0"/>
                  </a:defRPr>
                </a:lvl1pPr>
                <a:lvl2pPr marL="742950" indent="-285750" eaLnBrk="0" hangingPunct="0">
                  <a:spcBef>
                    <a:spcPct val="10000"/>
                  </a:spcBef>
                  <a:buClr>
                    <a:srgbClr val="0000FF"/>
                  </a:buClr>
                  <a:buFont typeface="Symbol" pitchFamily="18" charset="2"/>
                  <a:buChar char="·"/>
                  <a:defRPr sz="2600">
                    <a:solidFill>
                      <a:schemeClr val="tx1"/>
                    </a:solidFill>
                    <a:latin typeface="Arial Narrow" pitchFamily="34" charset="0"/>
                  </a:defRPr>
                </a:lvl2pPr>
                <a:lvl3pPr marL="1143000" indent="-228600" eaLnBrk="0" hangingPunct="0">
                  <a:spcBef>
                    <a:spcPct val="10000"/>
                  </a:spcBef>
                  <a:buChar char="•"/>
                  <a:defRPr sz="2400">
                    <a:solidFill>
                      <a:schemeClr val="tx1"/>
                    </a:solidFill>
                    <a:latin typeface="Arial Narrow" pitchFamily="34" charset="0"/>
                  </a:defRPr>
                </a:lvl3pPr>
                <a:lvl4pPr marL="1600200" indent="-228600" eaLnBrk="0" hangingPunct="0">
                  <a:spcBef>
                    <a:spcPct val="5000"/>
                  </a:spcBef>
                  <a:buChar char="–"/>
                  <a:defRPr sz="2400">
                    <a:solidFill>
                      <a:schemeClr val="tx1"/>
                    </a:solidFill>
                    <a:latin typeface="Arial Narrow" pitchFamily="34"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buClrTx/>
                  <a:buFontTx/>
                  <a:buNone/>
                </a:pPr>
                <a:endParaRPr lang="en-AU" altLang="en-US" sz="2600">
                  <a:solidFill>
                    <a:srgbClr val="000000"/>
                  </a:solidFill>
                  <a:latin typeface="Times New Roman" pitchFamily="18" charset="0"/>
                </a:endParaRPr>
              </a:p>
            </p:txBody>
          </p:sp>
          <p:sp>
            <p:nvSpPr>
              <p:cNvPr id="131" name="Oval 146"/>
              <p:cNvSpPr>
                <a:spLocks noChangeArrowheads="1"/>
              </p:cNvSpPr>
              <p:nvPr/>
            </p:nvSpPr>
            <p:spPr bwMode="auto">
              <a:xfrm>
                <a:off x="5080832" y="5085031"/>
                <a:ext cx="136449" cy="136800"/>
              </a:xfrm>
              <a:prstGeom prst="ellipse">
                <a:avLst/>
              </a:prstGeom>
              <a:solidFill>
                <a:srgbClr val="0000FF"/>
              </a:solidFill>
              <a:ln w="0">
                <a:solidFill>
                  <a:srgbClr val="000000"/>
                </a:solidFill>
                <a:round/>
                <a:headEnd/>
                <a:tailEnd/>
              </a:ln>
            </p:spPr>
            <p:txBody>
              <a:bodyPr/>
              <a:lstStyle>
                <a:lvl1pPr eaLnBrk="0" hangingPunct="0">
                  <a:spcBef>
                    <a:spcPct val="20000"/>
                  </a:spcBef>
                  <a:buClr>
                    <a:srgbClr val="CC00CC"/>
                  </a:buClr>
                  <a:buFont typeface="Symbol" pitchFamily="18" charset="2"/>
                  <a:buChar char="·"/>
                  <a:defRPr sz="2800">
                    <a:solidFill>
                      <a:schemeClr val="tx1"/>
                    </a:solidFill>
                    <a:latin typeface="Arial Narrow" pitchFamily="34" charset="0"/>
                  </a:defRPr>
                </a:lvl1pPr>
                <a:lvl2pPr marL="742950" indent="-285750" eaLnBrk="0" hangingPunct="0">
                  <a:spcBef>
                    <a:spcPct val="10000"/>
                  </a:spcBef>
                  <a:buClr>
                    <a:srgbClr val="0000FF"/>
                  </a:buClr>
                  <a:buFont typeface="Symbol" pitchFamily="18" charset="2"/>
                  <a:buChar char="·"/>
                  <a:defRPr sz="2600">
                    <a:solidFill>
                      <a:schemeClr val="tx1"/>
                    </a:solidFill>
                    <a:latin typeface="Arial Narrow" pitchFamily="34" charset="0"/>
                  </a:defRPr>
                </a:lvl2pPr>
                <a:lvl3pPr marL="1143000" indent="-228600" eaLnBrk="0" hangingPunct="0">
                  <a:spcBef>
                    <a:spcPct val="10000"/>
                  </a:spcBef>
                  <a:buChar char="•"/>
                  <a:defRPr sz="2400">
                    <a:solidFill>
                      <a:schemeClr val="tx1"/>
                    </a:solidFill>
                    <a:latin typeface="Arial Narrow" pitchFamily="34" charset="0"/>
                  </a:defRPr>
                </a:lvl3pPr>
                <a:lvl4pPr marL="1600200" indent="-228600" eaLnBrk="0" hangingPunct="0">
                  <a:spcBef>
                    <a:spcPct val="5000"/>
                  </a:spcBef>
                  <a:buChar char="–"/>
                  <a:defRPr sz="2400">
                    <a:solidFill>
                      <a:schemeClr val="tx1"/>
                    </a:solidFill>
                    <a:latin typeface="Arial Narrow" pitchFamily="34"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buClrTx/>
                  <a:buFontTx/>
                  <a:buNone/>
                </a:pPr>
                <a:endParaRPr lang="en-AU" altLang="en-US" sz="2600">
                  <a:solidFill>
                    <a:srgbClr val="000000"/>
                  </a:solidFill>
                  <a:latin typeface="Times New Roman" pitchFamily="18" charset="0"/>
                </a:endParaRPr>
              </a:p>
            </p:txBody>
          </p:sp>
          <p:sp>
            <p:nvSpPr>
              <p:cNvPr id="132" name="Oval 148"/>
              <p:cNvSpPr>
                <a:spLocks noChangeArrowheads="1"/>
              </p:cNvSpPr>
              <p:nvPr/>
            </p:nvSpPr>
            <p:spPr bwMode="auto">
              <a:xfrm>
                <a:off x="5520959" y="4857750"/>
                <a:ext cx="122804" cy="122678"/>
              </a:xfrm>
              <a:prstGeom prst="ellipse">
                <a:avLst/>
              </a:prstGeom>
              <a:solidFill>
                <a:srgbClr val="0000FF"/>
              </a:solidFill>
              <a:ln w="0">
                <a:solidFill>
                  <a:srgbClr val="000000"/>
                </a:solidFill>
                <a:round/>
                <a:headEnd/>
                <a:tailEnd/>
              </a:ln>
            </p:spPr>
            <p:txBody>
              <a:bodyPr/>
              <a:lstStyle>
                <a:lvl1pPr eaLnBrk="0" hangingPunct="0">
                  <a:spcBef>
                    <a:spcPct val="20000"/>
                  </a:spcBef>
                  <a:buClr>
                    <a:srgbClr val="CC00CC"/>
                  </a:buClr>
                  <a:buFont typeface="Symbol" pitchFamily="18" charset="2"/>
                  <a:buChar char="·"/>
                  <a:defRPr sz="2800">
                    <a:solidFill>
                      <a:schemeClr val="tx1"/>
                    </a:solidFill>
                    <a:latin typeface="Arial Narrow" pitchFamily="34" charset="0"/>
                  </a:defRPr>
                </a:lvl1pPr>
                <a:lvl2pPr marL="742950" indent="-285750" eaLnBrk="0" hangingPunct="0">
                  <a:spcBef>
                    <a:spcPct val="10000"/>
                  </a:spcBef>
                  <a:buClr>
                    <a:srgbClr val="0000FF"/>
                  </a:buClr>
                  <a:buFont typeface="Symbol" pitchFamily="18" charset="2"/>
                  <a:buChar char="·"/>
                  <a:defRPr sz="2600">
                    <a:solidFill>
                      <a:schemeClr val="tx1"/>
                    </a:solidFill>
                    <a:latin typeface="Arial Narrow" pitchFamily="34" charset="0"/>
                  </a:defRPr>
                </a:lvl2pPr>
                <a:lvl3pPr marL="1143000" indent="-228600" eaLnBrk="0" hangingPunct="0">
                  <a:spcBef>
                    <a:spcPct val="10000"/>
                  </a:spcBef>
                  <a:buChar char="•"/>
                  <a:defRPr sz="2400">
                    <a:solidFill>
                      <a:schemeClr val="tx1"/>
                    </a:solidFill>
                    <a:latin typeface="Arial Narrow" pitchFamily="34" charset="0"/>
                  </a:defRPr>
                </a:lvl3pPr>
                <a:lvl4pPr marL="1600200" indent="-228600" eaLnBrk="0" hangingPunct="0">
                  <a:spcBef>
                    <a:spcPct val="5000"/>
                  </a:spcBef>
                  <a:buChar char="–"/>
                  <a:defRPr sz="2400">
                    <a:solidFill>
                      <a:schemeClr val="tx1"/>
                    </a:solidFill>
                    <a:latin typeface="Arial Narrow" pitchFamily="34"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buClrTx/>
                  <a:buFontTx/>
                  <a:buNone/>
                </a:pPr>
                <a:endParaRPr lang="en-AU" altLang="en-US" sz="2600">
                  <a:solidFill>
                    <a:srgbClr val="000000"/>
                  </a:solidFill>
                  <a:latin typeface="Times New Roman" pitchFamily="18" charset="0"/>
                </a:endParaRPr>
              </a:p>
            </p:txBody>
          </p:sp>
          <p:sp>
            <p:nvSpPr>
              <p:cNvPr id="133" name="Oval 150"/>
              <p:cNvSpPr>
                <a:spLocks noChangeArrowheads="1"/>
              </p:cNvSpPr>
              <p:nvPr/>
            </p:nvSpPr>
            <p:spPr bwMode="auto">
              <a:xfrm>
                <a:off x="5565359" y="5213335"/>
                <a:ext cx="136449" cy="136800"/>
              </a:xfrm>
              <a:prstGeom prst="ellipse">
                <a:avLst/>
              </a:prstGeom>
              <a:solidFill>
                <a:srgbClr val="0000FF"/>
              </a:solidFill>
              <a:ln w="0">
                <a:solidFill>
                  <a:srgbClr val="000000"/>
                </a:solidFill>
                <a:round/>
                <a:headEnd/>
                <a:tailEnd/>
              </a:ln>
            </p:spPr>
            <p:txBody>
              <a:bodyPr/>
              <a:lstStyle>
                <a:lvl1pPr eaLnBrk="0" hangingPunct="0">
                  <a:spcBef>
                    <a:spcPct val="20000"/>
                  </a:spcBef>
                  <a:buClr>
                    <a:srgbClr val="CC00CC"/>
                  </a:buClr>
                  <a:buFont typeface="Symbol" pitchFamily="18" charset="2"/>
                  <a:buChar char="·"/>
                  <a:defRPr sz="2800">
                    <a:solidFill>
                      <a:schemeClr val="tx1"/>
                    </a:solidFill>
                    <a:latin typeface="Arial Narrow" pitchFamily="34" charset="0"/>
                  </a:defRPr>
                </a:lvl1pPr>
                <a:lvl2pPr marL="742950" indent="-285750" eaLnBrk="0" hangingPunct="0">
                  <a:spcBef>
                    <a:spcPct val="10000"/>
                  </a:spcBef>
                  <a:buClr>
                    <a:srgbClr val="0000FF"/>
                  </a:buClr>
                  <a:buFont typeface="Symbol" pitchFamily="18" charset="2"/>
                  <a:buChar char="·"/>
                  <a:defRPr sz="2600">
                    <a:solidFill>
                      <a:schemeClr val="tx1"/>
                    </a:solidFill>
                    <a:latin typeface="Arial Narrow" pitchFamily="34" charset="0"/>
                  </a:defRPr>
                </a:lvl2pPr>
                <a:lvl3pPr marL="1143000" indent="-228600" eaLnBrk="0" hangingPunct="0">
                  <a:spcBef>
                    <a:spcPct val="10000"/>
                  </a:spcBef>
                  <a:buChar char="•"/>
                  <a:defRPr sz="2400">
                    <a:solidFill>
                      <a:schemeClr val="tx1"/>
                    </a:solidFill>
                    <a:latin typeface="Arial Narrow" pitchFamily="34" charset="0"/>
                  </a:defRPr>
                </a:lvl3pPr>
                <a:lvl4pPr marL="1600200" indent="-228600" eaLnBrk="0" hangingPunct="0">
                  <a:spcBef>
                    <a:spcPct val="5000"/>
                  </a:spcBef>
                  <a:buChar char="–"/>
                  <a:defRPr sz="2400">
                    <a:solidFill>
                      <a:schemeClr val="tx1"/>
                    </a:solidFill>
                    <a:latin typeface="Arial Narrow" pitchFamily="34"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buClrTx/>
                  <a:buFontTx/>
                  <a:buNone/>
                </a:pPr>
                <a:endParaRPr lang="en-AU" altLang="en-US" sz="2600">
                  <a:solidFill>
                    <a:srgbClr val="000000"/>
                  </a:solidFill>
                  <a:latin typeface="Times New Roman" pitchFamily="18" charset="0"/>
                </a:endParaRPr>
              </a:p>
            </p:txBody>
          </p:sp>
          <p:sp>
            <p:nvSpPr>
              <p:cNvPr id="134" name="Oval 152"/>
              <p:cNvSpPr>
                <a:spLocks noChangeArrowheads="1"/>
              </p:cNvSpPr>
              <p:nvPr/>
            </p:nvSpPr>
            <p:spPr bwMode="auto">
              <a:xfrm>
                <a:off x="5922198" y="5219411"/>
                <a:ext cx="136800" cy="136800"/>
              </a:xfrm>
              <a:prstGeom prst="ellipse">
                <a:avLst/>
              </a:prstGeom>
              <a:solidFill>
                <a:srgbClr val="0000FF"/>
              </a:solidFill>
              <a:ln w="0">
                <a:solidFill>
                  <a:srgbClr val="000000"/>
                </a:solidFill>
                <a:round/>
                <a:headEnd/>
                <a:tailEnd/>
              </a:ln>
            </p:spPr>
            <p:txBody>
              <a:bodyPr/>
              <a:lstStyle>
                <a:lvl1pPr eaLnBrk="0" hangingPunct="0">
                  <a:spcBef>
                    <a:spcPct val="20000"/>
                  </a:spcBef>
                  <a:buClr>
                    <a:srgbClr val="CC00CC"/>
                  </a:buClr>
                  <a:buFont typeface="Symbol" pitchFamily="18" charset="2"/>
                  <a:buChar char="·"/>
                  <a:defRPr sz="2800">
                    <a:solidFill>
                      <a:schemeClr val="tx1"/>
                    </a:solidFill>
                    <a:latin typeface="Arial Narrow" pitchFamily="34" charset="0"/>
                  </a:defRPr>
                </a:lvl1pPr>
                <a:lvl2pPr marL="742950" indent="-285750" eaLnBrk="0" hangingPunct="0">
                  <a:spcBef>
                    <a:spcPct val="10000"/>
                  </a:spcBef>
                  <a:buClr>
                    <a:srgbClr val="0000FF"/>
                  </a:buClr>
                  <a:buFont typeface="Symbol" pitchFamily="18" charset="2"/>
                  <a:buChar char="·"/>
                  <a:defRPr sz="2600">
                    <a:solidFill>
                      <a:schemeClr val="tx1"/>
                    </a:solidFill>
                    <a:latin typeface="Arial Narrow" pitchFamily="34" charset="0"/>
                  </a:defRPr>
                </a:lvl2pPr>
                <a:lvl3pPr marL="1143000" indent="-228600" eaLnBrk="0" hangingPunct="0">
                  <a:spcBef>
                    <a:spcPct val="10000"/>
                  </a:spcBef>
                  <a:buChar char="•"/>
                  <a:defRPr sz="2400">
                    <a:solidFill>
                      <a:schemeClr val="tx1"/>
                    </a:solidFill>
                    <a:latin typeface="Arial Narrow" pitchFamily="34" charset="0"/>
                  </a:defRPr>
                </a:lvl3pPr>
                <a:lvl4pPr marL="1600200" indent="-228600" eaLnBrk="0" hangingPunct="0">
                  <a:spcBef>
                    <a:spcPct val="5000"/>
                  </a:spcBef>
                  <a:buChar char="–"/>
                  <a:defRPr sz="2400">
                    <a:solidFill>
                      <a:schemeClr val="tx1"/>
                    </a:solidFill>
                    <a:latin typeface="Arial Narrow" pitchFamily="34"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buClrTx/>
                  <a:buFontTx/>
                  <a:buNone/>
                </a:pPr>
                <a:endParaRPr lang="en-AU" altLang="en-US" sz="2600">
                  <a:solidFill>
                    <a:srgbClr val="000000"/>
                  </a:solidFill>
                  <a:latin typeface="Times New Roman" pitchFamily="18" charset="0"/>
                </a:endParaRPr>
              </a:p>
            </p:txBody>
          </p:sp>
          <p:sp>
            <p:nvSpPr>
              <p:cNvPr id="135" name="TextBox 90"/>
              <p:cNvSpPr txBox="1">
                <a:spLocks noChangeArrowheads="1"/>
              </p:cNvSpPr>
              <p:nvPr/>
            </p:nvSpPr>
            <p:spPr bwMode="auto">
              <a:xfrm>
                <a:off x="4130653" y="5194303"/>
                <a:ext cx="857251"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spcBef>
                    <a:spcPct val="20000"/>
                  </a:spcBef>
                  <a:buClr>
                    <a:srgbClr val="CC00CC"/>
                  </a:buClr>
                  <a:buFont typeface="Symbol" pitchFamily="18" charset="2"/>
                  <a:buChar char="·"/>
                  <a:defRPr sz="2800">
                    <a:solidFill>
                      <a:schemeClr val="tx1"/>
                    </a:solidFill>
                    <a:latin typeface="Arial Narrow" pitchFamily="34" charset="0"/>
                  </a:defRPr>
                </a:lvl1pPr>
                <a:lvl2pPr marL="742950" indent="-285750" eaLnBrk="0" hangingPunct="0">
                  <a:spcBef>
                    <a:spcPct val="10000"/>
                  </a:spcBef>
                  <a:buClr>
                    <a:srgbClr val="0000FF"/>
                  </a:buClr>
                  <a:buFont typeface="Symbol" pitchFamily="18" charset="2"/>
                  <a:buChar char="·"/>
                  <a:defRPr sz="2600">
                    <a:solidFill>
                      <a:schemeClr val="tx1"/>
                    </a:solidFill>
                    <a:latin typeface="Arial Narrow" pitchFamily="34" charset="0"/>
                  </a:defRPr>
                </a:lvl2pPr>
                <a:lvl3pPr marL="1143000" indent="-228600" eaLnBrk="0" hangingPunct="0">
                  <a:spcBef>
                    <a:spcPct val="10000"/>
                  </a:spcBef>
                  <a:buChar char="•"/>
                  <a:defRPr sz="2400">
                    <a:solidFill>
                      <a:schemeClr val="tx1"/>
                    </a:solidFill>
                    <a:latin typeface="Arial Narrow" pitchFamily="34" charset="0"/>
                  </a:defRPr>
                </a:lvl3pPr>
                <a:lvl4pPr marL="1600200" indent="-228600" eaLnBrk="0" hangingPunct="0">
                  <a:spcBef>
                    <a:spcPct val="5000"/>
                  </a:spcBef>
                  <a:buChar char="–"/>
                  <a:defRPr sz="2400">
                    <a:solidFill>
                      <a:schemeClr val="tx1"/>
                    </a:solidFill>
                    <a:latin typeface="Arial Narrow" pitchFamily="34"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ctr">
                  <a:lnSpc>
                    <a:spcPct val="70000"/>
                  </a:lnSpc>
                  <a:spcBef>
                    <a:spcPct val="0"/>
                  </a:spcBef>
                  <a:buClrTx/>
                  <a:buFontTx/>
                  <a:buNone/>
                </a:pPr>
                <a:r>
                  <a:rPr lang="en-US" altLang="en-US" sz="2200">
                    <a:solidFill>
                      <a:srgbClr val="0000BF"/>
                    </a:solidFill>
                  </a:rPr>
                  <a:t>control</a:t>
                </a:r>
                <a:br>
                  <a:rPr lang="en-US" altLang="en-US" sz="2200">
                    <a:solidFill>
                      <a:srgbClr val="0000BF"/>
                    </a:solidFill>
                  </a:rPr>
                </a:br>
                <a:r>
                  <a:rPr lang="en-US" altLang="en-US" sz="2200">
                    <a:solidFill>
                      <a:srgbClr val="0000BF"/>
                    </a:solidFill>
                  </a:rPr>
                  <a:t>group</a:t>
                </a:r>
              </a:p>
            </p:txBody>
          </p:sp>
        </p:grpSp>
        <p:grpSp>
          <p:nvGrpSpPr>
            <p:cNvPr id="90" name="Group 94"/>
            <p:cNvGrpSpPr>
              <a:grpSpLocks/>
            </p:cNvGrpSpPr>
            <p:nvPr/>
          </p:nvGrpSpPr>
          <p:grpSpPr bwMode="auto">
            <a:xfrm flipH="1">
              <a:off x="6416195" y="1911368"/>
              <a:ext cx="1370514" cy="1500188"/>
              <a:chOff x="4201611" y="3340100"/>
              <a:chExt cx="1370521" cy="1500188"/>
            </a:xfrm>
          </p:grpSpPr>
          <p:cxnSp>
            <p:nvCxnSpPr>
              <p:cNvPr id="92" name="Straight Connector 841"/>
              <p:cNvCxnSpPr>
                <a:cxnSpLocks noChangeShapeType="1"/>
              </p:cNvCxnSpPr>
              <p:nvPr/>
            </p:nvCxnSpPr>
            <p:spPr bwMode="auto">
              <a:xfrm>
                <a:off x="4283180" y="3769709"/>
                <a:ext cx="1133958" cy="991022"/>
              </a:xfrm>
              <a:prstGeom prst="line">
                <a:avLst/>
              </a:prstGeom>
              <a:noFill/>
              <a:ln w="19050" algn="ctr">
                <a:solidFill>
                  <a:srgbClr val="FF0000"/>
                </a:solidFill>
                <a:round/>
                <a:headEnd/>
                <a:tailEnd/>
              </a:ln>
              <a:extLst>
                <a:ext uri="{909E8E84-426E-40DD-AFC4-6F175D3DCCD1}">
                  <a14:hiddenFill xmlns:a14="http://schemas.microsoft.com/office/drawing/2010/main">
                    <a:noFill/>
                  </a14:hiddenFill>
                </a:ext>
              </a:extLst>
            </p:spPr>
          </p:cxnSp>
          <p:sp>
            <p:nvSpPr>
              <p:cNvPr id="93" name="Freeform 154"/>
              <p:cNvSpPr>
                <a:spLocks/>
              </p:cNvSpPr>
              <p:nvPr/>
            </p:nvSpPr>
            <p:spPr bwMode="auto">
              <a:xfrm>
                <a:off x="4273049" y="4328861"/>
                <a:ext cx="127259" cy="127289"/>
              </a:xfrm>
              <a:custGeom>
                <a:avLst/>
                <a:gdLst>
                  <a:gd name="T0" fmla="*/ 2147483647 w 56"/>
                  <a:gd name="T1" fmla="*/ 0 h 56"/>
                  <a:gd name="T2" fmla="*/ 2147483647 w 56"/>
                  <a:gd name="T3" fmla="*/ 2147483647 h 56"/>
                  <a:gd name="T4" fmla="*/ 0 w 56"/>
                  <a:gd name="T5" fmla="*/ 2147483647 h 56"/>
                  <a:gd name="T6" fmla="*/ 2147483647 w 56"/>
                  <a:gd name="T7" fmla="*/ 0 h 56"/>
                  <a:gd name="T8" fmla="*/ 0 60000 65536"/>
                  <a:gd name="T9" fmla="*/ 0 60000 65536"/>
                  <a:gd name="T10" fmla="*/ 0 60000 65536"/>
                  <a:gd name="T11" fmla="*/ 0 60000 65536"/>
                  <a:gd name="T12" fmla="*/ 0 w 56"/>
                  <a:gd name="T13" fmla="*/ 0 h 56"/>
                  <a:gd name="T14" fmla="*/ 56 w 56"/>
                  <a:gd name="T15" fmla="*/ 56 h 56"/>
                </a:gdLst>
                <a:ahLst/>
                <a:cxnLst>
                  <a:cxn ang="T8">
                    <a:pos x="T0" y="T1"/>
                  </a:cxn>
                  <a:cxn ang="T9">
                    <a:pos x="T2" y="T3"/>
                  </a:cxn>
                  <a:cxn ang="T10">
                    <a:pos x="T4" y="T5"/>
                  </a:cxn>
                  <a:cxn ang="T11">
                    <a:pos x="T6" y="T7"/>
                  </a:cxn>
                </a:cxnLst>
                <a:rect l="T12" t="T13" r="T14" b="T15"/>
                <a:pathLst>
                  <a:path w="56" h="56">
                    <a:moveTo>
                      <a:pt x="28" y="0"/>
                    </a:moveTo>
                    <a:lnTo>
                      <a:pt x="56" y="56"/>
                    </a:lnTo>
                    <a:lnTo>
                      <a:pt x="0" y="56"/>
                    </a:lnTo>
                    <a:lnTo>
                      <a:pt x="28" y="0"/>
                    </a:lnTo>
                    <a:close/>
                  </a:path>
                </a:pathLst>
              </a:custGeom>
              <a:solidFill>
                <a:srgbClr val="FF0000"/>
              </a:solidFill>
              <a:ln w="0">
                <a:solidFill>
                  <a:srgbClr val="000000"/>
                </a:solidFill>
                <a:round/>
                <a:headEnd/>
                <a:tailEnd/>
              </a:ln>
            </p:spPr>
            <p:txBody>
              <a:bodyPr/>
              <a:lstStyle/>
              <a:p>
                <a:endParaRPr lang="en-US"/>
              </a:p>
            </p:txBody>
          </p:sp>
          <p:sp>
            <p:nvSpPr>
              <p:cNvPr id="94" name="Freeform 156"/>
              <p:cNvSpPr>
                <a:spLocks/>
              </p:cNvSpPr>
              <p:nvPr/>
            </p:nvSpPr>
            <p:spPr bwMode="auto">
              <a:xfrm>
                <a:off x="4474061" y="4194753"/>
                <a:ext cx="127259" cy="127289"/>
              </a:xfrm>
              <a:custGeom>
                <a:avLst/>
                <a:gdLst>
                  <a:gd name="T0" fmla="*/ 2147483647 w 56"/>
                  <a:gd name="T1" fmla="*/ 0 h 56"/>
                  <a:gd name="T2" fmla="*/ 2147483647 w 56"/>
                  <a:gd name="T3" fmla="*/ 2147483647 h 56"/>
                  <a:gd name="T4" fmla="*/ 0 w 56"/>
                  <a:gd name="T5" fmla="*/ 2147483647 h 56"/>
                  <a:gd name="T6" fmla="*/ 2147483647 w 56"/>
                  <a:gd name="T7" fmla="*/ 0 h 56"/>
                  <a:gd name="T8" fmla="*/ 0 60000 65536"/>
                  <a:gd name="T9" fmla="*/ 0 60000 65536"/>
                  <a:gd name="T10" fmla="*/ 0 60000 65536"/>
                  <a:gd name="T11" fmla="*/ 0 60000 65536"/>
                  <a:gd name="T12" fmla="*/ 0 w 56"/>
                  <a:gd name="T13" fmla="*/ 0 h 56"/>
                  <a:gd name="T14" fmla="*/ 56 w 56"/>
                  <a:gd name="T15" fmla="*/ 56 h 56"/>
                </a:gdLst>
                <a:ahLst/>
                <a:cxnLst>
                  <a:cxn ang="T8">
                    <a:pos x="T0" y="T1"/>
                  </a:cxn>
                  <a:cxn ang="T9">
                    <a:pos x="T2" y="T3"/>
                  </a:cxn>
                  <a:cxn ang="T10">
                    <a:pos x="T4" y="T5"/>
                  </a:cxn>
                  <a:cxn ang="T11">
                    <a:pos x="T6" y="T7"/>
                  </a:cxn>
                </a:cxnLst>
                <a:rect l="T12" t="T13" r="T14" b="T15"/>
                <a:pathLst>
                  <a:path w="56" h="56">
                    <a:moveTo>
                      <a:pt x="28" y="0"/>
                    </a:moveTo>
                    <a:lnTo>
                      <a:pt x="56" y="56"/>
                    </a:lnTo>
                    <a:lnTo>
                      <a:pt x="0" y="56"/>
                    </a:lnTo>
                    <a:lnTo>
                      <a:pt x="28" y="0"/>
                    </a:lnTo>
                    <a:close/>
                  </a:path>
                </a:pathLst>
              </a:custGeom>
              <a:solidFill>
                <a:srgbClr val="FF0000"/>
              </a:solidFill>
              <a:ln w="0">
                <a:solidFill>
                  <a:srgbClr val="000000"/>
                </a:solidFill>
                <a:round/>
                <a:headEnd/>
                <a:tailEnd/>
              </a:ln>
            </p:spPr>
            <p:txBody>
              <a:bodyPr/>
              <a:lstStyle/>
              <a:p>
                <a:endParaRPr lang="en-US"/>
              </a:p>
            </p:txBody>
          </p:sp>
          <p:sp>
            <p:nvSpPr>
              <p:cNvPr id="95" name="Freeform 158"/>
              <p:cNvSpPr>
                <a:spLocks/>
              </p:cNvSpPr>
              <p:nvPr/>
            </p:nvSpPr>
            <p:spPr bwMode="auto">
              <a:xfrm>
                <a:off x="4924011" y="4053825"/>
                <a:ext cx="127259" cy="127289"/>
              </a:xfrm>
              <a:custGeom>
                <a:avLst/>
                <a:gdLst>
                  <a:gd name="T0" fmla="*/ 2147483647 w 56"/>
                  <a:gd name="T1" fmla="*/ 0 h 56"/>
                  <a:gd name="T2" fmla="*/ 2147483647 w 56"/>
                  <a:gd name="T3" fmla="*/ 2147483647 h 56"/>
                  <a:gd name="T4" fmla="*/ 0 w 56"/>
                  <a:gd name="T5" fmla="*/ 2147483647 h 56"/>
                  <a:gd name="T6" fmla="*/ 2147483647 w 56"/>
                  <a:gd name="T7" fmla="*/ 0 h 56"/>
                  <a:gd name="T8" fmla="*/ 0 60000 65536"/>
                  <a:gd name="T9" fmla="*/ 0 60000 65536"/>
                  <a:gd name="T10" fmla="*/ 0 60000 65536"/>
                  <a:gd name="T11" fmla="*/ 0 60000 65536"/>
                  <a:gd name="T12" fmla="*/ 0 w 56"/>
                  <a:gd name="T13" fmla="*/ 0 h 56"/>
                  <a:gd name="T14" fmla="*/ 56 w 56"/>
                  <a:gd name="T15" fmla="*/ 56 h 56"/>
                </a:gdLst>
                <a:ahLst/>
                <a:cxnLst>
                  <a:cxn ang="T8">
                    <a:pos x="T0" y="T1"/>
                  </a:cxn>
                  <a:cxn ang="T9">
                    <a:pos x="T2" y="T3"/>
                  </a:cxn>
                  <a:cxn ang="T10">
                    <a:pos x="T4" y="T5"/>
                  </a:cxn>
                  <a:cxn ang="T11">
                    <a:pos x="T6" y="T7"/>
                  </a:cxn>
                </a:cxnLst>
                <a:rect l="T12" t="T13" r="T14" b="T15"/>
                <a:pathLst>
                  <a:path w="56" h="56">
                    <a:moveTo>
                      <a:pt x="28" y="0"/>
                    </a:moveTo>
                    <a:lnTo>
                      <a:pt x="56" y="56"/>
                    </a:lnTo>
                    <a:lnTo>
                      <a:pt x="0" y="56"/>
                    </a:lnTo>
                    <a:lnTo>
                      <a:pt x="28" y="0"/>
                    </a:lnTo>
                    <a:close/>
                  </a:path>
                </a:pathLst>
              </a:custGeom>
              <a:solidFill>
                <a:srgbClr val="FF0000"/>
              </a:solidFill>
              <a:ln w="0">
                <a:solidFill>
                  <a:srgbClr val="000000"/>
                </a:solidFill>
                <a:round/>
                <a:headEnd/>
                <a:tailEnd/>
              </a:ln>
            </p:spPr>
            <p:txBody>
              <a:bodyPr/>
              <a:lstStyle/>
              <a:p>
                <a:endParaRPr lang="en-US"/>
              </a:p>
            </p:txBody>
          </p:sp>
          <p:sp>
            <p:nvSpPr>
              <p:cNvPr id="96" name="Freeform 160"/>
              <p:cNvSpPr>
                <a:spLocks/>
              </p:cNvSpPr>
              <p:nvPr/>
            </p:nvSpPr>
            <p:spPr bwMode="auto">
              <a:xfrm>
                <a:off x="4396796" y="3721966"/>
                <a:ext cx="124987" cy="127289"/>
              </a:xfrm>
              <a:custGeom>
                <a:avLst/>
                <a:gdLst>
                  <a:gd name="T0" fmla="*/ 2147483647 w 55"/>
                  <a:gd name="T1" fmla="*/ 0 h 56"/>
                  <a:gd name="T2" fmla="*/ 2147483647 w 55"/>
                  <a:gd name="T3" fmla="*/ 2147483647 h 56"/>
                  <a:gd name="T4" fmla="*/ 0 w 55"/>
                  <a:gd name="T5" fmla="*/ 2147483647 h 56"/>
                  <a:gd name="T6" fmla="*/ 2147483647 w 55"/>
                  <a:gd name="T7" fmla="*/ 0 h 56"/>
                  <a:gd name="T8" fmla="*/ 0 60000 65536"/>
                  <a:gd name="T9" fmla="*/ 0 60000 65536"/>
                  <a:gd name="T10" fmla="*/ 0 60000 65536"/>
                  <a:gd name="T11" fmla="*/ 0 60000 65536"/>
                  <a:gd name="T12" fmla="*/ 0 w 55"/>
                  <a:gd name="T13" fmla="*/ 0 h 56"/>
                  <a:gd name="T14" fmla="*/ 55 w 55"/>
                  <a:gd name="T15" fmla="*/ 56 h 56"/>
                </a:gdLst>
                <a:ahLst/>
                <a:cxnLst>
                  <a:cxn ang="T8">
                    <a:pos x="T0" y="T1"/>
                  </a:cxn>
                  <a:cxn ang="T9">
                    <a:pos x="T2" y="T3"/>
                  </a:cxn>
                  <a:cxn ang="T10">
                    <a:pos x="T4" y="T5"/>
                  </a:cxn>
                  <a:cxn ang="T11">
                    <a:pos x="T6" y="T7"/>
                  </a:cxn>
                </a:cxnLst>
                <a:rect l="T12" t="T13" r="T14" b="T15"/>
                <a:pathLst>
                  <a:path w="55" h="56">
                    <a:moveTo>
                      <a:pt x="28" y="0"/>
                    </a:moveTo>
                    <a:lnTo>
                      <a:pt x="55" y="56"/>
                    </a:lnTo>
                    <a:lnTo>
                      <a:pt x="0" y="56"/>
                    </a:lnTo>
                    <a:lnTo>
                      <a:pt x="28" y="0"/>
                    </a:lnTo>
                    <a:close/>
                  </a:path>
                </a:pathLst>
              </a:custGeom>
              <a:solidFill>
                <a:srgbClr val="FF0000"/>
              </a:solidFill>
              <a:ln w="0">
                <a:solidFill>
                  <a:srgbClr val="000000"/>
                </a:solidFill>
                <a:round/>
                <a:headEnd/>
                <a:tailEnd/>
              </a:ln>
            </p:spPr>
            <p:txBody>
              <a:bodyPr/>
              <a:lstStyle/>
              <a:p>
                <a:endParaRPr lang="en-US"/>
              </a:p>
            </p:txBody>
          </p:sp>
          <p:sp>
            <p:nvSpPr>
              <p:cNvPr id="97" name="Freeform 162"/>
              <p:cNvSpPr>
                <a:spLocks/>
              </p:cNvSpPr>
              <p:nvPr/>
            </p:nvSpPr>
            <p:spPr bwMode="auto">
              <a:xfrm>
                <a:off x="5335329" y="4712999"/>
                <a:ext cx="127259" cy="127289"/>
              </a:xfrm>
              <a:custGeom>
                <a:avLst/>
                <a:gdLst>
                  <a:gd name="T0" fmla="*/ 2147483647 w 56"/>
                  <a:gd name="T1" fmla="*/ 0 h 56"/>
                  <a:gd name="T2" fmla="*/ 2147483647 w 56"/>
                  <a:gd name="T3" fmla="*/ 2147483647 h 56"/>
                  <a:gd name="T4" fmla="*/ 0 w 56"/>
                  <a:gd name="T5" fmla="*/ 2147483647 h 56"/>
                  <a:gd name="T6" fmla="*/ 2147483647 w 56"/>
                  <a:gd name="T7" fmla="*/ 0 h 56"/>
                  <a:gd name="T8" fmla="*/ 0 60000 65536"/>
                  <a:gd name="T9" fmla="*/ 0 60000 65536"/>
                  <a:gd name="T10" fmla="*/ 0 60000 65536"/>
                  <a:gd name="T11" fmla="*/ 0 60000 65536"/>
                  <a:gd name="T12" fmla="*/ 0 w 56"/>
                  <a:gd name="T13" fmla="*/ 0 h 56"/>
                  <a:gd name="T14" fmla="*/ 56 w 56"/>
                  <a:gd name="T15" fmla="*/ 56 h 56"/>
                </a:gdLst>
                <a:ahLst/>
                <a:cxnLst>
                  <a:cxn ang="T8">
                    <a:pos x="T0" y="T1"/>
                  </a:cxn>
                  <a:cxn ang="T9">
                    <a:pos x="T2" y="T3"/>
                  </a:cxn>
                  <a:cxn ang="T10">
                    <a:pos x="T4" y="T5"/>
                  </a:cxn>
                  <a:cxn ang="T11">
                    <a:pos x="T6" y="T7"/>
                  </a:cxn>
                </a:cxnLst>
                <a:rect l="T12" t="T13" r="T14" b="T15"/>
                <a:pathLst>
                  <a:path w="56" h="56">
                    <a:moveTo>
                      <a:pt x="28" y="0"/>
                    </a:moveTo>
                    <a:lnTo>
                      <a:pt x="56" y="56"/>
                    </a:lnTo>
                    <a:lnTo>
                      <a:pt x="0" y="56"/>
                    </a:lnTo>
                    <a:lnTo>
                      <a:pt x="28" y="0"/>
                    </a:lnTo>
                    <a:close/>
                  </a:path>
                </a:pathLst>
              </a:custGeom>
              <a:solidFill>
                <a:srgbClr val="FF0000"/>
              </a:solidFill>
              <a:ln w="0">
                <a:solidFill>
                  <a:srgbClr val="000000"/>
                </a:solidFill>
                <a:round/>
                <a:headEnd/>
                <a:tailEnd/>
              </a:ln>
            </p:spPr>
            <p:txBody>
              <a:bodyPr/>
              <a:lstStyle/>
              <a:p>
                <a:endParaRPr lang="en-US"/>
              </a:p>
            </p:txBody>
          </p:sp>
          <p:sp>
            <p:nvSpPr>
              <p:cNvPr id="98" name="Freeform 164"/>
              <p:cNvSpPr>
                <a:spLocks/>
              </p:cNvSpPr>
              <p:nvPr/>
            </p:nvSpPr>
            <p:spPr bwMode="auto">
              <a:xfrm>
                <a:off x="4814933" y="4449329"/>
                <a:ext cx="127259" cy="127289"/>
              </a:xfrm>
              <a:custGeom>
                <a:avLst/>
                <a:gdLst>
                  <a:gd name="T0" fmla="*/ 2147483647 w 56"/>
                  <a:gd name="T1" fmla="*/ 0 h 56"/>
                  <a:gd name="T2" fmla="*/ 2147483647 w 56"/>
                  <a:gd name="T3" fmla="*/ 2147483647 h 56"/>
                  <a:gd name="T4" fmla="*/ 0 w 56"/>
                  <a:gd name="T5" fmla="*/ 2147483647 h 56"/>
                  <a:gd name="T6" fmla="*/ 2147483647 w 56"/>
                  <a:gd name="T7" fmla="*/ 0 h 56"/>
                  <a:gd name="T8" fmla="*/ 0 60000 65536"/>
                  <a:gd name="T9" fmla="*/ 0 60000 65536"/>
                  <a:gd name="T10" fmla="*/ 0 60000 65536"/>
                  <a:gd name="T11" fmla="*/ 0 60000 65536"/>
                  <a:gd name="T12" fmla="*/ 0 w 56"/>
                  <a:gd name="T13" fmla="*/ 0 h 56"/>
                  <a:gd name="T14" fmla="*/ 56 w 56"/>
                  <a:gd name="T15" fmla="*/ 56 h 56"/>
                </a:gdLst>
                <a:ahLst/>
                <a:cxnLst>
                  <a:cxn ang="T8">
                    <a:pos x="T0" y="T1"/>
                  </a:cxn>
                  <a:cxn ang="T9">
                    <a:pos x="T2" y="T3"/>
                  </a:cxn>
                  <a:cxn ang="T10">
                    <a:pos x="T4" y="T5"/>
                  </a:cxn>
                  <a:cxn ang="T11">
                    <a:pos x="T6" y="T7"/>
                  </a:cxn>
                </a:cxnLst>
                <a:rect l="T12" t="T13" r="T14" b="T15"/>
                <a:pathLst>
                  <a:path w="56" h="56">
                    <a:moveTo>
                      <a:pt x="28" y="0"/>
                    </a:moveTo>
                    <a:lnTo>
                      <a:pt x="56" y="56"/>
                    </a:lnTo>
                    <a:lnTo>
                      <a:pt x="0" y="56"/>
                    </a:lnTo>
                    <a:lnTo>
                      <a:pt x="28" y="0"/>
                    </a:lnTo>
                    <a:close/>
                  </a:path>
                </a:pathLst>
              </a:custGeom>
              <a:solidFill>
                <a:srgbClr val="FF0000"/>
              </a:solidFill>
              <a:ln w="0">
                <a:solidFill>
                  <a:srgbClr val="000000"/>
                </a:solidFill>
                <a:round/>
                <a:headEnd/>
                <a:tailEnd/>
              </a:ln>
            </p:spPr>
            <p:txBody>
              <a:bodyPr/>
              <a:lstStyle/>
              <a:p>
                <a:endParaRPr lang="en-US"/>
              </a:p>
            </p:txBody>
          </p:sp>
          <p:sp>
            <p:nvSpPr>
              <p:cNvPr id="99" name="Freeform 166"/>
              <p:cNvSpPr>
                <a:spLocks/>
              </p:cNvSpPr>
              <p:nvPr/>
            </p:nvSpPr>
            <p:spPr bwMode="auto">
              <a:xfrm>
                <a:off x="4401342" y="3940175"/>
                <a:ext cx="127259" cy="127289"/>
              </a:xfrm>
              <a:custGeom>
                <a:avLst/>
                <a:gdLst>
                  <a:gd name="T0" fmla="*/ 2147483647 w 56"/>
                  <a:gd name="T1" fmla="*/ 0 h 56"/>
                  <a:gd name="T2" fmla="*/ 2147483647 w 56"/>
                  <a:gd name="T3" fmla="*/ 2147483647 h 56"/>
                  <a:gd name="T4" fmla="*/ 0 w 56"/>
                  <a:gd name="T5" fmla="*/ 2147483647 h 56"/>
                  <a:gd name="T6" fmla="*/ 2147483647 w 56"/>
                  <a:gd name="T7" fmla="*/ 0 h 56"/>
                  <a:gd name="T8" fmla="*/ 0 60000 65536"/>
                  <a:gd name="T9" fmla="*/ 0 60000 65536"/>
                  <a:gd name="T10" fmla="*/ 0 60000 65536"/>
                  <a:gd name="T11" fmla="*/ 0 60000 65536"/>
                  <a:gd name="T12" fmla="*/ 0 w 56"/>
                  <a:gd name="T13" fmla="*/ 0 h 56"/>
                  <a:gd name="T14" fmla="*/ 56 w 56"/>
                  <a:gd name="T15" fmla="*/ 56 h 56"/>
                </a:gdLst>
                <a:ahLst/>
                <a:cxnLst>
                  <a:cxn ang="T8">
                    <a:pos x="T0" y="T1"/>
                  </a:cxn>
                  <a:cxn ang="T9">
                    <a:pos x="T2" y="T3"/>
                  </a:cxn>
                  <a:cxn ang="T10">
                    <a:pos x="T4" y="T5"/>
                  </a:cxn>
                  <a:cxn ang="T11">
                    <a:pos x="T6" y="T7"/>
                  </a:cxn>
                </a:cxnLst>
                <a:rect l="T12" t="T13" r="T14" b="T15"/>
                <a:pathLst>
                  <a:path w="56" h="56">
                    <a:moveTo>
                      <a:pt x="28" y="0"/>
                    </a:moveTo>
                    <a:lnTo>
                      <a:pt x="56" y="56"/>
                    </a:lnTo>
                    <a:lnTo>
                      <a:pt x="0" y="56"/>
                    </a:lnTo>
                    <a:lnTo>
                      <a:pt x="28" y="0"/>
                    </a:lnTo>
                    <a:close/>
                  </a:path>
                </a:pathLst>
              </a:custGeom>
              <a:solidFill>
                <a:srgbClr val="FF0000"/>
              </a:solidFill>
              <a:ln w="0">
                <a:solidFill>
                  <a:srgbClr val="000000"/>
                </a:solidFill>
                <a:round/>
                <a:headEnd/>
                <a:tailEnd/>
              </a:ln>
            </p:spPr>
            <p:txBody>
              <a:bodyPr/>
              <a:lstStyle/>
              <a:p>
                <a:endParaRPr lang="en-US"/>
              </a:p>
            </p:txBody>
          </p:sp>
          <p:sp>
            <p:nvSpPr>
              <p:cNvPr id="100" name="Freeform 168"/>
              <p:cNvSpPr>
                <a:spLocks/>
              </p:cNvSpPr>
              <p:nvPr/>
            </p:nvSpPr>
            <p:spPr bwMode="auto">
              <a:xfrm>
                <a:off x="4502982" y="3919718"/>
                <a:ext cx="127259" cy="129562"/>
              </a:xfrm>
              <a:custGeom>
                <a:avLst/>
                <a:gdLst>
                  <a:gd name="T0" fmla="*/ 2147483647 w 56"/>
                  <a:gd name="T1" fmla="*/ 0 h 57"/>
                  <a:gd name="T2" fmla="*/ 2147483647 w 56"/>
                  <a:gd name="T3" fmla="*/ 2147483647 h 57"/>
                  <a:gd name="T4" fmla="*/ 0 w 56"/>
                  <a:gd name="T5" fmla="*/ 2147483647 h 57"/>
                  <a:gd name="T6" fmla="*/ 2147483647 w 56"/>
                  <a:gd name="T7" fmla="*/ 0 h 57"/>
                  <a:gd name="T8" fmla="*/ 0 60000 65536"/>
                  <a:gd name="T9" fmla="*/ 0 60000 65536"/>
                  <a:gd name="T10" fmla="*/ 0 60000 65536"/>
                  <a:gd name="T11" fmla="*/ 0 60000 65536"/>
                  <a:gd name="T12" fmla="*/ 0 w 56"/>
                  <a:gd name="T13" fmla="*/ 0 h 57"/>
                  <a:gd name="T14" fmla="*/ 56 w 56"/>
                  <a:gd name="T15" fmla="*/ 57 h 57"/>
                </a:gdLst>
                <a:ahLst/>
                <a:cxnLst>
                  <a:cxn ang="T8">
                    <a:pos x="T0" y="T1"/>
                  </a:cxn>
                  <a:cxn ang="T9">
                    <a:pos x="T2" y="T3"/>
                  </a:cxn>
                  <a:cxn ang="T10">
                    <a:pos x="T4" y="T5"/>
                  </a:cxn>
                  <a:cxn ang="T11">
                    <a:pos x="T6" y="T7"/>
                  </a:cxn>
                </a:cxnLst>
                <a:rect l="T12" t="T13" r="T14" b="T15"/>
                <a:pathLst>
                  <a:path w="56" h="57">
                    <a:moveTo>
                      <a:pt x="28" y="0"/>
                    </a:moveTo>
                    <a:lnTo>
                      <a:pt x="56" y="57"/>
                    </a:lnTo>
                    <a:lnTo>
                      <a:pt x="0" y="57"/>
                    </a:lnTo>
                    <a:lnTo>
                      <a:pt x="28" y="0"/>
                    </a:lnTo>
                    <a:close/>
                  </a:path>
                </a:pathLst>
              </a:custGeom>
              <a:solidFill>
                <a:srgbClr val="FF0000"/>
              </a:solidFill>
              <a:ln w="0">
                <a:solidFill>
                  <a:srgbClr val="000000"/>
                </a:solidFill>
                <a:round/>
                <a:headEnd/>
                <a:tailEnd/>
              </a:ln>
            </p:spPr>
            <p:txBody>
              <a:bodyPr/>
              <a:lstStyle/>
              <a:p>
                <a:endParaRPr lang="en-US"/>
              </a:p>
            </p:txBody>
          </p:sp>
          <p:sp>
            <p:nvSpPr>
              <p:cNvPr id="101" name="Freeform 170"/>
              <p:cNvSpPr>
                <a:spLocks/>
              </p:cNvSpPr>
              <p:nvPr/>
            </p:nvSpPr>
            <p:spPr bwMode="auto">
              <a:xfrm>
                <a:off x="4399069" y="3840163"/>
                <a:ext cx="124987" cy="127289"/>
              </a:xfrm>
              <a:custGeom>
                <a:avLst/>
                <a:gdLst>
                  <a:gd name="T0" fmla="*/ 2147483647 w 55"/>
                  <a:gd name="T1" fmla="*/ 0 h 56"/>
                  <a:gd name="T2" fmla="*/ 2147483647 w 55"/>
                  <a:gd name="T3" fmla="*/ 2147483647 h 56"/>
                  <a:gd name="T4" fmla="*/ 0 w 55"/>
                  <a:gd name="T5" fmla="*/ 2147483647 h 56"/>
                  <a:gd name="T6" fmla="*/ 2147483647 w 55"/>
                  <a:gd name="T7" fmla="*/ 0 h 56"/>
                  <a:gd name="T8" fmla="*/ 0 60000 65536"/>
                  <a:gd name="T9" fmla="*/ 0 60000 65536"/>
                  <a:gd name="T10" fmla="*/ 0 60000 65536"/>
                  <a:gd name="T11" fmla="*/ 0 60000 65536"/>
                  <a:gd name="T12" fmla="*/ 0 w 55"/>
                  <a:gd name="T13" fmla="*/ 0 h 56"/>
                  <a:gd name="T14" fmla="*/ 55 w 55"/>
                  <a:gd name="T15" fmla="*/ 56 h 56"/>
                </a:gdLst>
                <a:ahLst/>
                <a:cxnLst>
                  <a:cxn ang="T8">
                    <a:pos x="T0" y="T1"/>
                  </a:cxn>
                  <a:cxn ang="T9">
                    <a:pos x="T2" y="T3"/>
                  </a:cxn>
                  <a:cxn ang="T10">
                    <a:pos x="T4" y="T5"/>
                  </a:cxn>
                  <a:cxn ang="T11">
                    <a:pos x="T6" y="T7"/>
                  </a:cxn>
                </a:cxnLst>
                <a:rect l="T12" t="T13" r="T14" b="T15"/>
                <a:pathLst>
                  <a:path w="55" h="56">
                    <a:moveTo>
                      <a:pt x="28" y="0"/>
                    </a:moveTo>
                    <a:lnTo>
                      <a:pt x="55" y="56"/>
                    </a:lnTo>
                    <a:lnTo>
                      <a:pt x="0" y="56"/>
                    </a:lnTo>
                    <a:lnTo>
                      <a:pt x="28" y="0"/>
                    </a:lnTo>
                    <a:close/>
                  </a:path>
                </a:pathLst>
              </a:custGeom>
              <a:solidFill>
                <a:srgbClr val="FF0000"/>
              </a:solidFill>
              <a:ln w="0">
                <a:solidFill>
                  <a:srgbClr val="000000"/>
                </a:solidFill>
                <a:round/>
                <a:headEnd/>
                <a:tailEnd/>
              </a:ln>
            </p:spPr>
            <p:txBody>
              <a:bodyPr/>
              <a:lstStyle/>
              <a:p>
                <a:endParaRPr lang="en-US"/>
              </a:p>
            </p:txBody>
          </p:sp>
          <p:sp>
            <p:nvSpPr>
              <p:cNvPr id="102" name="Freeform 172"/>
              <p:cNvSpPr>
                <a:spLocks/>
              </p:cNvSpPr>
              <p:nvPr/>
            </p:nvSpPr>
            <p:spPr bwMode="auto">
              <a:xfrm>
                <a:off x="4258175" y="3403744"/>
                <a:ext cx="127259" cy="127289"/>
              </a:xfrm>
              <a:custGeom>
                <a:avLst/>
                <a:gdLst>
                  <a:gd name="T0" fmla="*/ 2147483647 w 56"/>
                  <a:gd name="T1" fmla="*/ 0 h 56"/>
                  <a:gd name="T2" fmla="*/ 2147483647 w 56"/>
                  <a:gd name="T3" fmla="*/ 2147483647 h 56"/>
                  <a:gd name="T4" fmla="*/ 0 w 56"/>
                  <a:gd name="T5" fmla="*/ 2147483647 h 56"/>
                  <a:gd name="T6" fmla="*/ 2147483647 w 56"/>
                  <a:gd name="T7" fmla="*/ 0 h 56"/>
                  <a:gd name="T8" fmla="*/ 0 60000 65536"/>
                  <a:gd name="T9" fmla="*/ 0 60000 65536"/>
                  <a:gd name="T10" fmla="*/ 0 60000 65536"/>
                  <a:gd name="T11" fmla="*/ 0 60000 65536"/>
                  <a:gd name="T12" fmla="*/ 0 w 56"/>
                  <a:gd name="T13" fmla="*/ 0 h 56"/>
                  <a:gd name="T14" fmla="*/ 56 w 56"/>
                  <a:gd name="T15" fmla="*/ 56 h 56"/>
                </a:gdLst>
                <a:ahLst/>
                <a:cxnLst>
                  <a:cxn ang="T8">
                    <a:pos x="T0" y="T1"/>
                  </a:cxn>
                  <a:cxn ang="T9">
                    <a:pos x="T2" y="T3"/>
                  </a:cxn>
                  <a:cxn ang="T10">
                    <a:pos x="T4" y="T5"/>
                  </a:cxn>
                  <a:cxn ang="T11">
                    <a:pos x="T6" y="T7"/>
                  </a:cxn>
                </a:cxnLst>
                <a:rect l="T12" t="T13" r="T14" b="T15"/>
                <a:pathLst>
                  <a:path w="56" h="56">
                    <a:moveTo>
                      <a:pt x="28" y="0"/>
                    </a:moveTo>
                    <a:lnTo>
                      <a:pt x="56" y="56"/>
                    </a:lnTo>
                    <a:lnTo>
                      <a:pt x="0" y="56"/>
                    </a:lnTo>
                    <a:lnTo>
                      <a:pt x="28" y="0"/>
                    </a:lnTo>
                    <a:close/>
                  </a:path>
                </a:pathLst>
              </a:custGeom>
              <a:solidFill>
                <a:srgbClr val="FF0000"/>
              </a:solidFill>
              <a:ln w="0">
                <a:solidFill>
                  <a:srgbClr val="000000"/>
                </a:solidFill>
                <a:round/>
                <a:headEnd/>
                <a:tailEnd/>
              </a:ln>
            </p:spPr>
            <p:txBody>
              <a:bodyPr/>
              <a:lstStyle/>
              <a:p>
                <a:endParaRPr lang="en-US"/>
              </a:p>
            </p:txBody>
          </p:sp>
          <p:sp>
            <p:nvSpPr>
              <p:cNvPr id="103" name="Freeform 174"/>
              <p:cNvSpPr>
                <a:spLocks/>
              </p:cNvSpPr>
              <p:nvPr/>
            </p:nvSpPr>
            <p:spPr bwMode="auto">
              <a:xfrm>
                <a:off x="4235450" y="3340100"/>
                <a:ext cx="127259" cy="127289"/>
              </a:xfrm>
              <a:custGeom>
                <a:avLst/>
                <a:gdLst>
                  <a:gd name="T0" fmla="*/ 2147483647 w 56"/>
                  <a:gd name="T1" fmla="*/ 0 h 56"/>
                  <a:gd name="T2" fmla="*/ 2147483647 w 56"/>
                  <a:gd name="T3" fmla="*/ 2147483647 h 56"/>
                  <a:gd name="T4" fmla="*/ 0 w 56"/>
                  <a:gd name="T5" fmla="*/ 2147483647 h 56"/>
                  <a:gd name="T6" fmla="*/ 2147483647 w 56"/>
                  <a:gd name="T7" fmla="*/ 0 h 56"/>
                  <a:gd name="T8" fmla="*/ 0 60000 65536"/>
                  <a:gd name="T9" fmla="*/ 0 60000 65536"/>
                  <a:gd name="T10" fmla="*/ 0 60000 65536"/>
                  <a:gd name="T11" fmla="*/ 0 60000 65536"/>
                  <a:gd name="T12" fmla="*/ 0 w 56"/>
                  <a:gd name="T13" fmla="*/ 0 h 56"/>
                  <a:gd name="T14" fmla="*/ 56 w 56"/>
                  <a:gd name="T15" fmla="*/ 56 h 56"/>
                </a:gdLst>
                <a:ahLst/>
                <a:cxnLst>
                  <a:cxn ang="T8">
                    <a:pos x="T0" y="T1"/>
                  </a:cxn>
                  <a:cxn ang="T9">
                    <a:pos x="T2" y="T3"/>
                  </a:cxn>
                  <a:cxn ang="T10">
                    <a:pos x="T4" y="T5"/>
                  </a:cxn>
                  <a:cxn ang="T11">
                    <a:pos x="T6" y="T7"/>
                  </a:cxn>
                </a:cxnLst>
                <a:rect l="T12" t="T13" r="T14" b="T15"/>
                <a:pathLst>
                  <a:path w="56" h="56">
                    <a:moveTo>
                      <a:pt x="28" y="0"/>
                    </a:moveTo>
                    <a:lnTo>
                      <a:pt x="56" y="56"/>
                    </a:lnTo>
                    <a:lnTo>
                      <a:pt x="0" y="56"/>
                    </a:lnTo>
                    <a:lnTo>
                      <a:pt x="28" y="0"/>
                    </a:lnTo>
                    <a:close/>
                  </a:path>
                </a:pathLst>
              </a:custGeom>
              <a:solidFill>
                <a:srgbClr val="FF0000"/>
              </a:solidFill>
              <a:ln w="0">
                <a:solidFill>
                  <a:srgbClr val="000000"/>
                </a:solidFill>
                <a:round/>
                <a:headEnd/>
                <a:tailEnd/>
              </a:ln>
            </p:spPr>
            <p:txBody>
              <a:bodyPr/>
              <a:lstStyle/>
              <a:p>
                <a:endParaRPr lang="en-US"/>
              </a:p>
            </p:txBody>
          </p:sp>
          <p:sp>
            <p:nvSpPr>
              <p:cNvPr id="104" name="Freeform 176"/>
              <p:cNvSpPr>
                <a:spLocks/>
              </p:cNvSpPr>
              <p:nvPr/>
            </p:nvSpPr>
            <p:spPr bwMode="auto">
              <a:xfrm>
                <a:off x="4201611" y="3819706"/>
                <a:ext cx="127259" cy="127289"/>
              </a:xfrm>
              <a:custGeom>
                <a:avLst/>
                <a:gdLst>
                  <a:gd name="T0" fmla="*/ 2147483647 w 56"/>
                  <a:gd name="T1" fmla="*/ 0 h 56"/>
                  <a:gd name="T2" fmla="*/ 2147483647 w 56"/>
                  <a:gd name="T3" fmla="*/ 2147483647 h 56"/>
                  <a:gd name="T4" fmla="*/ 0 w 56"/>
                  <a:gd name="T5" fmla="*/ 2147483647 h 56"/>
                  <a:gd name="T6" fmla="*/ 2147483647 w 56"/>
                  <a:gd name="T7" fmla="*/ 0 h 56"/>
                  <a:gd name="T8" fmla="*/ 0 60000 65536"/>
                  <a:gd name="T9" fmla="*/ 0 60000 65536"/>
                  <a:gd name="T10" fmla="*/ 0 60000 65536"/>
                  <a:gd name="T11" fmla="*/ 0 60000 65536"/>
                  <a:gd name="T12" fmla="*/ 0 w 56"/>
                  <a:gd name="T13" fmla="*/ 0 h 56"/>
                  <a:gd name="T14" fmla="*/ 56 w 56"/>
                  <a:gd name="T15" fmla="*/ 56 h 56"/>
                </a:gdLst>
                <a:ahLst/>
                <a:cxnLst>
                  <a:cxn ang="T8">
                    <a:pos x="T0" y="T1"/>
                  </a:cxn>
                  <a:cxn ang="T9">
                    <a:pos x="T2" y="T3"/>
                  </a:cxn>
                  <a:cxn ang="T10">
                    <a:pos x="T4" y="T5"/>
                  </a:cxn>
                  <a:cxn ang="T11">
                    <a:pos x="T6" y="T7"/>
                  </a:cxn>
                </a:cxnLst>
                <a:rect l="T12" t="T13" r="T14" b="T15"/>
                <a:pathLst>
                  <a:path w="56" h="56">
                    <a:moveTo>
                      <a:pt x="28" y="0"/>
                    </a:moveTo>
                    <a:lnTo>
                      <a:pt x="56" y="56"/>
                    </a:lnTo>
                    <a:lnTo>
                      <a:pt x="0" y="56"/>
                    </a:lnTo>
                    <a:lnTo>
                      <a:pt x="28" y="0"/>
                    </a:lnTo>
                    <a:close/>
                  </a:path>
                </a:pathLst>
              </a:custGeom>
              <a:solidFill>
                <a:srgbClr val="FF0000"/>
              </a:solidFill>
              <a:ln w="0">
                <a:solidFill>
                  <a:srgbClr val="000000"/>
                </a:solidFill>
                <a:round/>
                <a:headEnd/>
                <a:tailEnd/>
              </a:ln>
            </p:spPr>
            <p:txBody>
              <a:bodyPr/>
              <a:lstStyle/>
              <a:p>
                <a:endParaRPr lang="en-US"/>
              </a:p>
            </p:txBody>
          </p:sp>
          <p:sp>
            <p:nvSpPr>
              <p:cNvPr id="105" name="Freeform 178"/>
              <p:cNvSpPr>
                <a:spLocks/>
              </p:cNvSpPr>
              <p:nvPr/>
            </p:nvSpPr>
            <p:spPr bwMode="auto">
              <a:xfrm>
                <a:off x="5001276" y="4215402"/>
                <a:ext cx="127259" cy="127289"/>
              </a:xfrm>
              <a:custGeom>
                <a:avLst/>
                <a:gdLst>
                  <a:gd name="T0" fmla="*/ 2147483647 w 56"/>
                  <a:gd name="T1" fmla="*/ 0 h 56"/>
                  <a:gd name="T2" fmla="*/ 2147483647 w 56"/>
                  <a:gd name="T3" fmla="*/ 2147483647 h 56"/>
                  <a:gd name="T4" fmla="*/ 0 w 56"/>
                  <a:gd name="T5" fmla="*/ 2147483647 h 56"/>
                  <a:gd name="T6" fmla="*/ 2147483647 w 56"/>
                  <a:gd name="T7" fmla="*/ 0 h 56"/>
                  <a:gd name="T8" fmla="*/ 0 60000 65536"/>
                  <a:gd name="T9" fmla="*/ 0 60000 65536"/>
                  <a:gd name="T10" fmla="*/ 0 60000 65536"/>
                  <a:gd name="T11" fmla="*/ 0 60000 65536"/>
                  <a:gd name="T12" fmla="*/ 0 w 56"/>
                  <a:gd name="T13" fmla="*/ 0 h 56"/>
                  <a:gd name="T14" fmla="*/ 56 w 56"/>
                  <a:gd name="T15" fmla="*/ 56 h 56"/>
                </a:gdLst>
                <a:ahLst/>
                <a:cxnLst>
                  <a:cxn ang="T8">
                    <a:pos x="T0" y="T1"/>
                  </a:cxn>
                  <a:cxn ang="T9">
                    <a:pos x="T2" y="T3"/>
                  </a:cxn>
                  <a:cxn ang="T10">
                    <a:pos x="T4" y="T5"/>
                  </a:cxn>
                  <a:cxn ang="T11">
                    <a:pos x="T6" y="T7"/>
                  </a:cxn>
                </a:cxnLst>
                <a:rect l="T12" t="T13" r="T14" b="T15"/>
                <a:pathLst>
                  <a:path w="56" h="56">
                    <a:moveTo>
                      <a:pt x="28" y="0"/>
                    </a:moveTo>
                    <a:lnTo>
                      <a:pt x="56" y="56"/>
                    </a:lnTo>
                    <a:lnTo>
                      <a:pt x="0" y="56"/>
                    </a:lnTo>
                    <a:lnTo>
                      <a:pt x="28" y="0"/>
                    </a:lnTo>
                    <a:close/>
                  </a:path>
                </a:pathLst>
              </a:custGeom>
              <a:solidFill>
                <a:srgbClr val="FF0000"/>
              </a:solidFill>
              <a:ln w="0">
                <a:solidFill>
                  <a:srgbClr val="000000"/>
                </a:solidFill>
                <a:round/>
                <a:headEnd/>
                <a:tailEnd/>
              </a:ln>
            </p:spPr>
            <p:txBody>
              <a:bodyPr/>
              <a:lstStyle/>
              <a:p>
                <a:endParaRPr lang="en-US"/>
              </a:p>
            </p:txBody>
          </p:sp>
          <p:sp>
            <p:nvSpPr>
              <p:cNvPr id="106" name="Freeform 180"/>
              <p:cNvSpPr>
                <a:spLocks/>
              </p:cNvSpPr>
              <p:nvPr/>
            </p:nvSpPr>
            <p:spPr bwMode="auto">
              <a:xfrm>
                <a:off x="4842202" y="4588202"/>
                <a:ext cx="124987" cy="127289"/>
              </a:xfrm>
              <a:custGeom>
                <a:avLst/>
                <a:gdLst>
                  <a:gd name="T0" fmla="*/ 2147483647 w 55"/>
                  <a:gd name="T1" fmla="*/ 0 h 56"/>
                  <a:gd name="T2" fmla="*/ 2147483647 w 55"/>
                  <a:gd name="T3" fmla="*/ 2147483647 h 56"/>
                  <a:gd name="T4" fmla="*/ 0 w 55"/>
                  <a:gd name="T5" fmla="*/ 2147483647 h 56"/>
                  <a:gd name="T6" fmla="*/ 2147483647 w 55"/>
                  <a:gd name="T7" fmla="*/ 0 h 56"/>
                  <a:gd name="T8" fmla="*/ 0 60000 65536"/>
                  <a:gd name="T9" fmla="*/ 0 60000 65536"/>
                  <a:gd name="T10" fmla="*/ 0 60000 65536"/>
                  <a:gd name="T11" fmla="*/ 0 60000 65536"/>
                  <a:gd name="T12" fmla="*/ 0 w 55"/>
                  <a:gd name="T13" fmla="*/ 0 h 56"/>
                  <a:gd name="T14" fmla="*/ 55 w 55"/>
                  <a:gd name="T15" fmla="*/ 56 h 56"/>
                </a:gdLst>
                <a:ahLst/>
                <a:cxnLst>
                  <a:cxn ang="T8">
                    <a:pos x="T0" y="T1"/>
                  </a:cxn>
                  <a:cxn ang="T9">
                    <a:pos x="T2" y="T3"/>
                  </a:cxn>
                  <a:cxn ang="T10">
                    <a:pos x="T4" y="T5"/>
                  </a:cxn>
                  <a:cxn ang="T11">
                    <a:pos x="T6" y="T7"/>
                  </a:cxn>
                </a:cxnLst>
                <a:rect l="T12" t="T13" r="T14" b="T15"/>
                <a:pathLst>
                  <a:path w="55" h="56">
                    <a:moveTo>
                      <a:pt x="28" y="0"/>
                    </a:moveTo>
                    <a:lnTo>
                      <a:pt x="55" y="56"/>
                    </a:lnTo>
                    <a:lnTo>
                      <a:pt x="0" y="56"/>
                    </a:lnTo>
                    <a:lnTo>
                      <a:pt x="28" y="0"/>
                    </a:lnTo>
                    <a:close/>
                  </a:path>
                </a:pathLst>
              </a:custGeom>
              <a:solidFill>
                <a:srgbClr val="FF0000"/>
              </a:solidFill>
              <a:ln w="0">
                <a:solidFill>
                  <a:srgbClr val="000000"/>
                </a:solidFill>
                <a:round/>
                <a:headEnd/>
                <a:tailEnd/>
              </a:ln>
            </p:spPr>
            <p:txBody>
              <a:bodyPr/>
              <a:lstStyle/>
              <a:p>
                <a:endParaRPr lang="en-US"/>
              </a:p>
            </p:txBody>
          </p:sp>
          <p:sp>
            <p:nvSpPr>
              <p:cNvPr id="107" name="Freeform 182"/>
              <p:cNvSpPr>
                <a:spLocks/>
              </p:cNvSpPr>
              <p:nvPr/>
            </p:nvSpPr>
            <p:spPr bwMode="auto">
              <a:xfrm>
                <a:off x="4674039" y="4301815"/>
                <a:ext cx="127259" cy="127289"/>
              </a:xfrm>
              <a:custGeom>
                <a:avLst/>
                <a:gdLst>
                  <a:gd name="T0" fmla="*/ 2147483647 w 56"/>
                  <a:gd name="T1" fmla="*/ 0 h 56"/>
                  <a:gd name="T2" fmla="*/ 2147483647 w 56"/>
                  <a:gd name="T3" fmla="*/ 2147483647 h 56"/>
                  <a:gd name="T4" fmla="*/ 0 w 56"/>
                  <a:gd name="T5" fmla="*/ 2147483647 h 56"/>
                  <a:gd name="T6" fmla="*/ 2147483647 w 56"/>
                  <a:gd name="T7" fmla="*/ 0 h 56"/>
                  <a:gd name="T8" fmla="*/ 0 60000 65536"/>
                  <a:gd name="T9" fmla="*/ 0 60000 65536"/>
                  <a:gd name="T10" fmla="*/ 0 60000 65536"/>
                  <a:gd name="T11" fmla="*/ 0 60000 65536"/>
                  <a:gd name="T12" fmla="*/ 0 w 56"/>
                  <a:gd name="T13" fmla="*/ 0 h 56"/>
                  <a:gd name="T14" fmla="*/ 56 w 56"/>
                  <a:gd name="T15" fmla="*/ 56 h 56"/>
                </a:gdLst>
                <a:ahLst/>
                <a:cxnLst>
                  <a:cxn ang="T8">
                    <a:pos x="T0" y="T1"/>
                  </a:cxn>
                  <a:cxn ang="T9">
                    <a:pos x="T2" y="T3"/>
                  </a:cxn>
                  <a:cxn ang="T10">
                    <a:pos x="T4" y="T5"/>
                  </a:cxn>
                  <a:cxn ang="T11">
                    <a:pos x="T6" y="T7"/>
                  </a:cxn>
                </a:cxnLst>
                <a:rect l="T12" t="T13" r="T14" b="T15"/>
                <a:pathLst>
                  <a:path w="56" h="56">
                    <a:moveTo>
                      <a:pt x="28" y="0"/>
                    </a:moveTo>
                    <a:lnTo>
                      <a:pt x="56" y="56"/>
                    </a:lnTo>
                    <a:lnTo>
                      <a:pt x="0" y="56"/>
                    </a:lnTo>
                    <a:lnTo>
                      <a:pt x="28" y="0"/>
                    </a:lnTo>
                    <a:close/>
                  </a:path>
                </a:pathLst>
              </a:custGeom>
              <a:solidFill>
                <a:srgbClr val="FF0000"/>
              </a:solidFill>
              <a:ln w="0">
                <a:solidFill>
                  <a:srgbClr val="000000"/>
                </a:solidFill>
                <a:round/>
                <a:headEnd/>
                <a:tailEnd/>
              </a:ln>
            </p:spPr>
            <p:txBody>
              <a:bodyPr/>
              <a:lstStyle/>
              <a:p>
                <a:endParaRPr lang="en-US"/>
              </a:p>
            </p:txBody>
          </p:sp>
          <p:sp>
            <p:nvSpPr>
              <p:cNvPr id="108" name="Freeform 184"/>
              <p:cNvSpPr>
                <a:spLocks/>
              </p:cNvSpPr>
              <p:nvPr/>
            </p:nvSpPr>
            <p:spPr bwMode="auto">
              <a:xfrm>
                <a:off x="4724033" y="4219756"/>
                <a:ext cx="124987" cy="129562"/>
              </a:xfrm>
              <a:custGeom>
                <a:avLst/>
                <a:gdLst>
                  <a:gd name="T0" fmla="*/ 2147483647 w 55"/>
                  <a:gd name="T1" fmla="*/ 0 h 57"/>
                  <a:gd name="T2" fmla="*/ 2147483647 w 55"/>
                  <a:gd name="T3" fmla="*/ 2147483647 h 57"/>
                  <a:gd name="T4" fmla="*/ 0 w 55"/>
                  <a:gd name="T5" fmla="*/ 2147483647 h 57"/>
                  <a:gd name="T6" fmla="*/ 2147483647 w 55"/>
                  <a:gd name="T7" fmla="*/ 0 h 57"/>
                  <a:gd name="T8" fmla="*/ 0 60000 65536"/>
                  <a:gd name="T9" fmla="*/ 0 60000 65536"/>
                  <a:gd name="T10" fmla="*/ 0 60000 65536"/>
                  <a:gd name="T11" fmla="*/ 0 60000 65536"/>
                  <a:gd name="T12" fmla="*/ 0 w 55"/>
                  <a:gd name="T13" fmla="*/ 0 h 57"/>
                  <a:gd name="T14" fmla="*/ 55 w 55"/>
                  <a:gd name="T15" fmla="*/ 57 h 57"/>
                </a:gdLst>
                <a:ahLst/>
                <a:cxnLst>
                  <a:cxn ang="T8">
                    <a:pos x="T0" y="T1"/>
                  </a:cxn>
                  <a:cxn ang="T9">
                    <a:pos x="T2" y="T3"/>
                  </a:cxn>
                  <a:cxn ang="T10">
                    <a:pos x="T4" y="T5"/>
                  </a:cxn>
                  <a:cxn ang="T11">
                    <a:pos x="T6" y="T7"/>
                  </a:cxn>
                </a:cxnLst>
                <a:rect l="T12" t="T13" r="T14" b="T15"/>
                <a:pathLst>
                  <a:path w="55" h="57">
                    <a:moveTo>
                      <a:pt x="28" y="0"/>
                    </a:moveTo>
                    <a:lnTo>
                      <a:pt x="55" y="57"/>
                    </a:lnTo>
                    <a:lnTo>
                      <a:pt x="0" y="57"/>
                    </a:lnTo>
                    <a:lnTo>
                      <a:pt x="28" y="0"/>
                    </a:lnTo>
                    <a:close/>
                  </a:path>
                </a:pathLst>
              </a:custGeom>
              <a:solidFill>
                <a:srgbClr val="FF0000"/>
              </a:solidFill>
              <a:ln w="0">
                <a:solidFill>
                  <a:srgbClr val="000000"/>
                </a:solidFill>
                <a:round/>
                <a:headEnd/>
                <a:tailEnd/>
              </a:ln>
            </p:spPr>
            <p:txBody>
              <a:bodyPr/>
              <a:lstStyle/>
              <a:p>
                <a:endParaRPr lang="en-US"/>
              </a:p>
            </p:txBody>
          </p:sp>
          <p:sp>
            <p:nvSpPr>
              <p:cNvPr id="109" name="Freeform 186"/>
              <p:cNvSpPr>
                <a:spLocks/>
              </p:cNvSpPr>
              <p:nvPr/>
            </p:nvSpPr>
            <p:spPr bwMode="auto">
              <a:xfrm>
                <a:off x="4562687" y="3500989"/>
                <a:ext cx="127259" cy="127289"/>
              </a:xfrm>
              <a:custGeom>
                <a:avLst/>
                <a:gdLst>
                  <a:gd name="T0" fmla="*/ 2147483647 w 56"/>
                  <a:gd name="T1" fmla="*/ 0 h 56"/>
                  <a:gd name="T2" fmla="*/ 2147483647 w 56"/>
                  <a:gd name="T3" fmla="*/ 2147483647 h 56"/>
                  <a:gd name="T4" fmla="*/ 0 w 56"/>
                  <a:gd name="T5" fmla="*/ 2147483647 h 56"/>
                  <a:gd name="T6" fmla="*/ 2147483647 w 56"/>
                  <a:gd name="T7" fmla="*/ 0 h 56"/>
                  <a:gd name="T8" fmla="*/ 0 60000 65536"/>
                  <a:gd name="T9" fmla="*/ 0 60000 65536"/>
                  <a:gd name="T10" fmla="*/ 0 60000 65536"/>
                  <a:gd name="T11" fmla="*/ 0 60000 65536"/>
                  <a:gd name="T12" fmla="*/ 0 w 56"/>
                  <a:gd name="T13" fmla="*/ 0 h 56"/>
                  <a:gd name="T14" fmla="*/ 56 w 56"/>
                  <a:gd name="T15" fmla="*/ 56 h 56"/>
                </a:gdLst>
                <a:ahLst/>
                <a:cxnLst>
                  <a:cxn ang="T8">
                    <a:pos x="T0" y="T1"/>
                  </a:cxn>
                  <a:cxn ang="T9">
                    <a:pos x="T2" y="T3"/>
                  </a:cxn>
                  <a:cxn ang="T10">
                    <a:pos x="T4" y="T5"/>
                  </a:cxn>
                  <a:cxn ang="T11">
                    <a:pos x="T6" y="T7"/>
                  </a:cxn>
                </a:cxnLst>
                <a:rect l="T12" t="T13" r="T14" b="T15"/>
                <a:pathLst>
                  <a:path w="56" h="56">
                    <a:moveTo>
                      <a:pt x="28" y="0"/>
                    </a:moveTo>
                    <a:lnTo>
                      <a:pt x="56" y="56"/>
                    </a:lnTo>
                    <a:lnTo>
                      <a:pt x="0" y="56"/>
                    </a:lnTo>
                    <a:lnTo>
                      <a:pt x="28" y="0"/>
                    </a:lnTo>
                    <a:close/>
                  </a:path>
                </a:pathLst>
              </a:custGeom>
              <a:solidFill>
                <a:srgbClr val="FF0000"/>
              </a:solidFill>
              <a:ln w="0">
                <a:solidFill>
                  <a:srgbClr val="000000"/>
                </a:solidFill>
                <a:round/>
                <a:headEnd/>
                <a:tailEnd/>
              </a:ln>
            </p:spPr>
            <p:txBody>
              <a:bodyPr/>
              <a:lstStyle/>
              <a:p>
                <a:endParaRPr lang="en-US"/>
              </a:p>
            </p:txBody>
          </p:sp>
          <p:sp>
            <p:nvSpPr>
              <p:cNvPr id="110" name="Freeform 188"/>
              <p:cNvSpPr>
                <a:spLocks/>
              </p:cNvSpPr>
              <p:nvPr/>
            </p:nvSpPr>
            <p:spPr bwMode="auto">
              <a:xfrm>
                <a:off x="4871744" y="4324315"/>
                <a:ext cx="127259" cy="127289"/>
              </a:xfrm>
              <a:custGeom>
                <a:avLst/>
                <a:gdLst>
                  <a:gd name="T0" fmla="*/ 2147483647 w 56"/>
                  <a:gd name="T1" fmla="*/ 0 h 56"/>
                  <a:gd name="T2" fmla="*/ 2147483647 w 56"/>
                  <a:gd name="T3" fmla="*/ 2147483647 h 56"/>
                  <a:gd name="T4" fmla="*/ 0 w 56"/>
                  <a:gd name="T5" fmla="*/ 2147483647 h 56"/>
                  <a:gd name="T6" fmla="*/ 2147483647 w 56"/>
                  <a:gd name="T7" fmla="*/ 0 h 56"/>
                  <a:gd name="T8" fmla="*/ 0 60000 65536"/>
                  <a:gd name="T9" fmla="*/ 0 60000 65536"/>
                  <a:gd name="T10" fmla="*/ 0 60000 65536"/>
                  <a:gd name="T11" fmla="*/ 0 60000 65536"/>
                  <a:gd name="T12" fmla="*/ 0 w 56"/>
                  <a:gd name="T13" fmla="*/ 0 h 56"/>
                  <a:gd name="T14" fmla="*/ 56 w 56"/>
                  <a:gd name="T15" fmla="*/ 56 h 56"/>
                </a:gdLst>
                <a:ahLst/>
                <a:cxnLst>
                  <a:cxn ang="T8">
                    <a:pos x="T0" y="T1"/>
                  </a:cxn>
                  <a:cxn ang="T9">
                    <a:pos x="T2" y="T3"/>
                  </a:cxn>
                  <a:cxn ang="T10">
                    <a:pos x="T4" y="T5"/>
                  </a:cxn>
                  <a:cxn ang="T11">
                    <a:pos x="T6" y="T7"/>
                  </a:cxn>
                </a:cxnLst>
                <a:rect l="T12" t="T13" r="T14" b="T15"/>
                <a:pathLst>
                  <a:path w="56" h="56">
                    <a:moveTo>
                      <a:pt x="28" y="0"/>
                    </a:moveTo>
                    <a:lnTo>
                      <a:pt x="56" y="56"/>
                    </a:lnTo>
                    <a:lnTo>
                      <a:pt x="0" y="56"/>
                    </a:lnTo>
                    <a:lnTo>
                      <a:pt x="28" y="0"/>
                    </a:lnTo>
                    <a:close/>
                  </a:path>
                </a:pathLst>
              </a:custGeom>
              <a:solidFill>
                <a:srgbClr val="FF0000"/>
              </a:solidFill>
              <a:ln w="0">
                <a:solidFill>
                  <a:srgbClr val="000000"/>
                </a:solidFill>
                <a:round/>
                <a:headEnd/>
                <a:tailEnd/>
              </a:ln>
            </p:spPr>
            <p:txBody>
              <a:bodyPr/>
              <a:lstStyle/>
              <a:p>
                <a:endParaRPr lang="en-US"/>
              </a:p>
            </p:txBody>
          </p:sp>
          <p:sp>
            <p:nvSpPr>
              <p:cNvPr id="111" name="Freeform 190"/>
              <p:cNvSpPr>
                <a:spLocks/>
              </p:cNvSpPr>
              <p:nvPr/>
            </p:nvSpPr>
            <p:spPr bwMode="auto">
              <a:xfrm>
                <a:off x="5317149" y="4635717"/>
                <a:ext cx="127259" cy="127289"/>
              </a:xfrm>
              <a:custGeom>
                <a:avLst/>
                <a:gdLst>
                  <a:gd name="T0" fmla="*/ 2147483647 w 56"/>
                  <a:gd name="T1" fmla="*/ 0 h 56"/>
                  <a:gd name="T2" fmla="*/ 2147483647 w 56"/>
                  <a:gd name="T3" fmla="*/ 2147483647 h 56"/>
                  <a:gd name="T4" fmla="*/ 0 w 56"/>
                  <a:gd name="T5" fmla="*/ 2147483647 h 56"/>
                  <a:gd name="T6" fmla="*/ 2147483647 w 56"/>
                  <a:gd name="T7" fmla="*/ 0 h 56"/>
                  <a:gd name="T8" fmla="*/ 0 60000 65536"/>
                  <a:gd name="T9" fmla="*/ 0 60000 65536"/>
                  <a:gd name="T10" fmla="*/ 0 60000 65536"/>
                  <a:gd name="T11" fmla="*/ 0 60000 65536"/>
                  <a:gd name="T12" fmla="*/ 0 w 56"/>
                  <a:gd name="T13" fmla="*/ 0 h 56"/>
                  <a:gd name="T14" fmla="*/ 56 w 56"/>
                  <a:gd name="T15" fmla="*/ 56 h 56"/>
                </a:gdLst>
                <a:ahLst/>
                <a:cxnLst>
                  <a:cxn ang="T8">
                    <a:pos x="T0" y="T1"/>
                  </a:cxn>
                  <a:cxn ang="T9">
                    <a:pos x="T2" y="T3"/>
                  </a:cxn>
                  <a:cxn ang="T10">
                    <a:pos x="T4" y="T5"/>
                  </a:cxn>
                  <a:cxn ang="T11">
                    <a:pos x="T6" y="T7"/>
                  </a:cxn>
                </a:cxnLst>
                <a:rect l="T12" t="T13" r="T14" b="T15"/>
                <a:pathLst>
                  <a:path w="56" h="56">
                    <a:moveTo>
                      <a:pt x="28" y="0"/>
                    </a:moveTo>
                    <a:lnTo>
                      <a:pt x="56" y="56"/>
                    </a:lnTo>
                    <a:lnTo>
                      <a:pt x="0" y="56"/>
                    </a:lnTo>
                    <a:lnTo>
                      <a:pt x="28" y="0"/>
                    </a:lnTo>
                    <a:close/>
                  </a:path>
                </a:pathLst>
              </a:custGeom>
              <a:solidFill>
                <a:srgbClr val="FF0000"/>
              </a:solidFill>
              <a:ln w="0">
                <a:solidFill>
                  <a:srgbClr val="000000"/>
                </a:solidFill>
                <a:round/>
                <a:headEnd/>
                <a:tailEnd/>
              </a:ln>
            </p:spPr>
            <p:txBody>
              <a:bodyPr/>
              <a:lstStyle/>
              <a:p>
                <a:endParaRPr lang="en-US"/>
              </a:p>
            </p:txBody>
          </p:sp>
          <p:sp>
            <p:nvSpPr>
              <p:cNvPr id="112" name="Freeform 192"/>
              <p:cNvSpPr>
                <a:spLocks/>
              </p:cNvSpPr>
              <p:nvPr/>
            </p:nvSpPr>
            <p:spPr bwMode="auto">
              <a:xfrm>
                <a:off x="4839928" y="3929038"/>
                <a:ext cx="127259" cy="127289"/>
              </a:xfrm>
              <a:custGeom>
                <a:avLst/>
                <a:gdLst>
                  <a:gd name="T0" fmla="*/ 2147483647 w 56"/>
                  <a:gd name="T1" fmla="*/ 0 h 56"/>
                  <a:gd name="T2" fmla="*/ 2147483647 w 56"/>
                  <a:gd name="T3" fmla="*/ 2147483647 h 56"/>
                  <a:gd name="T4" fmla="*/ 0 w 56"/>
                  <a:gd name="T5" fmla="*/ 2147483647 h 56"/>
                  <a:gd name="T6" fmla="*/ 2147483647 w 56"/>
                  <a:gd name="T7" fmla="*/ 0 h 56"/>
                  <a:gd name="T8" fmla="*/ 0 60000 65536"/>
                  <a:gd name="T9" fmla="*/ 0 60000 65536"/>
                  <a:gd name="T10" fmla="*/ 0 60000 65536"/>
                  <a:gd name="T11" fmla="*/ 0 60000 65536"/>
                  <a:gd name="T12" fmla="*/ 0 w 56"/>
                  <a:gd name="T13" fmla="*/ 0 h 56"/>
                  <a:gd name="T14" fmla="*/ 56 w 56"/>
                  <a:gd name="T15" fmla="*/ 56 h 56"/>
                </a:gdLst>
                <a:ahLst/>
                <a:cxnLst>
                  <a:cxn ang="T8">
                    <a:pos x="T0" y="T1"/>
                  </a:cxn>
                  <a:cxn ang="T9">
                    <a:pos x="T2" y="T3"/>
                  </a:cxn>
                  <a:cxn ang="T10">
                    <a:pos x="T4" y="T5"/>
                  </a:cxn>
                  <a:cxn ang="T11">
                    <a:pos x="T6" y="T7"/>
                  </a:cxn>
                </a:cxnLst>
                <a:rect l="T12" t="T13" r="T14" b="T15"/>
                <a:pathLst>
                  <a:path w="56" h="56">
                    <a:moveTo>
                      <a:pt x="28" y="0"/>
                    </a:moveTo>
                    <a:lnTo>
                      <a:pt x="56" y="56"/>
                    </a:lnTo>
                    <a:lnTo>
                      <a:pt x="0" y="56"/>
                    </a:lnTo>
                    <a:lnTo>
                      <a:pt x="28" y="0"/>
                    </a:lnTo>
                    <a:close/>
                  </a:path>
                </a:pathLst>
              </a:custGeom>
              <a:solidFill>
                <a:srgbClr val="FF0000"/>
              </a:solidFill>
              <a:ln w="0">
                <a:solidFill>
                  <a:srgbClr val="000000"/>
                </a:solidFill>
                <a:round/>
                <a:headEnd/>
                <a:tailEnd/>
              </a:ln>
            </p:spPr>
            <p:txBody>
              <a:bodyPr/>
              <a:lstStyle/>
              <a:p>
                <a:endParaRPr lang="en-US"/>
              </a:p>
            </p:txBody>
          </p:sp>
          <p:sp>
            <p:nvSpPr>
              <p:cNvPr id="113" name="TextBox 91"/>
              <p:cNvSpPr txBox="1">
                <a:spLocks noChangeArrowheads="1"/>
              </p:cNvSpPr>
              <p:nvPr/>
            </p:nvSpPr>
            <p:spPr bwMode="auto">
              <a:xfrm>
                <a:off x="4714878" y="3379788"/>
                <a:ext cx="857254"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spcBef>
                    <a:spcPct val="20000"/>
                  </a:spcBef>
                  <a:buClr>
                    <a:srgbClr val="CC00CC"/>
                  </a:buClr>
                  <a:buFont typeface="Symbol" pitchFamily="18" charset="2"/>
                  <a:buChar char="·"/>
                  <a:defRPr sz="2800">
                    <a:solidFill>
                      <a:schemeClr val="tx1"/>
                    </a:solidFill>
                    <a:latin typeface="Arial Narrow" pitchFamily="34" charset="0"/>
                  </a:defRPr>
                </a:lvl1pPr>
                <a:lvl2pPr marL="742950" indent="-285750" eaLnBrk="0" hangingPunct="0">
                  <a:spcBef>
                    <a:spcPct val="10000"/>
                  </a:spcBef>
                  <a:buClr>
                    <a:srgbClr val="0000FF"/>
                  </a:buClr>
                  <a:buFont typeface="Symbol" pitchFamily="18" charset="2"/>
                  <a:buChar char="·"/>
                  <a:defRPr sz="2600">
                    <a:solidFill>
                      <a:schemeClr val="tx1"/>
                    </a:solidFill>
                    <a:latin typeface="Arial Narrow" pitchFamily="34" charset="0"/>
                  </a:defRPr>
                </a:lvl2pPr>
                <a:lvl3pPr marL="1143000" indent="-228600" eaLnBrk="0" hangingPunct="0">
                  <a:spcBef>
                    <a:spcPct val="10000"/>
                  </a:spcBef>
                  <a:buChar char="•"/>
                  <a:defRPr sz="2400">
                    <a:solidFill>
                      <a:schemeClr val="tx1"/>
                    </a:solidFill>
                    <a:latin typeface="Arial Narrow" pitchFamily="34" charset="0"/>
                  </a:defRPr>
                </a:lvl3pPr>
                <a:lvl4pPr marL="1600200" indent="-228600" eaLnBrk="0" hangingPunct="0">
                  <a:spcBef>
                    <a:spcPct val="5000"/>
                  </a:spcBef>
                  <a:buChar char="–"/>
                  <a:defRPr sz="2400">
                    <a:solidFill>
                      <a:schemeClr val="tx1"/>
                    </a:solidFill>
                    <a:latin typeface="Arial Narrow" pitchFamily="34"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ctr">
                  <a:lnSpc>
                    <a:spcPct val="70000"/>
                  </a:lnSpc>
                  <a:spcBef>
                    <a:spcPct val="0"/>
                  </a:spcBef>
                  <a:buClrTx/>
                  <a:buFontTx/>
                  <a:buNone/>
                </a:pPr>
                <a:r>
                  <a:rPr lang="en-US" altLang="en-US" sz="2200">
                    <a:solidFill>
                      <a:srgbClr val="CC0000"/>
                    </a:solidFill>
                  </a:rPr>
                  <a:t>exptal</a:t>
                </a:r>
                <a:br>
                  <a:rPr lang="en-US" altLang="en-US" sz="2200">
                    <a:solidFill>
                      <a:srgbClr val="CC0000"/>
                    </a:solidFill>
                  </a:rPr>
                </a:br>
                <a:r>
                  <a:rPr lang="en-US" altLang="en-US" sz="2200">
                    <a:solidFill>
                      <a:srgbClr val="CC0000"/>
                    </a:solidFill>
                  </a:rPr>
                  <a:t>group</a:t>
                </a:r>
              </a:p>
            </p:txBody>
          </p:sp>
        </p:grpSp>
        <p:cxnSp>
          <p:nvCxnSpPr>
            <p:cNvPr id="91" name="Straight Connector 838"/>
            <p:cNvCxnSpPr>
              <a:cxnSpLocks noChangeShapeType="1"/>
            </p:cNvCxnSpPr>
            <p:nvPr/>
          </p:nvCxnSpPr>
          <p:spPr bwMode="auto">
            <a:xfrm rot="5400000">
              <a:off x="4749801" y="3162299"/>
              <a:ext cx="2794000" cy="2"/>
            </a:xfrm>
            <a:prstGeom prst="line">
              <a:avLst/>
            </a:prstGeom>
            <a:noFill/>
            <a:ln w="6350" algn="ctr">
              <a:solidFill>
                <a:schemeClr val="tx1"/>
              </a:solidFill>
              <a:prstDash val="sysDash"/>
              <a:round/>
              <a:headEnd/>
              <a:tailEnd/>
            </a:ln>
            <a:extLst>
              <a:ext uri="{909E8E84-426E-40DD-AFC4-6F175D3DCCD1}">
                <a14:hiddenFill xmlns:a14="http://schemas.microsoft.com/office/drawing/2010/main">
                  <a:noFill/>
                </a14:hiddenFill>
              </a:ext>
            </a:extLst>
          </p:spPr>
        </p:cxnSp>
      </p:grpSp>
      <p:grpSp>
        <p:nvGrpSpPr>
          <p:cNvPr id="136" name="Group 79"/>
          <p:cNvGrpSpPr>
            <a:grpSpLocks/>
          </p:cNvGrpSpPr>
          <p:nvPr/>
        </p:nvGrpSpPr>
        <p:grpSpPr bwMode="auto">
          <a:xfrm>
            <a:off x="2330341" y="4557420"/>
            <a:ext cx="3271808" cy="892556"/>
            <a:chOff x="1586002" y="3698539"/>
            <a:chExt cx="3271269" cy="893165"/>
          </a:xfrm>
        </p:grpSpPr>
        <p:cxnSp>
          <p:nvCxnSpPr>
            <p:cNvPr id="137" name="Straight Arrow Connector 136"/>
            <p:cNvCxnSpPr/>
            <p:nvPr/>
          </p:nvCxnSpPr>
          <p:spPr bwMode="auto">
            <a:xfrm rot="5400000" flipH="1" flipV="1">
              <a:off x="4693647" y="3862163"/>
              <a:ext cx="327247" cy="0"/>
            </a:xfrm>
            <a:prstGeom prst="straightConnector1">
              <a:avLst/>
            </a:prstGeom>
            <a:solidFill>
              <a:schemeClr val="accent1"/>
            </a:solidFill>
            <a:ln w="9525" cap="flat" cmpd="sng" algn="ctr">
              <a:solidFill>
                <a:schemeClr val="accent6">
                  <a:lumMod val="50000"/>
                </a:schemeClr>
              </a:solidFill>
              <a:prstDash val="solid"/>
              <a:round/>
              <a:headEnd type="none" w="med" len="med"/>
              <a:tailEnd type="triangle" w="med" len="med"/>
            </a:ln>
            <a:effectLst/>
          </p:spPr>
        </p:cxnSp>
        <p:sp>
          <p:nvSpPr>
            <p:cNvPr id="138" name="TextBox 859"/>
            <p:cNvSpPr txBox="1">
              <a:spLocks noChangeArrowheads="1"/>
            </p:cNvSpPr>
            <p:nvPr/>
          </p:nvSpPr>
          <p:spPr bwMode="auto">
            <a:xfrm>
              <a:off x="1586002" y="4049649"/>
              <a:ext cx="2611760" cy="542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spcBef>
                  <a:spcPct val="20000"/>
                </a:spcBef>
                <a:buClr>
                  <a:srgbClr val="CC00CC"/>
                </a:buClr>
                <a:buFont typeface="Symbol" pitchFamily="18" charset="2"/>
                <a:buChar char="·"/>
                <a:defRPr sz="2800">
                  <a:solidFill>
                    <a:schemeClr val="tx1"/>
                  </a:solidFill>
                  <a:latin typeface="Arial Narrow" pitchFamily="34" charset="0"/>
                </a:defRPr>
              </a:lvl1pPr>
              <a:lvl2pPr marL="742950" indent="-285750" eaLnBrk="0" hangingPunct="0">
                <a:spcBef>
                  <a:spcPct val="10000"/>
                </a:spcBef>
                <a:buClr>
                  <a:srgbClr val="0000FF"/>
                </a:buClr>
                <a:buFont typeface="Symbol" pitchFamily="18" charset="2"/>
                <a:buChar char="·"/>
                <a:defRPr sz="2600">
                  <a:solidFill>
                    <a:schemeClr val="tx1"/>
                  </a:solidFill>
                  <a:latin typeface="Arial Narrow" pitchFamily="34" charset="0"/>
                </a:defRPr>
              </a:lvl2pPr>
              <a:lvl3pPr marL="1143000" indent="-228600" eaLnBrk="0" hangingPunct="0">
                <a:spcBef>
                  <a:spcPct val="10000"/>
                </a:spcBef>
                <a:buChar char="•"/>
                <a:defRPr sz="2400">
                  <a:solidFill>
                    <a:schemeClr val="tx1"/>
                  </a:solidFill>
                  <a:latin typeface="Arial Narrow" pitchFamily="34" charset="0"/>
                </a:defRPr>
              </a:lvl3pPr>
              <a:lvl4pPr marL="1600200" indent="-228600" eaLnBrk="0" hangingPunct="0">
                <a:spcBef>
                  <a:spcPct val="5000"/>
                </a:spcBef>
                <a:buChar char="–"/>
                <a:defRPr sz="2400">
                  <a:solidFill>
                    <a:schemeClr val="tx1"/>
                  </a:solidFill>
                  <a:latin typeface="Arial Narrow" pitchFamily="34"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r">
                <a:lnSpc>
                  <a:spcPct val="80000"/>
                </a:lnSpc>
                <a:spcBef>
                  <a:spcPct val="0"/>
                </a:spcBef>
                <a:buClrTx/>
                <a:buFontTx/>
                <a:buNone/>
              </a:pPr>
              <a:r>
                <a:rPr lang="en-US" altLang="en-US" sz="2200" dirty="0" smtClean="0">
                  <a:solidFill>
                    <a:srgbClr val="7F007F"/>
                  </a:solidFill>
                </a:rPr>
                <a:t>effect not due to mediator</a:t>
              </a:r>
              <a:br>
                <a:rPr lang="en-US" altLang="en-US" sz="2200" dirty="0" smtClean="0">
                  <a:solidFill>
                    <a:srgbClr val="7F007F"/>
                  </a:solidFill>
                </a:rPr>
              </a:br>
              <a:r>
                <a:rPr lang="en-US" altLang="en-US" sz="2200" dirty="0" smtClean="0">
                  <a:solidFill>
                    <a:srgbClr val="7F007F"/>
                  </a:solidFill>
                </a:rPr>
                <a:t>(mediator change = 0)</a:t>
              </a:r>
              <a:endParaRPr lang="en-US" altLang="en-US" sz="2200" dirty="0">
                <a:solidFill>
                  <a:srgbClr val="7F007F"/>
                </a:solidFill>
              </a:endParaRPr>
            </a:p>
          </p:txBody>
        </p:sp>
        <p:cxnSp>
          <p:nvCxnSpPr>
            <p:cNvPr id="139" name="Straight Arrow Connector 109"/>
            <p:cNvCxnSpPr>
              <a:cxnSpLocks noChangeShapeType="1"/>
            </p:cNvCxnSpPr>
            <p:nvPr/>
          </p:nvCxnSpPr>
          <p:spPr bwMode="auto">
            <a:xfrm flipV="1">
              <a:off x="4255136" y="3910032"/>
              <a:ext cx="530697" cy="285759"/>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140" name="Group 77"/>
          <p:cNvGrpSpPr>
            <a:grpSpLocks/>
          </p:cNvGrpSpPr>
          <p:nvPr/>
        </p:nvGrpSpPr>
        <p:grpSpPr bwMode="auto">
          <a:xfrm>
            <a:off x="2969720" y="3400039"/>
            <a:ext cx="5502626" cy="1431109"/>
            <a:chOff x="2224838" y="2541496"/>
            <a:chExt cx="5502633" cy="1431109"/>
          </a:xfrm>
        </p:grpSpPr>
        <p:cxnSp>
          <p:nvCxnSpPr>
            <p:cNvPr id="141" name="Straight Connector 140"/>
            <p:cNvCxnSpPr/>
            <p:nvPr/>
          </p:nvCxnSpPr>
          <p:spPr bwMode="auto">
            <a:xfrm>
              <a:off x="3626403" y="2688753"/>
              <a:ext cx="4101068" cy="33828"/>
            </a:xfrm>
            <a:prstGeom prst="line">
              <a:avLst/>
            </a:prstGeom>
            <a:solidFill>
              <a:schemeClr val="accent1"/>
            </a:solidFill>
            <a:ln w="6350" cap="flat" cmpd="sng" algn="ctr">
              <a:solidFill>
                <a:schemeClr val="accent3">
                  <a:lumMod val="50000"/>
                </a:schemeClr>
              </a:solidFill>
              <a:prstDash val="dash"/>
              <a:round/>
              <a:headEnd type="triangle" w="med" len="med"/>
              <a:tailEnd type="none" w="med" len="med"/>
            </a:ln>
            <a:effectLst/>
          </p:spPr>
        </p:cxnSp>
        <p:cxnSp>
          <p:nvCxnSpPr>
            <p:cNvPr id="142" name="Straight Connector 141"/>
            <p:cNvCxnSpPr/>
            <p:nvPr/>
          </p:nvCxnSpPr>
          <p:spPr bwMode="auto">
            <a:xfrm>
              <a:off x="3626403" y="3817936"/>
              <a:ext cx="3726419" cy="22245"/>
            </a:xfrm>
            <a:prstGeom prst="line">
              <a:avLst/>
            </a:prstGeom>
            <a:solidFill>
              <a:schemeClr val="accent1"/>
            </a:solidFill>
            <a:ln w="6350" cap="flat" cmpd="sng" algn="ctr">
              <a:solidFill>
                <a:schemeClr val="accent3">
                  <a:lumMod val="50000"/>
                </a:schemeClr>
              </a:solidFill>
              <a:prstDash val="dash"/>
              <a:round/>
              <a:headEnd type="triangle" w="med" len="med"/>
              <a:tailEnd type="none" w="med" len="med"/>
            </a:ln>
            <a:effectLst/>
          </p:spPr>
        </p:cxnSp>
        <p:sp>
          <p:nvSpPr>
            <p:cNvPr id="143" name="TextBox 792"/>
            <p:cNvSpPr txBox="1">
              <a:spLocks noChangeArrowheads="1"/>
            </p:cNvSpPr>
            <p:nvPr/>
          </p:nvSpPr>
          <p:spPr bwMode="auto">
            <a:xfrm>
              <a:off x="2327968" y="2541496"/>
              <a:ext cx="1256756"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spcBef>
                  <a:spcPct val="20000"/>
                </a:spcBef>
                <a:buClr>
                  <a:srgbClr val="CC00CC"/>
                </a:buClr>
                <a:buFont typeface="Symbol" pitchFamily="18" charset="2"/>
                <a:buChar char="·"/>
                <a:defRPr sz="2800">
                  <a:solidFill>
                    <a:schemeClr val="tx1"/>
                  </a:solidFill>
                  <a:latin typeface="Arial Narrow" pitchFamily="34" charset="0"/>
                </a:defRPr>
              </a:lvl1pPr>
              <a:lvl2pPr marL="742950" indent="-285750" eaLnBrk="0" hangingPunct="0">
                <a:spcBef>
                  <a:spcPct val="10000"/>
                </a:spcBef>
                <a:buClr>
                  <a:srgbClr val="0000FF"/>
                </a:buClr>
                <a:buFont typeface="Symbol" pitchFamily="18" charset="2"/>
                <a:buChar char="·"/>
                <a:defRPr sz="2600">
                  <a:solidFill>
                    <a:schemeClr val="tx1"/>
                  </a:solidFill>
                  <a:latin typeface="Arial Narrow" pitchFamily="34" charset="0"/>
                </a:defRPr>
              </a:lvl2pPr>
              <a:lvl3pPr marL="1143000" indent="-228600" eaLnBrk="0" hangingPunct="0">
                <a:spcBef>
                  <a:spcPct val="10000"/>
                </a:spcBef>
                <a:buChar char="•"/>
                <a:defRPr sz="2400">
                  <a:solidFill>
                    <a:schemeClr val="tx1"/>
                  </a:solidFill>
                  <a:latin typeface="Arial Narrow" pitchFamily="34" charset="0"/>
                </a:defRPr>
              </a:lvl3pPr>
              <a:lvl4pPr marL="1600200" indent="-228600" eaLnBrk="0" hangingPunct="0">
                <a:spcBef>
                  <a:spcPct val="5000"/>
                </a:spcBef>
                <a:buChar char="–"/>
                <a:defRPr sz="2400">
                  <a:solidFill>
                    <a:schemeClr val="tx1"/>
                  </a:solidFill>
                  <a:latin typeface="Arial Narrow" pitchFamily="34"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r">
                <a:lnSpc>
                  <a:spcPct val="90000"/>
                </a:lnSpc>
                <a:spcBef>
                  <a:spcPct val="0"/>
                </a:spcBef>
                <a:buClrTx/>
                <a:buFontTx/>
                <a:buNone/>
              </a:pPr>
              <a:r>
                <a:rPr lang="en-US" altLang="en-US" sz="2200" dirty="0">
                  <a:solidFill>
                    <a:srgbClr val="7F7F00"/>
                  </a:solidFill>
                </a:rPr>
                <a:t>mean </a:t>
              </a:r>
              <a:r>
                <a:rPr lang="en-US" altLang="en-US" sz="2200" dirty="0" err="1" smtClean="0">
                  <a:solidFill>
                    <a:srgbClr val="7F7F00"/>
                  </a:solidFill>
                </a:rPr>
                <a:t>exptal</a:t>
              </a:r>
              <a:endParaRPr lang="en-US" altLang="en-US" sz="2200" dirty="0">
                <a:solidFill>
                  <a:srgbClr val="7F7F00"/>
                </a:solidFill>
              </a:endParaRPr>
            </a:p>
          </p:txBody>
        </p:sp>
        <p:sp>
          <p:nvSpPr>
            <p:cNvPr id="144" name="TextBox 847"/>
            <p:cNvSpPr txBox="1">
              <a:spLocks noChangeArrowheads="1"/>
            </p:cNvSpPr>
            <p:nvPr/>
          </p:nvSpPr>
          <p:spPr bwMode="auto">
            <a:xfrm>
              <a:off x="2224838" y="3669392"/>
              <a:ext cx="1333500"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spcBef>
                  <a:spcPct val="20000"/>
                </a:spcBef>
                <a:buClr>
                  <a:srgbClr val="CC00CC"/>
                </a:buClr>
                <a:buFont typeface="Symbol" pitchFamily="18" charset="2"/>
                <a:buChar char="·"/>
                <a:defRPr sz="2800">
                  <a:solidFill>
                    <a:schemeClr val="tx1"/>
                  </a:solidFill>
                  <a:latin typeface="Arial Narrow" pitchFamily="34" charset="0"/>
                </a:defRPr>
              </a:lvl1pPr>
              <a:lvl2pPr marL="742950" indent="-285750" eaLnBrk="0" hangingPunct="0">
                <a:spcBef>
                  <a:spcPct val="10000"/>
                </a:spcBef>
                <a:buClr>
                  <a:srgbClr val="0000FF"/>
                </a:buClr>
                <a:buFont typeface="Symbol" pitchFamily="18" charset="2"/>
                <a:buChar char="·"/>
                <a:defRPr sz="2600">
                  <a:solidFill>
                    <a:schemeClr val="tx1"/>
                  </a:solidFill>
                  <a:latin typeface="Arial Narrow" pitchFamily="34" charset="0"/>
                </a:defRPr>
              </a:lvl2pPr>
              <a:lvl3pPr marL="1143000" indent="-228600" eaLnBrk="0" hangingPunct="0">
                <a:spcBef>
                  <a:spcPct val="10000"/>
                </a:spcBef>
                <a:buChar char="•"/>
                <a:defRPr sz="2400">
                  <a:solidFill>
                    <a:schemeClr val="tx1"/>
                  </a:solidFill>
                  <a:latin typeface="Arial Narrow" pitchFamily="34" charset="0"/>
                </a:defRPr>
              </a:lvl3pPr>
              <a:lvl4pPr marL="1600200" indent="-228600" eaLnBrk="0" hangingPunct="0">
                <a:spcBef>
                  <a:spcPct val="5000"/>
                </a:spcBef>
                <a:buChar char="–"/>
                <a:defRPr sz="2400">
                  <a:solidFill>
                    <a:schemeClr val="tx1"/>
                  </a:solidFill>
                  <a:latin typeface="Arial Narrow" pitchFamily="34"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r">
                <a:lnSpc>
                  <a:spcPct val="90000"/>
                </a:lnSpc>
                <a:spcBef>
                  <a:spcPct val="0"/>
                </a:spcBef>
                <a:buClrTx/>
                <a:buFontTx/>
                <a:buNone/>
              </a:pPr>
              <a:r>
                <a:rPr lang="en-US" altLang="en-US" sz="2200" dirty="0">
                  <a:solidFill>
                    <a:srgbClr val="7F7F00"/>
                  </a:solidFill>
                </a:rPr>
                <a:t>mean control</a:t>
              </a:r>
            </a:p>
          </p:txBody>
        </p:sp>
      </p:grpSp>
      <p:grpSp>
        <p:nvGrpSpPr>
          <p:cNvPr id="145" name="Group 862"/>
          <p:cNvGrpSpPr>
            <a:grpSpLocks/>
          </p:cNvGrpSpPr>
          <p:nvPr/>
        </p:nvGrpSpPr>
        <p:grpSpPr bwMode="auto">
          <a:xfrm>
            <a:off x="2653817" y="3587717"/>
            <a:ext cx="1956339" cy="1011237"/>
            <a:chOff x="449217" y="4599075"/>
            <a:chExt cx="1955148" cy="564768"/>
          </a:xfrm>
        </p:grpSpPr>
        <p:cxnSp>
          <p:nvCxnSpPr>
            <p:cNvPr id="146" name="Straight Arrow Connector 145"/>
            <p:cNvCxnSpPr/>
            <p:nvPr/>
          </p:nvCxnSpPr>
          <p:spPr bwMode="auto">
            <a:xfrm rot="5400000" flipH="1" flipV="1">
              <a:off x="2116429" y="4875906"/>
              <a:ext cx="564768" cy="11105"/>
            </a:xfrm>
            <a:prstGeom prst="straightConnector1">
              <a:avLst/>
            </a:prstGeom>
            <a:solidFill>
              <a:schemeClr val="accent1"/>
            </a:solidFill>
            <a:ln w="9525" cap="flat" cmpd="sng" algn="ctr">
              <a:solidFill>
                <a:schemeClr val="accent3">
                  <a:lumMod val="50000"/>
                </a:schemeClr>
              </a:solidFill>
              <a:prstDash val="solid"/>
              <a:round/>
              <a:headEnd type="none" w="med" len="med"/>
              <a:tailEnd type="triangle" w="med" len="med"/>
            </a:ln>
            <a:effectLst/>
          </p:spPr>
        </p:cxnSp>
        <p:sp>
          <p:nvSpPr>
            <p:cNvPr id="147" name="TextBox 861"/>
            <p:cNvSpPr txBox="1">
              <a:spLocks noChangeArrowheads="1"/>
            </p:cNvSpPr>
            <p:nvPr/>
          </p:nvSpPr>
          <p:spPr bwMode="auto">
            <a:xfrm>
              <a:off x="449217" y="4757833"/>
              <a:ext cx="1854378" cy="302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spcBef>
                  <a:spcPct val="20000"/>
                </a:spcBef>
                <a:buClr>
                  <a:srgbClr val="CC00CC"/>
                </a:buClr>
                <a:buFont typeface="Symbol" pitchFamily="18" charset="2"/>
                <a:buChar char="·"/>
                <a:defRPr sz="2800">
                  <a:solidFill>
                    <a:schemeClr val="tx1"/>
                  </a:solidFill>
                  <a:latin typeface="Arial Narrow" pitchFamily="34" charset="0"/>
                </a:defRPr>
              </a:lvl1pPr>
              <a:lvl2pPr marL="742950" indent="-285750" eaLnBrk="0" hangingPunct="0">
                <a:spcBef>
                  <a:spcPct val="10000"/>
                </a:spcBef>
                <a:buClr>
                  <a:srgbClr val="0000FF"/>
                </a:buClr>
                <a:buFont typeface="Symbol" pitchFamily="18" charset="2"/>
                <a:buChar char="·"/>
                <a:defRPr sz="2600">
                  <a:solidFill>
                    <a:schemeClr val="tx1"/>
                  </a:solidFill>
                  <a:latin typeface="Arial Narrow" pitchFamily="34" charset="0"/>
                </a:defRPr>
              </a:lvl2pPr>
              <a:lvl3pPr marL="1143000" indent="-228600" eaLnBrk="0" hangingPunct="0">
                <a:spcBef>
                  <a:spcPct val="10000"/>
                </a:spcBef>
                <a:buChar char="•"/>
                <a:defRPr sz="2400">
                  <a:solidFill>
                    <a:schemeClr val="tx1"/>
                  </a:solidFill>
                  <a:latin typeface="Arial Narrow" pitchFamily="34" charset="0"/>
                </a:defRPr>
              </a:lvl3pPr>
              <a:lvl4pPr marL="1600200" indent="-228600" eaLnBrk="0" hangingPunct="0">
                <a:spcBef>
                  <a:spcPct val="5000"/>
                </a:spcBef>
                <a:buChar char="–"/>
                <a:defRPr sz="2400">
                  <a:solidFill>
                    <a:schemeClr val="tx1"/>
                  </a:solidFill>
                  <a:latin typeface="Arial Narrow" pitchFamily="34"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r">
                <a:lnSpc>
                  <a:spcPct val="80000"/>
                </a:lnSpc>
                <a:spcBef>
                  <a:spcPct val="0"/>
                </a:spcBef>
                <a:buClrTx/>
                <a:buFontTx/>
                <a:buNone/>
              </a:pPr>
              <a:r>
                <a:rPr lang="en-US" altLang="en-US" sz="2200" dirty="0">
                  <a:solidFill>
                    <a:srgbClr val="7F7F00"/>
                  </a:solidFill>
                </a:rPr>
                <a:t>unadjusted (</a:t>
              </a:r>
              <a:r>
                <a:rPr lang="en-US" altLang="en-US" sz="2200" dirty="0" smtClean="0">
                  <a:solidFill>
                    <a:srgbClr val="7F7F00"/>
                  </a:solidFill>
                </a:rPr>
                <a:t>full)</a:t>
              </a:r>
              <a:br>
                <a:rPr lang="en-US" altLang="en-US" sz="2200" dirty="0" smtClean="0">
                  <a:solidFill>
                    <a:srgbClr val="7F7F00"/>
                  </a:solidFill>
                </a:rPr>
              </a:br>
              <a:r>
                <a:rPr lang="en-US" altLang="en-US" sz="2200" dirty="0" smtClean="0">
                  <a:solidFill>
                    <a:srgbClr val="7F7F00"/>
                  </a:solidFill>
                </a:rPr>
                <a:t>effect of </a:t>
              </a:r>
              <a:r>
                <a:rPr lang="en-US" altLang="en-US" sz="2200" dirty="0">
                  <a:solidFill>
                    <a:srgbClr val="7F7F00"/>
                  </a:solidFill>
                </a:rPr>
                <a:t>treatment</a:t>
              </a:r>
            </a:p>
          </p:txBody>
        </p:sp>
      </p:grpSp>
      <p:grpSp>
        <p:nvGrpSpPr>
          <p:cNvPr id="148" name="Group 78"/>
          <p:cNvGrpSpPr>
            <a:grpSpLocks/>
          </p:cNvGrpSpPr>
          <p:nvPr/>
        </p:nvGrpSpPr>
        <p:grpSpPr bwMode="auto">
          <a:xfrm>
            <a:off x="5640245" y="3293787"/>
            <a:ext cx="2695575" cy="1579562"/>
            <a:chOff x="4895850" y="2435598"/>
            <a:chExt cx="2695096" cy="1579488"/>
          </a:xfrm>
        </p:grpSpPr>
        <p:cxnSp>
          <p:nvCxnSpPr>
            <p:cNvPr id="149" name="Straight Connector 148"/>
            <p:cNvCxnSpPr/>
            <p:nvPr/>
          </p:nvCxnSpPr>
          <p:spPr bwMode="auto">
            <a:xfrm flipV="1">
              <a:off x="4899024" y="4015086"/>
              <a:ext cx="1253902" cy="0"/>
            </a:xfrm>
            <a:prstGeom prst="line">
              <a:avLst/>
            </a:prstGeom>
            <a:solidFill>
              <a:schemeClr val="accent1"/>
            </a:solidFill>
            <a:ln w="6350" cap="flat" cmpd="sng" algn="ctr">
              <a:solidFill>
                <a:schemeClr val="accent6">
                  <a:lumMod val="50000"/>
                </a:schemeClr>
              </a:solidFill>
              <a:prstDash val="dash"/>
              <a:round/>
              <a:headEnd type="triangle" w="med" len="med"/>
              <a:tailEnd type="none" w="med" len="med"/>
            </a:ln>
            <a:effectLst/>
          </p:spPr>
        </p:cxnSp>
        <p:cxnSp>
          <p:nvCxnSpPr>
            <p:cNvPr id="150" name="Straight Connector 149"/>
            <p:cNvCxnSpPr/>
            <p:nvPr/>
          </p:nvCxnSpPr>
          <p:spPr bwMode="auto">
            <a:xfrm>
              <a:off x="4895850" y="3696014"/>
              <a:ext cx="1244379" cy="4762"/>
            </a:xfrm>
            <a:prstGeom prst="line">
              <a:avLst/>
            </a:prstGeom>
            <a:solidFill>
              <a:schemeClr val="accent1"/>
            </a:solidFill>
            <a:ln w="6350" cap="flat" cmpd="sng" algn="ctr">
              <a:solidFill>
                <a:schemeClr val="accent6">
                  <a:lumMod val="50000"/>
                </a:schemeClr>
              </a:solidFill>
              <a:prstDash val="dash"/>
              <a:round/>
              <a:headEnd type="triangle" w="med" len="med"/>
              <a:tailEnd type="none" w="med" len="med"/>
            </a:ln>
            <a:effectLst/>
          </p:spPr>
        </p:cxnSp>
        <p:cxnSp>
          <p:nvCxnSpPr>
            <p:cNvPr id="151" name="Straight Connector 865"/>
            <p:cNvCxnSpPr>
              <a:cxnSpLocks noChangeShapeType="1"/>
            </p:cNvCxnSpPr>
            <p:nvPr/>
          </p:nvCxnSpPr>
          <p:spPr bwMode="auto">
            <a:xfrm rot="10800000" flipV="1">
              <a:off x="6063771" y="2435598"/>
              <a:ext cx="1527175" cy="1330325"/>
            </a:xfrm>
            <a:prstGeom prst="line">
              <a:avLst/>
            </a:prstGeom>
            <a:noFill/>
            <a:ln w="9525" algn="ctr">
              <a:solidFill>
                <a:srgbClr val="FF0000"/>
              </a:solidFill>
              <a:prstDash val="dash"/>
              <a:round/>
              <a:headEnd/>
              <a:tailEnd/>
            </a:ln>
            <a:extLst>
              <a:ext uri="{909E8E84-426E-40DD-AFC4-6F175D3DCCD1}">
                <a14:hiddenFill xmlns:a14="http://schemas.microsoft.com/office/drawing/2010/main">
                  <a:noFill/>
                </a14:hiddenFill>
              </a:ext>
            </a:extLst>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3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3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33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331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80"/>
                                        </p:tgtEl>
                                        <p:attrNameLst>
                                          <p:attrName>style.visibility</p:attrName>
                                        </p:attrNameLst>
                                      </p:cBhvr>
                                      <p:to>
                                        <p:strVal val="visible"/>
                                      </p:to>
                                    </p:set>
                                    <p:animEffect transition="in" filter="wipe(up)">
                                      <p:cBhvr>
                                        <p:cTn id="23" dur="500"/>
                                        <p:tgtEl>
                                          <p:spTgt spid="8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nodeType="clickEffect">
                                  <p:stCondLst>
                                    <p:cond delay="0"/>
                                  </p:stCondLst>
                                  <p:childTnLst>
                                    <p:set>
                                      <p:cBhvr>
                                        <p:cTn id="27" dur="1" fill="hold">
                                          <p:stCondLst>
                                            <p:cond delay="0"/>
                                          </p:stCondLst>
                                        </p:cTn>
                                        <p:tgtEl>
                                          <p:spTgt spid="140"/>
                                        </p:tgtEl>
                                        <p:attrNameLst>
                                          <p:attrName>style.visibility</p:attrName>
                                        </p:attrNameLst>
                                      </p:cBhvr>
                                      <p:to>
                                        <p:strVal val="visible"/>
                                      </p:to>
                                    </p:set>
                                    <p:animEffect transition="in" filter="wipe(right)">
                                      <p:cBhvr>
                                        <p:cTn id="28" dur="500"/>
                                        <p:tgtEl>
                                          <p:spTgt spid="14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45"/>
                                        </p:tgtEl>
                                        <p:attrNameLst>
                                          <p:attrName>style.visibility</p:attrName>
                                        </p:attrNameLst>
                                      </p:cBhvr>
                                      <p:to>
                                        <p:strVal val="visible"/>
                                      </p:to>
                                    </p:set>
                                    <p:animEffect transition="in" filter="wipe(down)">
                                      <p:cBhvr>
                                        <p:cTn id="33" dur="500"/>
                                        <p:tgtEl>
                                          <p:spTgt spid="14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2" fill="hold" nodeType="clickEffect">
                                  <p:stCondLst>
                                    <p:cond delay="0"/>
                                  </p:stCondLst>
                                  <p:childTnLst>
                                    <p:set>
                                      <p:cBhvr>
                                        <p:cTn id="37" dur="1" fill="hold">
                                          <p:stCondLst>
                                            <p:cond delay="0"/>
                                          </p:stCondLst>
                                        </p:cTn>
                                        <p:tgtEl>
                                          <p:spTgt spid="148"/>
                                        </p:tgtEl>
                                        <p:attrNameLst>
                                          <p:attrName>style.visibility</p:attrName>
                                        </p:attrNameLst>
                                      </p:cBhvr>
                                      <p:to>
                                        <p:strVal val="visible"/>
                                      </p:to>
                                    </p:set>
                                    <p:animEffect transition="in" filter="wipe(right)">
                                      <p:cBhvr>
                                        <p:cTn id="38" dur="500"/>
                                        <p:tgtEl>
                                          <p:spTgt spid="148"/>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136"/>
                                        </p:tgtEl>
                                        <p:attrNameLst>
                                          <p:attrName>style.visibility</p:attrName>
                                        </p:attrNameLst>
                                      </p:cBhvr>
                                      <p:to>
                                        <p:strVal val="visible"/>
                                      </p:to>
                                    </p:set>
                                    <p:animEffect transition="in" filter="wipe(left)">
                                      <p:cBhvr>
                                        <p:cTn id="43" dur="500"/>
                                        <p:tgtEl>
                                          <p:spTgt spid="136"/>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499"/>
                                          </p:stCondLst>
                                        </p:cTn>
                                        <p:tgtEl>
                                          <p:spTgt spid="1331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uiExpand="1" build="p" bldLvl="3"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44250" y="44623"/>
            <a:ext cx="9042400" cy="6760437"/>
          </a:xfrm>
        </p:spPr>
        <p:txBody>
          <a:bodyPr/>
          <a:lstStyle/>
          <a:p>
            <a:pPr lvl="1">
              <a:lnSpc>
                <a:spcPct val="93000"/>
              </a:lnSpc>
              <a:defRPr/>
            </a:pPr>
            <a:r>
              <a:rPr lang="en-US" dirty="0"/>
              <a:t>Such analyses provide only </a:t>
            </a:r>
            <a:r>
              <a:rPr lang="en-US" b="1" dirty="0"/>
              <a:t>modest</a:t>
            </a:r>
            <a:r>
              <a:rPr lang="en-US" dirty="0"/>
              <a:t> evidence of a mechanism.</a:t>
            </a:r>
          </a:p>
          <a:p>
            <a:pPr lvl="2">
              <a:lnSpc>
                <a:spcPct val="93000"/>
              </a:lnSpc>
              <a:defRPr/>
            </a:pPr>
            <a:r>
              <a:rPr lang="en-US" dirty="0"/>
              <a:t>The effects of the covariate (the slopes) in the two groups are attenuated by error of measurement (noise) in the covariate: </a:t>
            </a:r>
            <a:r>
              <a:rPr lang="en-US" dirty="0" smtClean="0"/>
              <a:t/>
            </a:r>
            <a:br>
              <a:rPr lang="en-US" dirty="0" smtClean="0"/>
            </a:br>
            <a:r>
              <a:rPr lang="en-US" dirty="0" smtClean="0"/>
              <a:t>you </a:t>
            </a:r>
            <a:r>
              <a:rPr lang="en-US" dirty="0"/>
              <a:t>see slopes only when individual responses are not swamped by the noise.</a:t>
            </a:r>
          </a:p>
          <a:p>
            <a:pPr lvl="2">
              <a:lnSpc>
                <a:spcPct val="93000"/>
              </a:lnSpc>
              <a:defRPr/>
            </a:pPr>
            <a:r>
              <a:rPr lang="en-US" dirty="0"/>
              <a:t>In any case, changes in the covariate might not be the </a:t>
            </a:r>
            <a:r>
              <a:rPr lang="en-US" i="1" dirty="0"/>
              <a:t>cause</a:t>
            </a:r>
            <a:r>
              <a:rPr lang="en-US" dirty="0"/>
              <a:t> of changes in the dependent.</a:t>
            </a:r>
          </a:p>
          <a:p>
            <a:pPr lvl="2">
              <a:lnSpc>
                <a:spcPct val="93000"/>
              </a:lnSpc>
              <a:defRPr/>
            </a:pPr>
            <a:r>
              <a:rPr lang="en-US" dirty="0"/>
              <a:t>Strong evidence requires an intervention on the covariate.</a:t>
            </a:r>
          </a:p>
          <a:p>
            <a:pPr>
              <a:lnSpc>
                <a:spcPct val="97000"/>
              </a:lnSpc>
              <a:spcBef>
                <a:spcPts val="600"/>
              </a:spcBef>
            </a:pPr>
            <a:r>
              <a:rPr lang="en-US" altLang="en-US" dirty="0" smtClean="0"/>
              <a:t>Linear vs </a:t>
            </a:r>
            <a:r>
              <a:rPr lang="en-US" altLang="en-US" dirty="0" smtClean="0">
                <a:solidFill>
                  <a:srgbClr val="0000FF"/>
                </a:solidFill>
              </a:rPr>
              <a:t>non-linear</a:t>
            </a:r>
            <a:r>
              <a:rPr lang="en-US" altLang="en-US" dirty="0" smtClean="0"/>
              <a:t> models</a:t>
            </a:r>
          </a:p>
          <a:p>
            <a:pPr lvl="1">
              <a:lnSpc>
                <a:spcPct val="97000"/>
              </a:lnSpc>
            </a:pPr>
            <a:r>
              <a:rPr lang="en-US" altLang="en-US" dirty="0" smtClean="0"/>
              <a:t>Any dependent equal to a sum of predictors and/or their products is a linear model.</a:t>
            </a:r>
          </a:p>
          <a:p>
            <a:pPr lvl="1">
              <a:lnSpc>
                <a:spcPct val="97000"/>
              </a:lnSpc>
            </a:pPr>
            <a:r>
              <a:rPr lang="en-US" altLang="en-US" dirty="0" smtClean="0"/>
              <a:t>Anything else is non-linear, e.g., an exponential effect of Age, to model strength reaching a plateau rather than a maximum.</a:t>
            </a:r>
          </a:p>
          <a:p>
            <a:pPr lvl="1">
              <a:lnSpc>
                <a:spcPct val="97000"/>
              </a:lnSpc>
            </a:pPr>
            <a:r>
              <a:rPr lang="en-US" altLang="en-US" dirty="0" smtClean="0"/>
              <a:t>Almost all statistical analyses are based on linear models.</a:t>
            </a:r>
          </a:p>
          <a:p>
            <a:pPr lvl="1">
              <a:lnSpc>
                <a:spcPct val="97000"/>
              </a:lnSpc>
            </a:pPr>
            <a:r>
              <a:rPr lang="en-US" altLang="en-US" dirty="0" smtClean="0"/>
              <a:t>And they can be used to adjust for other effects, including estimation of individual responses and mechanisms.</a:t>
            </a:r>
          </a:p>
          <a:p>
            <a:pPr lvl="1">
              <a:lnSpc>
                <a:spcPct val="97000"/>
              </a:lnSpc>
            </a:pPr>
            <a:r>
              <a:rPr lang="en-US" altLang="en-US" dirty="0" smtClean="0"/>
              <a:t>Non-linear procedures are available but are more difficult to use.</a:t>
            </a:r>
          </a:p>
        </p:txBody>
      </p:sp>
      <p:sp>
        <p:nvSpPr>
          <p:cNvPr id="3" name="Action Button: Home 2">
            <a:hlinkClick r:id="rId2" action="ppaction://hlinksldjump" highlightClick="1"/>
          </p:cNvPr>
          <p:cNvSpPr/>
          <p:nvPr/>
        </p:nvSpPr>
        <p:spPr bwMode="auto">
          <a:xfrm>
            <a:off x="8589191" y="6336729"/>
            <a:ext cx="500063" cy="438147"/>
          </a:xfrm>
          <a:prstGeom prst="actionButtonHome">
            <a:avLst/>
          </a:prstGeom>
          <a:solidFill>
            <a:srgbClr val="FFFFFF"/>
          </a:solidFill>
          <a:ln w="9525" cap="flat" cmpd="sng" algn="ctr">
            <a:solidFill>
              <a:schemeClr val="bg1">
                <a:lumMod val="50000"/>
              </a:schemeClr>
            </a:solidFill>
            <a:prstDash val="solid"/>
            <a:round/>
            <a:headEnd type="none" w="med" len="med"/>
            <a:tailEnd type="none" w="med" len="med"/>
          </a:ln>
          <a:effectLst/>
        </p:spPr>
        <p:txBody>
          <a:bodyPr/>
          <a:lstStyle/>
          <a:p>
            <a:pPr eaLnBrk="0" hangingPunct="0">
              <a:defRPr/>
            </a:pPr>
            <a:endParaRPr lang="en-US" dirty="0">
              <a:cs typeface="+mn-cs"/>
            </a:endParaRPr>
          </a:p>
        </p:txBody>
      </p:sp>
      <p:sp>
        <p:nvSpPr>
          <p:cNvPr id="4" name="Action Button: Home 3">
            <a:hlinkClick r:id="rId2" action="ppaction://hlinksldjump" highlightClick="1"/>
          </p:cNvPr>
          <p:cNvSpPr/>
          <p:nvPr/>
        </p:nvSpPr>
        <p:spPr bwMode="auto">
          <a:xfrm>
            <a:off x="8569941" y="2852936"/>
            <a:ext cx="500063" cy="428625"/>
          </a:xfrm>
          <a:prstGeom prst="actionButtonHome">
            <a:avLst/>
          </a:prstGeom>
          <a:solidFill>
            <a:srgbClr val="FFFFFF"/>
          </a:solidFill>
          <a:ln w="9525" cap="flat" cmpd="sng" algn="ctr">
            <a:solidFill>
              <a:schemeClr val="bg1">
                <a:lumMod val="50000"/>
              </a:schemeClr>
            </a:solidFill>
            <a:prstDash val="solid"/>
            <a:round/>
            <a:headEnd type="none" w="med" len="med"/>
            <a:tailEnd type="none" w="med" len="med"/>
          </a:ln>
          <a:effectLst/>
        </p:spPr>
        <p:txBody>
          <a:bodyPr/>
          <a:lstStyle/>
          <a:p>
            <a:pPr eaLnBrk="0" hangingPunct="0">
              <a:defRPr/>
            </a:pPr>
            <a:endParaRPr lang="en-US" dirty="0">
              <a:cs typeface="+mn-cs"/>
            </a:endParaRPr>
          </a:p>
        </p:txBody>
      </p:sp>
    </p:spTree>
    <p:extLst>
      <p:ext uri="{BB962C8B-B14F-4D97-AF65-F5344CB8AC3E}">
        <p14:creationId xmlns:p14="http://schemas.microsoft.com/office/powerpoint/2010/main" val="11907358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52388" y="44450"/>
            <a:ext cx="9064625" cy="585788"/>
          </a:xfrm>
        </p:spPr>
        <p:txBody>
          <a:bodyPr/>
          <a:lstStyle/>
          <a:p>
            <a:r>
              <a:rPr lang="en-US" altLang="en-US" dirty="0" smtClean="0"/>
              <a:t>Specific Linear Models and Effects</a:t>
            </a:r>
          </a:p>
        </p:txBody>
      </p:sp>
      <p:sp>
        <p:nvSpPr>
          <p:cNvPr id="14339" name="Rectangle 3"/>
          <p:cNvSpPr>
            <a:spLocks noGrp="1" noChangeArrowheads="1"/>
          </p:cNvSpPr>
          <p:nvPr>
            <p:ph type="body" idx="1"/>
          </p:nvPr>
        </p:nvSpPr>
        <p:spPr>
          <a:xfrm>
            <a:off x="53975" y="630239"/>
            <a:ext cx="9061450" cy="6093754"/>
          </a:xfrm>
        </p:spPr>
        <p:txBody>
          <a:bodyPr/>
          <a:lstStyle/>
          <a:p>
            <a:r>
              <a:rPr lang="en-US" altLang="en-US" dirty="0" smtClean="0"/>
              <a:t>These depend on the four </a:t>
            </a:r>
            <a:r>
              <a:rPr lang="en-US" altLang="en-US" dirty="0" smtClean="0">
                <a:solidFill>
                  <a:srgbClr val="0000FF"/>
                </a:solidFill>
              </a:rPr>
              <a:t>kinds</a:t>
            </a:r>
            <a:r>
              <a:rPr lang="en-US" altLang="en-US" dirty="0" smtClean="0"/>
              <a:t> (or types) of variable.</a:t>
            </a:r>
          </a:p>
          <a:p>
            <a:pPr lvl="1"/>
            <a:r>
              <a:rPr lang="en-US" altLang="en-US" dirty="0" smtClean="0">
                <a:solidFill>
                  <a:srgbClr val="0000FF"/>
                </a:solidFill>
              </a:rPr>
              <a:t>Continuous </a:t>
            </a:r>
            <a:r>
              <a:rPr lang="en-US" altLang="en-US" dirty="0" smtClean="0"/>
              <a:t>(numbers with decimals):  mass, distance, time, current;  measures derived therefrom, such as force, concentration, volts.</a:t>
            </a:r>
          </a:p>
          <a:p>
            <a:pPr lvl="1"/>
            <a:r>
              <a:rPr lang="en-US" altLang="en-US" dirty="0" smtClean="0">
                <a:solidFill>
                  <a:srgbClr val="0000FF"/>
                </a:solidFill>
              </a:rPr>
              <a:t>Counts</a:t>
            </a:r>
            <a:r>
              <a:rPr lang="en-US" altLang="en-US" dirty="0" smtClean="0"/>
              <a:t>: such as number of injuries in a season.</a:t>
            </a:r>
          </a:p>
          <a:p>
            <a:pPr lvl="1"/>
            <a:r>
              <a:rPr lang="en-US" altLang="en-US" dirty="0" smtClean="0">
                <a:solidFill>
                  <a:srgbClr val="0000FF"/>
                </a:solidFill>
              </a:rPr>
              <a:t>Ordinal</a:t>
            </a:r>
            <a:r>
              <a:rPr lang="en-US" altLang="en-US" dirty="0" smtClean="0"/>
              <a:t>: values are levels with a sense of rank order, such as a </a:t>
            </a:r>
            <a:br>
              <a:rPr lang="en-US" altLang="en-US" dirty="0" smtClean="0"/>
            </a:br>
            <a:r>
              <a:rPr lang="en-US" altLang="en-US" dirty="0" smtClean="0"/>
              <a:t>4-pt Likert scale for injury severity (none, mild, moderate, severe).</a:t>
            </a:r>
          </a:p>
          <a:p>
            <a:pPr lvl="1"/>
            <a:r>
              <a:rPr lang="en-US" altLang="en-US" dirty="0" smtClean="0">
                <a:solidFill>
                  <a:srgbClr val="0000FF"/>
                </a:solidFill>
              </a:rPr>
              <a:t>Nominal</a:t>
            </a:r>
            <a:r>
              <a:rPr lang="en-US" altLang="en-US" dirty="0" smtClean="0"/>
              <a:t>: values are levels representing names, such as</a:t>
            </a:r>
            <a:br>
              <a:rPr lang="en-US" altLang="en-US" dirty="0" smtClean="0"/>
            </a:br>
            <a:r>
              <a:rPr lang="en-US" altLang="en-US" dirty="0" smtClean="0"/>
              <a:t>injured (no, yes), and type of sport (baseball, football, hockey).</a:t>
            </a:r>
          </a:p>
          <a:p>
            <a:r>
              <a:rPr lang="en-US" altLang="en-US" dirty="0" smtClean="0"/>
              <a:t>As </a:t>
            </a:r>
            <a:r>
              <a:rPr lang="en-US" altLang="en-US" dirty="0" smtClean="0">
                <a:solidFill>
                  <a:srgbClr val="0000FF"/>
                </a:solidFill>
              </a:rPr>
              <a:t>predictors</a:t>
            </a:r>
            <a:r>
              <a:rPr lang="en-US" altLang="en-US" dirty="0" smtClean="0"/>
              <a:t>, the first three can be simplified to </a:t>
            </a:r>
            <a:r>
              <a:rPr lang="en-US" altLang="en-US" dirty="0" smtClean="0">
                <a:solidFill>
                  <a:srgbClr val="0000FF"/>
                </a:solidFill>
              </a:rPr>
              <a:t>numeric</a:t>
            </a:r>
            <a:r>
              <a:rPr lang="en-US" altLang="en-US" dirty="0" smtClean="0"/>
              <a:t>.</a:t>
            </a:r>
          </a:p>
          <a:p>
            <a:pPr lvl="1"/>
            <a:r>
              <a:rPr lang="en-US" altLang="en-US" dirty="0" smtClean="0"/>
              <a:t>If a polynomial is inappropriate, </a:t>
            </a:r>
            <a:r>
              <a:rPr lang="en-US" altLang="en-US" dirty="0" smtClean="0">
                <a:solidFill>
                  <a:srgbClr val="0000FF"/>
                </a:solidFill>
              </a:rPr>
              <a:t>parse</a:t>
            </a:r>
            <a:r>
              <a:rPr lang="en-US" altLang="en-US" dirty="0" smtClean="0"/>
              <a:t> into 2-5 levels of a nominal.</a:t>
            </a:r>
          </a:p>
          <a:p>
            <a:pPr lvl="2"/>
            <a:r>
              <a:rPr lang="en-US" altLang="en-US" dirty="0" smtClean="0"/>
              <a:t>Example: Age becomes </a:t>
            </a:r>
            <a:r>
              <a:rPr lang="en-US" altLang="en-US" dirty="0" err="1" smtClean="0"/>
              <a:t>AgeGroup</a:t>
            </a:r>
            <a:r>
              <a:rPr lang="en-US" altLang="en-US" dirty="0" smtClean="0"/>
              <a:t> (5-14, 15-29, 30-59, 60-79, &gt;79).</a:t>
            </a:r>
          </a:p>
          <a:p>
            <a:pPr lvl="2"/>
            <a:r>
              <a:rPr lang="en-US" altLang="en-US" dirty="0" smtClean="0"/>
              <a:t>Values can also be parsed into equal </a:t>
            </a:r>
            <a:r>
              <a:rPr lang="en-US" altLang="en-US" dirty="0" smtClean="0">
                <a:solidFill>
                  <a:srgbClr val="0000FF"/>
                </a:solidFill>
              </a:rPr>
              <a:t>quantiles</a:t>
            </a:r>
            <a:r>
              <a:rPr lang="en-US" altLang="en-US" dirty="0" smtClean="0"/>
              <a:t> (e.g., quintiles).</a:t>
            </a:r>
          </a:p>
          <a:p>
            <a:pPr lvl="1"/>
            <a:r>
              <a:rPr lang="en-US" altLang="en-US" dirty="0" smtClean="0"/>
              <a:t>Code the levels of an ordinal predictor into integers (1, 2, 3,…).</a:t>
            </a:r>
          </a:p>
          <a:p>
            <a:pPr lvl="2"/>
            <a:r>
              <a:rPr lang="en-US" altLang="en-US" dirty="0" smtClean="0"/>
              <a:t>With only 2-4 levels, or if the values are stacked at one end of the scale, analyze the values as levels of a nominal variable.</a:t>
            </a:r>
          </a:p>
        </p:txBody>
      </p:sp>
    </p:spTree>
    <p:extLst>
      <p:ext uri="{BB962C8B-B14F-4D97-AF65-F5344CB8AC3E}">
        <p14:creationId xmlns:p14="http://schemas.microsoft.com/office/powerpoint/2010/main" val="11414885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62" name="Rectangle 2"/>
          <p:cNvSpPr>
            <a:spLocks noGrp="1" noChangeArrowheads="1"/>
          </p:cNvSpPr>
          <p:nvPr>
            <p:ph type="body" idx="1"/>
          </p:nvPr>
        </p:nvSpPr>
        <p:spPr>
          <a:xfrm>
            <a:off x="104775" y="49213"/>
            <a:ext cx="8959850" cy="6646862"/>
          </a:xfrm>
        </p:spPr>
        <p:txBody>
          <a:bodyPr/>
          <a:lstStyle/>
          <a:p>
            <a:pPr>
              <a:lnSpc>
                <a:spcPct val="100000"/>
              </a:lnSpc>
            </a:pPr>
            <a:r>
              <a:rPr lang="en-US" altLang="en-US" smtClean="0"/>
              <a:t>As </a:t>
            </a:r>
            <a:r>
              <a:rPr lang="en-US" altLang="en-US" smtClean="0">
                <a:solidFill>
                  <a:srgbClr val="0000FF"/>
                </a:solidFill>
              </a:rPr>
              <a:t>dependents</a:t>
            </a:r>
            <a:r>
              <a:rPr lang="en-US" altLang="en-US" smtClean="0"/>
              <a:t>, each type of variable needs a different approach.</a:t>
            </a:r>
          </a:p>
          <a:p>
            <a:pPr lvl="1">
              <a:lnSpc>
                <a:spcPct val="100000"/>
              </a:lnSpc>
            </a:pPr>
            <a:r>
              <a:rPr lang="en-US" altLang="en-US" smtClean="0">
                <a:solidFill>
                  <a:srgbClr val="0000FF"/>
                </a:solidFill>
              </a:rPr>
              <a:t>Continuous variables</a:t>
            </a:r>
            <a:r>
              <a:rPr lang="en-US" altLang="en-US" smtClean="0"/>
              <a:t> (e.g., time) and </a:t>
            </a:r>
            <a:r>
              <a:rPr lang="en-US" altLang="en-US" smtClean="0">
                <a:solidFill>
                  <a:srgbClr val="0000FF"/>
                </a:solidFill>
              </a:rPr>
              <a:t>ordinals with enough levels</a:t>
            </a:r>
            <a:r>
              <a:rPr lang="en-US" altLang="en-US" smtClean="0"/>
              <a:t> (e.g., 7-pt Likert responses or their sums) need various forms of </a:t>
            </a:r>
            <a:r>
              <a:rPr lang="en-US" altLang="en-US" b="1" smtClean="0">
                <a:solidFill>
                  <a:srgbClr val="0000FF"/>
                </a:solidFill>
              </a:rPr>
              <a:t>general linear model</a:t>
            </a:r>
            <a:r>
              <a:rPr lang="en-US" altLang="en-US" smtClean="0"/>
              <a:t> and general </a:t>
            </a:r>
            <a:r>
              <a:rPr lang="en-US" altLang="en-US" b="1" smtClean="0">
                <a:solidFill>
                  <a:srgbClr val="0000FF"/>
                </a:solidFill>
              </a:rPr>
              <a:t>mixed</a:t>
            </a:r>
            <a:r>
              <a:rPr lang="en-US" altLang="en-US" smtClean="0"/>
              <a:t> linear model.</a:t>
            </a:r>
          </a:p>
          <a:p>
            <a:pPr lvl="2">
              <a:lnSpc>
                <a:spcPct val="100000"/>
              </a:lnSpc>
            </a:pPr>
            <a:r>
              <a:rPr lang="en-US" altLang="en-US" smtClean="0"/>
              <a:t>These models are unified by the assumption that the outcome statistic has a T sampling distribution.</a:t>
            </a:r>
          </a:p>
          <a:p>
            <a:pPr lvl="1">
              <a:lnSpc>
                <a:spcPct val="100000"/>
              </a:lnSpc>
            </a:pPr>
            <a:r>
              <a:rPr lang="en-US" altLang="en-US" b="1" smtClean="0">
                <a:solidFill>
                  <a:srgbClr val="0000FF"/>
                </a:solidFill>
              </a:rPr>
              <a:t>General</a:t>
            </a:r>
            <a:r>
              <a:rPr lang="en-US" altLang="en-US" b="1" i="1" smtClean="0">
                <a:solidFill>
                  <a:srgbClr val="0000FF"/>
                </a:solidFill>
              </a:rPr>
              <a:t>ized</a:t>
            </a:r>
            <a:r>
              <a:rPr lang="en-US" altLang="en-US" b="1" smtClean="0">
                <a:solidFill>
                  <a:srgbClr val="0000FF"/>
                </a:solidFill>
              </a:rPr>
              <a:t> linear models</a:t>
            </a:r>
            <a:r>
              <a:rPr lang="en-US" altLang="en-US" smtClean="0"/>
              <a:t> and generalized </a:t>
            </a:r>
            <a:r>
              <a:rPr lang="en-US" altLang="en-US" b="1" smtClean="0">
                <a:solidFill>
                  <a:srgbClr val="0000FF"/>
                </a:solidFill>
              </a:rPr>
              <a:t>mixed</a:t>
            </a:r>
            <a:r>
              <a:rPr lang="en-US" altLang="en-US" smtClean="0">
                <a:solidFill>
                  <a:srgbClr val="0000FF"/>
                </a:solidFill>
              </a:rPr>
              <a:t> </a:t>
            </a:r>
            <a:r>
              <a:rPr lang="en-US" altLang="en-US" smtClean="0"/>
              <a:t>linear models are used with </a:t>
            </a:r>
            <a:r>
              <a:rPr lang="en-US" altLang="en-US" smtClean="0">
                <a:solidFill>
                  <a:srgbClr val="0000FF"/>
                </a:solidFill>
              </a:rPr>
              <a:t>binary nominal variables</a:t>
            </a:r>
            <a:r>
              <a:rPr lang="en-US" altLang="en-US" smtClean="0"/>
              <a:t> coded into values of 0 or 1 (e.g., injured or not, rugby or not) and with </a:t>
            </a:r>
            <a:r>
              <a:rPr lang="en-US" altLang="en-US" smtClean="0">
                <a:solidFill>
                  <a:srgbClr val="0000FF"/>
                </a:solidFill>
              </a:rPr>
              <a:t>counts</a:t>
            </a:r>
            <a:r>
              <a:rPr lang="en-US" altLang="en-US" smtClean="0"/>
              <a:t> coded as an integer (e.g., number of injuries).</a:t>
            </a:r>
          </a:p>
          <a:p>
            <a:pPr lvl="2">
              <a:lnSpc>
                <a:spcPct val="100000"/>
              </a:lnSpc>
            </a:pPr>
            <a:r>
              <a:rPr lang="en-US" altLang="en-US" smtClean="0"/>
              <a:t>These models take into account the special distributions of the dependent variable: binomial (for 0 and 1) and Poisson (for counts).</a:t>
            </a:r>
          </a:p>
          <a:p>
            <a:pPr lvl="2">
              <a:lnSpc>
                <a:spcPct val="100000"/>
              </a:lnSpc>
            </a:pPr>
            <a:r>
              <a:rPr lang="en-US" altLang="en-US" smtClean="0"/>
              <a:t>The general linear model is one of the generalized linear models.</a:t>
            </a:r>
          </a:p>
          <a:p>
            <a:pPr lvl="2">
              <a:lnSpc>
                <a:spcPct val="100000"/>
              </a:lnSpc>
            </a:pPr>
            <a:r>
              <a:rPr lang="en-US" altLang="en-US" smtClean="0">
                <a:solidFill>
                  <a:srgbClr val="0000FF"/>
                </a:solidFill>
              </a:rPr>
              <a:t>Ordinal variables</a:t>
            </a:r>
            <a:r>
              <a:rPr lang="en-US" altLang="en-US" smtClean="0"/>
              <a:t> with only a few levels and </a:t>
            </a:r>
            <a:r>
              <a:rPr lang="en-US" altLang="en-US" smtClean="0">
                <a:solidFill>
                  <a:srgbClr val="0000FF"/>
                </a:solidFill>
              </a:rPr>
              <a:t>nominals with several levels</a:t>
            </a:r>
            <a:r>
              <a:rPr lang="en-US" altLang="en-US" smtClean="0"/>
              <a:t> either need specific forms of generalized linear model or the levels can be grouped into a variable with values of only 0 and 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9696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9696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9696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96962">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96962">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96962">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9696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62" grpId="0" build="p" bldLvl="3"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62" name="Rectangle 2"/>
          <p:cNvSpPr>
            <a:spLocks noGrp="1" noChangeArrowheads="1"/>
          </p:cNvSpPr>
          <p:nvPr>
            <p:ph type="body" idx="1"/>
          </p:nvPr>
        </p:nvSpPr>
        <p:spPr>
          <a:xfrm>
            <a:off x="104775" y="49213"/>
            <a:ext cx="8959850" cy="6742112"/>
          </a:xfrm>
        </p:spPr>
        <p:txBody>
          <a:bodyPr/>
          <a:lstStyle/>
          <a:p>
            <a:pPr>
              <a:lnSpc>
                <a:spcPct val="100000"/>
              </a:lnSpc>
            </a:pPr>
            <a:r>
              <a:rPr lang="en-US" altLang="en-US" smtClean="0"/>
              <a:t>Effects and specific general linear models (with </a:t>
            </a:r>
            <a:r>
              <a:rPr lang="en-US" altLang="en-US" smtClean="0">
                <a:solidFill>
                  <a:srgbClr val="CC0099"/>
                </a:solidFill>
              </a:rPr>
              <a:t>examples</a:t>
            </a:r>
            <a:r>
              <a:rPr lang="en-US" altLang="en-US" smtClean="0"/>
              <a:t>):</a:t>
            </a:r>
          </a:p>
          <a:p>
            <a:pPr>
              <a:lnSpc>
                <a:spcPct val="100000"/>
              </a:lnSpc>
            </a:pPr>
            <a:endParaRPr lang="en-US" altLang="en-US" smtClean="0"/>
          </a:p>
          <a:p>
            <a:pPr>
              <a:lnSpc>
                <a:spcPct val="100000"/>
              </a:lnSpc>
            </a:pPr>
            <a:endParaRPr lang="en-US" altLang="en-US" smtClean="0"/>
          </a:p>
          <a:p>
            <a:pPr>
              <a:lnSpc>
                <a:spcPct val="100000"/>
              </a:lnSpc>
            </a:pPr>
            <a:endParaRPr lang="en-US" altLang="en-US" smtClean="0"/>
          </a:p>
          <a:p>
            <a:pPr>
              <a:lnSpc>
                <a:spcPct val="100000"/>
              </a:lnSpc>
            </a:pPr>
            <a:endParaRPr lang="en-US" altLang="en-US" smtClean="0"/>
          </a:p>
          <a:p>
            <a:pPr>
              <a:lnSpc>
                <a:spcPct val="100000"/>
              </a:lnSpc>
            </a:pPr>
            <a:endParaRPr lang="en-US" altLang="en-US" sz="3200" smtClean="0"/>
          </a:p>
          <a:p>
            <a:pPr>
              <a:lnSpc>
                <a:spcPct val="100000"/>
              </a:lnSpc>
            </a:pPr>
            <a:r>
              <a:rPr lang="en-US" altLang="en-US" smtClean="0"/>
              <a:t>Effects and specific general</a:t>
            </a:r>
            <a:r>
              <a:rPr lang="en-US" altLang="en-US" i="1" smtClean="0"/>
              <a:t>ized</a:t>
            </a:r>
            <a:r>
              <a:rPr lang="en-US" altLang="en-US" smtClean="0"/>
              <a:t> linear models (with </a:t>
            </a:r>
            <a:r>
              <a:rPr lang="en-US" altLang="en-US" smtClean="0">
                <a:solidFill>
                  <a:srgbClr val="CC0099"/>
                </a:solidFill>
              </a:rPr>
              <a:t>examples</a:t>
            </a:r>
            <a:r>
              <a:rPr lang="en-US" altLang="en-US" smtClean="0"/>
              <a:t>):</a:t>
            </a:r>
          </a:p>
          <a:p>
            <a:pPr>
              <a:lnSpc>
                <a:spcPct val="100000"/>
              </a:lnSpc>
            </a:pPr>
            <a:endParaRPr lang="en-US" altLang="en-US" smtClean="0"/>
          </a:p>
          <a:p>
            <a:pPr>
              <a:lnSpc>
                <a:spcPct val="100000"/>
              </a:lnSpc>
              <a:buFont typeface="Symbol" pitchFamily="18" charset="2"/>
              <a:buNone/>
            </a:pPr>
            <a:endParaRPr lang="en-US" altLang="en-US" smtClean="0"/>
          </a:p>
        </p:txBody>
      </p:sp>
      <p:sp>
        <p:nvSpPr>
          <p:cNvPr id="296963" name="Rectangle 3"/>
          <p:cNvSpPr>
            <a:spLocks noChangeArrowheads="1"/>
          </p:cNvSpPr>
          <p:nvPr/>
        </p:nvSpPr>
        <p:spPr bwMode="auto">
          <a:xfrm>
            <a:off x="6372225" y="3340100"/>
            <a:ext cx="2508250" cy="1651000"/>
          </a:xfrm>
          <a:prstGeom prst="rect">
            <a:avLst/>
          </a:prstGeom>
          <a:solidFill>
            <a:srgbClr val="EACD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54000" rIns="90000" bIns="54000" anchor="ct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nSpc>
                <a:spcPct val="90000"/>
              </a:lnSpc>
              <a:spcBef>
                <a:spcPct val="5000"/>
              </a:spcBef>
              <a:buClr>
                <a:srgbClr val="FF0066"/>
              </a:buClr>
              <a:buFont typeface="Symbol" pitchFamily="18" charset="2"/>
              <a:buNone/>
            </a:pPr>
            <a:r>
              <a:rPr lang="en-US" altLang="en-US" sz="2400">
                <a:latin typeface="Arial Narrow" pitchFamily="34" charset="0"/>
              </a:rPr>
              <a:t>logistic (log-odds),  </a:t>
            </a:r>
          </a:p>
          <a:p>
            <a:pPr>
              <a:lnSpc>
                <a:spcPct val="90000"/>
              </a:lnSpc>
              <a:spcBef>
                <a:spcPct val="5000"/>
              </a:spcBef>
              <a:buClr>
                <a:srgbClr val="FF0066"/>
              </a:buClr>
              <a:buFont typeface="Symbol" pitchFamily="18" charset="2"/>
              <a:buNone/>
            </a:pPr>
            <a:r>
              <a:rPr lang="en-US" altLang="en-US" sz="2400">
                <a:latin typeface="Arial Narrow" pitchFamily="34" charset="0"/>
              </a:rPr>
              <a:t>log-hazard, and proportional hazards (Cox) regressions</a:t>
            </a:r>
            <a:endParaRPr lang="en-US" altLang="en-US" sz="2400" b="1">
              <a:latin typeface="Arial Narrow" pitchFamily="34" charset="0"/>
            </a:endParaRPr>
          </a:p>
        </p:txBody>
      </p:sp>
      <p:grpSp>
        <p:nvGrpSpPr>
          <p:cNvPr id="296964" name="Group 4"/>
          <p:cNvGrpSpPr>
            <a:grpSpLocks/>
          </p:cNvGrpSpPr>
          <p:nvPr/>
        </p:nvGrpSpPr>
        <p:grpSpPr bwMode="auto">
          <a:xfrm>
            <a:off x="6372225" y="611188"/>
            <a:ext cx="2508250" cy="2128837"/>
            <a:chOff x="4014" y="681"/>
            <a:chExt cx="1580" cy="1341"/>
          </a:xfrm>
        </p:grpSpPr>
        <p:sp>
          <p:nvSpPr>
            <p:cNvPr id="16430" name="Rectangle 5"/>
            <p:cNvSpPr>
              <a:spLocks noChangeArrowheads="1"/>
            </p:cNvSpPr>
            <p:nvPr/>
          </p:nvSpPr>
          <p:spPr bwMode="auto">
            <a:xfrm>
              <a:off x="4014" y="998"/>
              <a:ext cx="1580" cy="1024"/>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54000" rIns="90000" bIns="54000" anchor="ct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nSpc>
                  <a:spcPct val="80000"/>
                </a:lnSpc>
                <a:spcBef>
                  <a:spcPct val="5000"/>
                </a:spcBef>
                <a:buClr>
                  <a:srgbClr val="FF0066"/>
                </a:buClr>
                <a:buFont typeface="Symbol" pitchFamily="18" charset="2"/>
                <a:buNone/>
              </a:pPr>
              <a:r>
                <a:rPr lang="en-US" altLang="en-US" sz="2400">
                  <a:latin typeface="Arial Narrow" pitchFamily="34" charset="0"/>
                </a:rPr>
                <a:t>(un)paired t test; (multiple linear) reg-ression; ANOVA; ANCOVA</a:t>
              </a:r>
              <a:endParaRPr lang="en-US" altLang="en-US" sz="2400" b="1">
                <a:latin typeface="Arial Narrow" pitchFamily="34" charset="0"/>
              </a:endParaRPr>
            </a:p>
          </p:txBody>
        </p:sp>
        <p:sp>
          <p:nvSpPr>
            <p:cNvPr id="16431" name="Rectangle 6"/>
            <p:cNvSpPr>
              <a:spLocks noChangeArrowheads="1"/>
            </p:cNvSpPr>
            <p:nvPr/>
          </p:nvSpPr>
          <p:spPr bwMode="auto">
            <a:xfrm>
              <a:off x="4014" y="681"/>
              <a:ext cx="1580" cy="317"/>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54000" rIns="90000" bIns="54000"/>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nSpc>
                  <a:spcPct val="90000"/>
                </a:lnSpc>
                <a:spcBef>
                  <a:spcPct val="5000"/>
                </a:spcBef>
                <a:buClr>
                  <a:srgbClr val="FF0066"/>
                </a:buClr>
                <a:buFont typeface="Symbol" pitchFamily="18" charset="2"/>
                <a:buNone/>
              </a:pPr>
              <a:r>
                <a:rPr lang="en-US" altLang="en-US" sz="2400">
                  <a:latin typeface="Arial Narrow" pitchFamily="34" charset="0"/>
                </a:rPr>
                <a:t>Statistical model</a:t>
              </a:r>
            </a:p>
          </p:txBody>
        </p:sp>
      </p:grpSp>
      <p:grpSp>
        <p:nvGrpSpPr>
          <p:cNvPr id="296967" name="Group 7"/>
          <p:cNvGrpSpPr>
            <a:grpSpLocks/>
          </p:cNvGrpSpPr>
          <p:nvPr/>
        </p:nvGrpSpPr>
        <p:grpSpPr bwMode="auto">
          <a:xfrm>
            <a:off x="323850" y="611188"/>
            <a:ext cx="6048375" cy="503237"/>
            <a:chOff x="204" y="681"/>
            <a:chExt cx="3810" cy="317"/>
          </a:xfrm>
        </p:grpSpPr>
        <p:sp>
          <p:nvSpPr>
            <p:cNvPr id="16427" name="Rectangle 8"/>
            <p:cNvSpPr>
              <a:spLocks noChangeArrowheads="1"/>
            </p:cNvSpPr>
            <p:nvPr/>
          </p:nvSpPr>
          <p:spPr bwMode="auto">
            <a:xfrm>
              <a:off x="1882" y="681"/>
              <a:ext cx="2132" cy="317"/>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54000" rIns="90000" bIns="54000"/>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nSpc>
                  <a:spcPct val="90000"/>
                </a:lnSpc>
                <a:spcBef>
                  <a:spcPct val="5000"/>
                </a:spcBef>
                <a:buClr>
                  <a:srgbClr val="FF0066"/>
                </a:buClr>
                <a:buFont typeface="Symbol" pitchFamily="18" charset="2"/>
                <a:buNone/>
              </a:pPr>
              <a:r>
                <a:rPr lang="en-US" altLang="en-US" sz="2400">
                  <a:latin typeface="Arial Narrow" pitchFamily="34" charset="0"/>
                </a:rPr>
                <a:t>Effect of predictor</a:t>
              </a:r>
            </a:p>
          </p:txBody>
        </p:sp>
        <p:sp>
          <p:nvSpPr>
            <p:cNvPr id="16428" name="Rectangle 9"/>
            <p:cNvSpPr>
              <a:spLocks noChangeArrowheads="1"/>
            </p:cNvSpPr>
            <p:nvPr/>
          </p:nvSpPr>
          <p:spPr bwMode="auto">
            <a:xfrm>
              <a:off x="1111" y="681"/>
              <a:ext cx="771" cy="317"/>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54000" rIns="90000" bIns="54000"/>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nSpc>
                  <a:spcPct val="90000"/>
                </a:lnSpc>
                <a:spcBef>
                  <a:spcPct val="5000"/>
                </a:spcBef>
                <a:buClr>
                  <a:srgbClr val="FF0066"/>
                </a:buClr>
                <a:buFont typeface="Symbol" pitchFamily="18" charset="2"/>
                <a:buNone/>
              </a:pPr>
              <a:r>
                <a:rPr lang="en-US" altLang="en-US" sz="2400">
                  <a:latin typeface="Arial Narrow" pitchFamily="34" charset="0"/>
                </a:rPr>
                <a:t>Predictor</a:t>
              </a:r>
            </a:p>
          </p:txBody>
        </p:sp>
        <p:sp>
          <p:nvSpPr>
            <p:cNvPr id="16429" name="Rectangle 10"/>
            <p:cNvSpPr>
              <a:spLocks noChangeArrowheads="1"/>
            </p:cNvSpPr>
            <p:nvPr/>
          </p:nvSpPr>
          <p:spPr bwMode="auto">
            <a:xfrm>
              <a:off x="204" y="681"/>
              <a:ext cx="907" cy="317"/>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54000" rIns="90000" bIns="54000"/>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nSpc>
                  <a:spcPct val="90000"/>
                </a:lnSpc>
                <a:spcBef>
                  <a:spcPct val="5000"/>
                </a:spcBef>
                <a:buClr>
                  <a:srgbClr val="FF0066"/>
                </a:buClr>
                <a:buFont typeface="Symbol" pitchFamily="18" charset="2"/>
                <a:buNone/>
              </a:pPr>
              <a:r>
                <a:rPr lang="en-US" altLang="en-US" sz="2400">
                  <a:latin typeface="Arial Narrow" pitchFamily="34" charset="0"/>
                </a:rPr>
                <a:t>Dependent</a:t>
              </a:r>
            </a:p>
          </p:txBody>
        </p:sp>
      </p:grpSp>
      <p:grpSp>
        <p:nvGrpSpPr>
          <p:cNvPr id="296971" name="Group 11"/>
          <p:cNvGrpSpPr>
            <a:grpSpLocks/>
          </p:cNvGrpSpPr>
          <p:nvPr/>
        </p:nvGrpSpPr>
        <p:grpSpPr bwMode="auto">
          <a:xfrm>
            <a:off x="323850" y="4152900"/>
            <a:ext cx="6048375" cy="838200"/>
            <a:chOff x="204" y="3138"/>
            <a:chExt cx="3810" cy="528"/>
          </a:xfrm>
        </p:grpSpPr>
        <p:sp>
          <p:nvSpPr>
            <p:cNvPr id="16422" name="Rectangle 12"/>
            <p:cNvSpPr>
              <a:spLocks noChangeArrowheads="1"/>
            </p:cNvSpPr>
            <p:nvPr/>
          </p:nvSpPr>
          <p:spPr bwMode="auto">
            <a:xfrm>
              <a:off x="1882" y="3138"/>
              <a:ext cx="2132" cy="528"/>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54000" rIns="90000" bIns="54000"/>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nSpc>
                  <a:spcPct val="95000"/>
                </a:lnSpc>
                <a:spcBef>
                  <a:spcPct val="5000"/>
                </a:spcBef>
                <a:buClr>
                  <a:srgbClr val="FF0066"/>
                </a:buClr>
                <a:buFont typeface="Symbol" pitchFamily="18" charset="2"/>
                <a:buNone/>
              </a:pPr>
              <a:r>
                <a:rPr lang="en-US" altLang="en-US" sz="2400">
                  <a:latin typeface="Arial Narrow" pitchFamily="34" charset="0"/>
                </a:rPr>
                <a:t>"slope" (ratio per unit of predictor)</a:t>
              </a:r>
            </a:p>
          </p:txBody>
        </p:sp>
        <p:sp>
          <p:nvSpPr>
            <p:cNvPr id="16423" name="Rectangle 13"/>
            <p:cNvSpPr>
              <a:spLocks noChangeArrowheads="1"/>
            </p:cNvSpPr>
            <p:nvPr/>
          </p:nvSpPr>
          <p:spPr bwMode="auto">
            <a:xfrm>
              <a:off x="1111" y="3138"/>
              <a:ext cx="771" cy="528"/>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54000" rIns="90000" bIns="54000"/>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nSpc>
                  <a:spcPct val="95000"/>
                </a:lnSpc>
                <a:spcBef>
                  <a:spcPct val="5000"/>
                </a:spcBef>
                <a:buClr>
                  <a:srgbClr val="FF0066"/>
                </a:buClr>
                <a:buFont typeface="Symbol" pitchFamily="18" charset="2"/>
                <a:buNone/>
              </a:pPr>
              <a:r>
                <a:rPr lang="en-US" altLang="en-US" sz="2400">
                  <a:latin typeface="Arial Narrow" pitchFamily="34" charset="0"/>
                </a:rPr>
                <a:t>numeric</a:t>
              </a:r>
            </a:p>
          </p:txBody>
        </p:sp>
        <p:sp>
          <p:nvSpPr>
            <p:cNvPr id="16424" name="Rectangle 14"/>
            <p:cNvSpPr>
              <a:spLocks noChangeArrowheads="1"/>
            </p:cNvSpPr>
            <p:nvPr/>
          </p:nvSpPr>
          <p:spPr bwMode="auto">
            <a:xfrm>
              <a:off x="204" y="3138"/>
              <a:ext cx="907" cy="528"/>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54000" rIns="90000" bIns="54000"/>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nSpc>
                  <a:spcPct val="95000"/>
                </a:lnSpc>
                <a:spcBef>
                  <a:spcPct val="5000"/>
                </a:spcBef>
                <a:buClr>
                  <a:srgbClr val="FF0066"/>
                </a:buClr>
                <a:buFont typeface="Symbol" pitchFamily="18" charset="2"/>
                <a:buNone/>
              </a:pPr>
              <a:r>
                <a:rPr lang="en-US" altLang="en-US" sz="2400">
                  <a:latin typeface="Arial Narrow" pitchFamily="34" charset="0"/>
                </a:rPr>
                <a:t>nominal</a:t>
              </a:r>
              <a:br>
                <a:rPr lang="en-US" altLang="en-US" sz="2400">
                  <a:latin typeface="Arial Narrow" pitchFamily="34" charset="0"/>
                </a:rPr>
              </a:br>
              <a:endParaRPr lang="en-US" altLang="en-US" sz="2400">
                <a:latin typeface="Arial Narrow" pitchFamily="34" charset="0"/>
              </a:endParaRPr>
            </a:p>
          </p:txBody>
        </p:sp>
        <p:sp>
          <p:nvSpPr>
            <p:cNvPr id="16425" name="Rectangle 15"/>
            <p:cNvSpPr>
              <a:spLocks noChangeArrowheads="1"/>
            </p:cNvSpPr>
            <p:nvPr/>
          </p:nvSpPr>
          <p:spPr bwMode="auto">
            <a:xfrm>
              <a:off x="204" y="3326"/>
              <a:ext cx="95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r>
                <a:rPr lang="en-US" altLang="en-US" sz="2400">
                  <a:solidFill>
                    <a:srgbClr val="CC0099"/>
                  </a:solidFill>
                  <a:latin typeface="Arial Narrow" pitchFamily="34" charset="0"/>
                </a:rPr>
                <a:t>SelectedNY</a:t>
              </a:r>
            </a:p>
          </p:txBody>
        </p:sp>
        <p:sp>
          <p:nvSpPr>
            <p:cNvPr id="16426" name="Rectangle 16"/>
            <p:cNvSpPr>
              <a:spLocks noChangeArrowheads="1"/>
            </p:cNvSpPr>
            <p:nvPr/>
          </p:nvSpPr>
          <p:spPr bwMode="auto">
            <a:xfrm>
              <a:off x="1110" y="3326"/>
              <a:ext cx="62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r>
                <a:rPr lang="en-US" altLang="en-US" sz="2400">
                  <a:solidFill>
                    <a:srgbClr val="CC0099"/>
                  </a:solidFill>
                  <a:latin typeface="Arial Narrow" pitchFamily="34" charset="0"/>
                </a:rPr>
                <a:t>Fitness</a:t>
              </a:r>
            </a:p>
          </p:txBody>
        </p:sp>
      </p:grpSp>
      <p:grpSp>
        <p:nvGrpSpPr>
          <p:cNvPr id="296977" name="Group 17"/>
          <p:cNvGrpSpPr>
            <a:grpSpLocks/>
          </p:cNvGrpSpPr>
          <p:nvPr/>
        </p:nvGrpSpPr>
        <p:grpSpPr bwMode="auto">
          <a:xfrm>
            <a:off x="323850" y="3340100"/>
            <a:ext cx="6048375" cy="812800"/>
            <a:chOff x="204" y="2626"/>
            <a:chExt cx="3810" cy="512"/>
          </a:xfrm>
        </p:grpSpPr>
        <p:sp>
          <p:nvSpPr>
            <p:cNvPr id="16417" name="Rectangle 18"/>
            <p:cNvSpPr>
              <a:spLocks noChangeArrowheads="1"/>
            </p:cNvSpPr>
            <p:nvPr/>
          </p:nvSpPr>
          <p:spPr bwMode="auto">
            <a:xfrm>
              <a:off x="1882" y="2626"/>
              <a:ext cx="2132" cy="512"/>
            </a:xfrm>
            <a:prstGeom prst="rect">
              <a:avLst/>
            </a:pr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54000" rIns="18000" bIns="54000"/>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lvl="0">
                <a:lnSpc>
                  <a:spcPct val="90000"/>
                </a:lnSpc>
                <a:spcBef>
                  <a:spcPct val="5000"/>
                </a:spcBef>
                <a:buClr>
                  <a:srgbClr val="FF0066"/>
                </a:buClr>
              </a:pPr>
              <a:r>
                <a:rPr lang="en-US" altLang="en-US" dirty="0">
                  <a:solidFill>
                    <a:srgbClr val="000000"/>
                  </a:solidFill>
                  <a:latin typeface="Arial Narrow" pitchFamily="34" charset="0"/>
                </a:rPr>
                <a:t>difference in proportions; ratios of proportions, odds, hazards</a:t>
              </a:r>
            </a:p>
          </p:txBody>
        </p:sp>
        <p:sp>
          <p:nvSpPr>
            <p:cNvPr id="16418" name="Rectangle 19"/>
            <p:cNvSpPr>
              <a:spLocks noChangeArrowheads="1"/>
            </p:cNvSpPr>
            <p:nvPr/>
          </p:nvSpPr>
          <p:spPr bwMode="auto">
            <a:xfrm>
              <a:off x="1111" y="2626"/>
              <a:ext cx="771" cy="512"/>
            </a:xfrm>
            <a:prstGeom prst="rect">
              <a:avLst/>
            </a:pr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54000" rIns="90000" bIns="54000"/>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nSpc>
                  <a:spcPct val="90000"/>
                </a:lnSpc>
                <a:spcBef>
                  <a:spcPct val="5000"/>
                </a:spcBef>
                <a:buClr>
                  <a:srgbClr val="FF0066"/>
                </a:buClr>
                <a:buFont typeface="Symbol" pitchFamily="18" charset="2"/>
                <a:buNone/>
              </a:pPr>
              <a:r>
                <a:rPr lang="en-US" altLang="en-US" sz="2400">
                  <a:latin typeface="Arial Narrow" pitchFamily="34" charset="0"/>
                </a:rPr>
                <a:t>nominal</a:t>
              </a:r>
            </a:p>
          </p:txBody>
        </p:sp>
        <p:sp>
          <p:nvSpPr>
            <p:cNvPr id="16419" name="Rectangle 20"/>
            <p:cNvSpPr>
              <a:spLocks noChangeArrowheads="1"/>
            </p:cNvSpPr>
            <p:nvPr/>
          </p:nvSpPr>
          <p:spPr bwMode="auto">
            <a:xfrm>
              <a:off x="204" y="2626"/>
              <a:ext cx="907" cy="512"/>
            </a:xfrm>
            <a:prstGeom prst="rect">
              <a:avLst/>
            </a:pr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54000" rIns="90000" bIns="54000"/>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nSpc>
                  <a:spcPct val="90000"/>
                </a:lnSpc>
                <a:spcBef>
                  <a:spcPct val="5000"/>
                </a:spcBef>
                <a:buClr>
                  <a:srgbClr val="FF0066"/>
                </a:buClr>
                <a:buFont typeface="Symbol" pitchFamily="18" charset="2"/>
                <a:buNone/>
              </a:pPr>
              <a:r>
                <a:rPr lang="en-US" altLang="en-US" sz="2400">
                  <a:latin typeface="Arial Narrow" pitchFamily="34" charset="0"/>
                </a:rPr>
                <a:t>nominal</a:t>
              </a:r>
            </a:p>
          </p:txBody>
        </p:sp>
        <p:sp>
          <p:nvSpPr>
            <p:cNvPr id="16420" name="Rectangle 21"/>
            <p:cNvSpPr>
              <a:spLocks noChangeArrowheads="1"/>
            </p:cNvSpPr>
            <p:nvPr/>
          </p:nvSpPr>
          <p:spPr bwMode="auto">
            <a:xfrm>
              <a:off x="204" y="2799"/>
              <a:ext cx="81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r>
                <a:rPr lang="en-US" altLang="en-US" sz="2400">
                  <a:solidFill>
                    <a:srgbClr val="CC0099"/>
                  </a:solidFill>
                  <a:latin typeface="Arial Narrow" pitchFamily="34" charset="0"/>
                </a:rPr>
                <a:t>InjuredNY</a:t>
              </a:r>
            </a:p>
          </p:txBody>
        </p:sp>
        <p:sp>
          <p:nvSpPr>
            <p:cNvPr id="16421" name="Rectangle 22"/>
            <p:cNvSpPr>
              <a:spLocks noChangeArrowheads="1"/>
            </p:cNvSpPr>
            <p:nvPr/>
          </p:nvSpPr>
          <p:spPr bwMode="auto">
            <a:xfrm>
              <a:off x="1110" y="2799"/>
              <a:ext cx="3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r>
                <a:rPr lang="en-US" altLang="en-US" sz="2400">
                  <a:solidFill>
                    <a:srgbClr val="CC0099"/>
                  </a:solidFill>
                  <a:latin typeface="Arial Narrow" pitchFamily="34" charset="0"/>
                </a:rPr>
                <a:t>Sex</a:t>
              </a:r>
            </a:p>
          </p:txBody>
        </p:sp>
      </p:grpSp>
      <p:grpSp>
        <p:nvGrpSpPr>
          <p:cNvPr id="296983" name="Group 23"/>
          <p:cNvGrpSpPr>
            <a:grpSpLocks/>
          </p:cNvGrpSpPr>
          <p:nvPr/>
        </p:nvGrpSpPr>
        <p:grpSpPr bwMode="auto">
          <a:xfrm>
            <a:off x="323850" y="1927225"/>
            <a:ext cx="6048375" cy="812800"/>
            <a:chOff x="204" y="1510"/>
            <a:chExt cx="3810" cy="512"/>
          </a:xfrm>
        </p:grpSpPr>
        <p:sp>
          <p:nvSpPr>
            <p:cNvPr id="16412" name="Rectangle 24"/>
            <p:cNvSpPr>
              <a:spLocks noChangeArrowheads="1"/>
            </p:cNvSpPr>
            <p:nvPr/>
          </p:nvSpPr>
          <p:spPr bwMode="auto">
            <a:xfrm>
              <a:off x="1882" y="1510"/>
              <a:ext cx="2132" cy="512"/>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54000" rIns="90000" bIns="54000"/>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nSpc>
                  <a:spcPct val="90000"/>
                </a:lnSpc>
                <a:spcBef>
                  <a:spcPct val="5000"/>
                </a:spcBef>
                <a:buClr>
                  <a:srgbClr val="FF0066"/>
                </a:buClr>
                <a:buFont typeface="Symbol" pitchFamily="18" charset="2"/>
                <a:buNone/>
              </a:pPr>
              <a:r>
                <a:rPr lang="en-US" altLang="en-US" sz="2400">
                  <a:latin typeface="Arial Narrow" pitchFamily="34" charset="0"/>
                </a:rPr>
                <a:t>"slope" (difference per unit of predictor); correlation</a:t>
              </a:r>
            </a:p>
          </p:txBody>
        </p:sp>
        <p:sp>
          <p:nvSpPr>
            <p:cNvPr id="16413" name="Rectangle 25"/>
            <p:cNvSpPr>
              <a:spLocks noChangeArrowheads="1"/>
            </p:cNvSpPr>
            <p:nvPr/>
          </p:nvSpPr>
          <p:spPr bwMode="auto">
            <a:xfrm>
              <a:off x="1111" y="1510"/>
              <a:ext cx="771" cy="512"/>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54000" rIns="90000" bIns="54000"/>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nSpc>
                  <a:spcPct val="90000"/>
                </a:lnSpc>
                <a:spcBef>
                  <a:spcPct val="5000"/>
                </a:spcBef>
                <a:buClr>
                  <a:srgbClr val="FF0066"/>
                </a:buClr>
                <a:buFont typeface="Symbol" pitchFamily="18" charset="2"/>
                <a:buNone/>
              </a:pPr>
              <a:r>
                <a:rPr lang="en-US" altLang="en-US" sz="2400">
                  <a:latin typeface="Arial Narrow" pitchFamily="34" charset="0"/>
                </a:rPr>
                <a:t>numeric</a:t>
              </a:r>
            </a:p>
          </p:txBody>
        </p:sp>
        <p:sp>
          <p:nvSpPr>
            <p:cNvPr id="16414" name="Rectangle 26"/>
            <p:cNvSpPr>
              <a:spLocks noChangeArrowheads="1"/>
            </p:cNvSpPr>
            <p:nvPr/>
          </p:nvSpPr>
          <p:spPr bwMode="auto">
            <a:xfrm>
              <a:off x="204" y="1510"/>
              <a:ext cx="907" cy="512"/>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54000" rIns="90000" bIns="54000"/>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nSpc>
                  <a:spcPct val="90000"/>
                </a:lnSpc>
                <a:spcBef>
                  <a:spcPct val="5000"/>
                </a:spcBef>
                <a:buClr>
                  <a:srgbClr val="FF0066"/>
                </a:buClr>
                <a:buFont typeface="Symbol" pitchFamily="18" charset="2"/>
                <a:buNone/>
              </a:pPr>
              <a:r>
                <a:rPr lang="en-US" altLang="en-US" sz="2400">
                  <a:latin typeface="Arial Narrow" pitchFamily="34" charset="0"/>
                </a:rPr>
                <a:t>continuous</a:t>
              </a:r>
            </a:p>
          </p:txBody>
        </p:sp>
        <p:sp>
          <p:nvSpPr>
            <p:cNvPr id="16415" name="Rectangle 27"/>
            <p:cNvSpPr>
              <a:spLocks noChangeArrowheads="1"/>
            </p:cNvSpPr>
            <p:nvPr/>
          </p:nvSpPr>
          <p:spPr bwMode="auto">
            <a:xfrm>
              <a:off x="204" y="1678"/>
              <a:ext cx="61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r>
                <a:rPr lang="en-US" altLang="en-US" sz="2400">
                  <a:solidFill>
                    <a:srgbClr val="CC0099"/>
                  </a:solidFill>
                  <a:latin typeface="Arial Narrow" pitchFamily="34" charset="0"/>
                </a:rPr>
                <a:t>Activity</a:t>
              </a:r>
            </a:p>
          </p:txBody>
        </p:sp>
        <p:sp>
          <p:nvSpPr>
            <p:cNvPr id="16416" name="Rectangle 28"/>
            <p:cNvSpPr>
              <a:spLocks noChangeArrowheads="1"/>
            </p:cNvSpPr>
            <p:nvPr/>
          </p:nvSpPr>
          <p:spPr bwMode="auto">
            <a:xfrm>
              <a:off x="1110" y="1678"/>
              <a:ext cx="39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r>
                <a:rPr lang="en-US" altLang="en-US" sz="2400">
                  <a:solidFill>
                    <a:srgbClr val="CC0099"/>
                  </a:solidFill>
                  <a:latin typeface="Arial Narrow" pitchFamily="34" charset="0"/>
                </a:rPr>
                <a:t>Age</a:t>
              </a:r>
            </a:p>
          </p:txBody>
        </p:sp>
      </p:grpSp>
      <p:grpSp>
        <p:nvGrpSpPr>
          <p:cNvPr id="296989" name="Group 29"/>
          <p:cNvGrpSpPr>
            <a:grpSpLocks/>
          </p:cNvGrpSpPr>
          <p:nvPr/>
        </p:nvGrpSpPr>
        <p:grpSpPr bwMode="auto">
          <a:xfrm>
            <a:off x="323850" y="1114425"/>
            <a:ext cx="6048375" cy="812800"/>
            <a:chOff x="204" y="998"/>
            <a:chExt cx="3810" cy="512"/>
          </a:xfrm>
        </p:grpSpPr>
        <p:sp>
          <p:nvSpPr>
            <p:cNvPr id="16407" name="Rectangle 30"/>
            <p:cNvSpPr>
              <a:spLocks noChangeArrowheads="1"/>
            </p:cNvSpPr>
            <p:nvPr/>
          </p:nvSpPr>
          <p:spPr bwMode="auto">
            <a:xfrm>
              <a:off x="1882" y="998"/>
              <a:ext cx="2132" cy="512"/>
            </a:xfrm>
            <a:prstGeom prst="rect">
              <a:avLst/>
            </a:prstGeom>
            <a:solidFill>
              <a:srgbClr val="99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54000" rIns="90000" bIns="54000"/>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nSpc>
                  <a:spcPct val="90000"/>
                </a:lnSpc>
                <a:spcBef>
                  <a:spcPct val="5000"/>
                </a:spcBef>
                <a:buClr>
                  <a:srgbClr val="FF0066"/>
                </a:buClr>
                <a:buFont typeface="Symbol" pitchFamily="18" charset="2"/>
                <a:buNone/>
              </a:pPr>
              <a:r>
                <a:rPr lang="en-US" altLang="en-US" sz="2400">
                  <a:latin typeface="Arial Narrow" pitchFamily="34" charset="0"/>
                </a:rPr>
                <a:t>difference in means</a:t>
              </a:r>
            </a:p>
          </p:txBody>
        </p:sp>
        <p:sp>
          <p:nvSpPr>
            <p:cNvPr id="16408" name="Rectangle 31"/>
            <p:cNvSpPr>
              <a:spLocks noChangeArrowheads="1"/>
            </p:cNvSpPr>
            <p:nvPr/>
          </p:nvSpPr>
          <p:spPr bwMode="auto">
            <a:xfrm>
              <a:off x="1111" y="998"/>
              <a:ext cx="771" cy="512"/>
            </a:xfrm>
            <a:prstGeom prst="rect">
              <a:avLst/>
            </a:prstGeom>
            <a:solidFill>
              <a:srgbClr val="99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54000" rIns="90000" bIns="54000"/>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nSpc>
                  <a:spcPct val="90000"/>
                </a:lnSpc>
                <a:spcBef>
                  <a:spcPct val="5000"/>
                </a:spcBef>
                <a:buClr>
                  <a:srgbClr val="FF0066"/>
                </a:buClr>
                <a:buFont typeface="Symbol" pitchFamily="18" charset="2"/>
                <a:buNone/>
              </a:pPr>
              <a:r>
                <a:rPr lang="en-US" altLang="en-US" sz="2400">
                  <a:latin typeface="Arial Narrow" pitchFamily="34" charset="0"/>
                </a:rPr>
                <a:t>nominal</a:t>
              </a:r>
            </a:p>
          </p:txBody>
        </p:sp>
        <p:sp>
          <p:nvSpPr>
            <p:cNvPr id="16409" name="Rectangle 32"/>
            <p:cNvSpPr>
              <a:spLocks noChangeArrowheads="1"/>
            </p:cNvSpPr>
            <p:nvPr/>
          </p:nvSpPr>
          <p:spPr bwMode="auto">
            <a:xfrm>
              <a:off x="204" y="998"/>
              <a:ext cx="907" cy="512"/>
            </a:xfrm>
            <a:prstGeom prst="rect">
              <a:avLst/>
            </a:prstGeom>
            <a:solidFill>
              <a:srgbClr val="99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54000" rIns="90000" bIns="54000"/>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nSpc>
                  <a:spcPct val="90000"/>
                </a:lnSpc>
                <a:spcBef>
                  <a:spcPct val="5000"/>
                </a:spcBef>
                <a:buClr>
                  <a:srgbClr val="FF0066"/>
                </a:buClr>
                <a:buFont typeface="Symbol" pitchFamily="18" charset="2"/>
                <a:buNone/>
              </a:pPr>
              <a:r>
                <a:rPr lang="en-US" altLang="en-US" sz="2400">
                  <a:latin typeface="Arial Narrow" pitchFamily="34" charset="0"/>
                </a:rPr>
                <a:t>continuous</a:t>
              </a:r>
            </a:p>
          </p:txBody>
        </p:sp>
        <p:sp>
          <p:nvSpPr>
            <p:cNvPr id="16410" name="Rectangle 33"/>
            <p:cNvSpPr>
              <a:spLocks noChangeArrowheads="1"/>
            </p:cNvSpPr>
            <p:nvPr/>
          </p:nvSpPr>
          <p:spPr bwMode="auto">
            <a:xfrm>
              <a:off x="204" y="1161"/>
              <a:ext cx="71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r>
                <a:rPr lang="en-US" altLang="en-US" sz="2400">
                  <a:solidFill>
                    <a:srgbClr val="CC0099"/>
                  </a:solidFill>
                  <a:latin typeface="Arial Narrow" pitchFamily="34" charset="0"/>
                </a:rPr>
                <a:t>Strength</a:t>
              </a:r>
            </a:p>
          </p:txBody>
        </p:sp>
        <p:sp>
          <p:nvSpPr>
            <p:cNvPr id="16411" name="Rectangle 34"/>
            <p:cNvSpPr>
              <a:spLocks noChangeArrowheads="1"/>
            </p:cNvSpPr>
            <p:nvPr/>
          </p:nvSpPr>
          <p:spPr bwMode="auto">
            <a:xfrm>
              <a:off x="1110" y="1161"/>
              <a:ext cx="42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r>
                <a:rPr lang="en-US" altLang="en-US" sz="2400">
                  <a:solidFill>
                    <a:srgbClr val="CC0099"/>
                  </a:solidFill>
                  <a:latin typeface="Arial Narrow" pitchFamily="34" charset="0"/>
                </a:rPr>
                <a:t>Trial</a:t>
              </a:r>
            </a:p>
          </p:txBody>
        </p:sp>
      </p:grpSp>
      <p:sp>
        <p:nvSpPr>
          <p:cNvPr id="296995" name="Rectangle 35"/>
          <p:cNvSpPr>
            <a:spLocks noChangeArrowheads="1"/>
          </p:cNvSpPr>
          <p:nvPr/>
        </p:nvSpPr>
        <p:spPr bwMode="auto">
          <a:xfrm>
            <a:off x="6372225" y="5040313"/>
            <a:ext cx="2508250" cy="1651000"/>
          </a:xfrm>
          <a:prstGeom prst="rect">
            <a:avLst/>
          </a:prstGeom>
          <a:solidFill>
            <a:srgbClr val="EACD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54000" rIns="90000" bIns="54000" anchor="ct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nSpc>
                <a:spcPct val="90000"/>
              </a:lnSpc>
              <a:spcBef>
                <a:spcPct val="5000"/>
              </a:spcBef>
              <a:buClr>
                <a:srgbClr val="FF0066"/>
              </a:buClr>
              <a:buFont typeface="Symbol" pitchFamily="18" charset="2"/>
              <a:buNone/>
            </a:pPr>
            <a:r>
              <a:rPr lang="en-US" altLang="en-US" sz="2400">
                <a:latin typeface="Arial Narrow" pitchFamily="34" charset="0"/>
              </a:rPr>
              <a:t>Poisson regression</a:t>
            </a:r>
            <a:endParaRPr lang="en-US" altLang="en-US" sz="2400" b="1">
              <a:latin typeface="Arial Narrow" pitchFamily="34" charset="0"/>
            </a:endParaRPr>
          </a:p>
        </p:txBody>
      </p:sp>
      <p:grpSp>
        <p:nvGrpSpPr>
          <p:cNvPr id="296996" name="Group 36"/>
          <p:cNvGrpSpPr>
            <a:grpSpLocks/>
          </p:cNvGrpSpPr>
          <p:nvPr/>
        </p:nvGrpSpPr>
        <p:grpSpPr bwMode="auto">
          <a:xfrm>
            <a:off x="323850" y="5853113"/>
            <a:ext cx="6048375" cy="838200"/>
            <a:chOff x="204" y="3138"/>
            <a:chExt cx="3810" cy="528"/>
          </a:xfrm>
        </p:grpSpPr>
        <p:sp>
          <p:nvSpPr>
            <p:cNvPr id="16402" name="Rectangle 37"/>
            <p:cNvSpPr>
              <a:spLocks noChangeArrowheads="1"/>
            </p:cNvSpPr>
            <p:nvPr/>
          </p:nvSpPr>
          <p:spPr bwMode="auto">
            <a:xfrm>
              <a:off x="1882" y="3138"/>
              <a:ext cx="2132" cy="528"/>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54000" rIns="90000" bIns="54000"/>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nSpc>
                  <a:spcPct val="95000"/>
                </a:lnSpc>
                <a:spcBef>
                  <a:spcPct val="5000"/>
                </a:spcBef>
                <a:buClr>
                  <a:srgbClr val="FF0066"/>
                </a:buClr>
                <a:buFont typeface="Symbol" pitchFamily="18" charset="2"/>
                <a:buNone/>
              </a:pPr>
              <a:r>
                <a:rPr lang="en-US" altLang="en-US" sz="2400">
                  <a:latin typeface="Arial Narrow" pitchFamily="34" charset="0"/>
                </a:rPr>
                <a:t>"slope" (ratio per unit of predictor)</a:t>
              </a:r>
            </a:p>
          </p:txBody>
        </p:sp>
        <p:sp>
          <p:nvSpPr>
            <p:cNvPr id="16403" name="Rectangle 38"/>
            <p:cNvSpPr>
              <a:spLocks noChangeArrowheads="1"/>
            </p:cNvSpPr>
            <p:nvPr/>
          </p:nvSpPr>
          <p:spPr bwMode="auto">
            <a:xfrm>
              <a:off x="1111" y="3138"/>
              <a:ext cx="771" cy="528"/>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54000" rIns="90000" bIns="54000"/>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nSpc>
                  <a:spcPct val="95000"/>
                </a:lnSpc>
                <a:spcBef>
                  <a:spcPct val="5000"/>
                </a:spcBef>
                <a:buClr>
                  <a:srgbClr val="FF0066"/>
                </a:buClr>
                <a:buFont typeface="Symbol" pitchFamily="18" charset="2"/>
                <a:buNone/>
              </a:pPr>
              <a:r>
                <a:rPr lang="en-US" altLang="en-US" sz="2400">
                  <a:latin typeface="Arial Narrow" pitchFamily="34" charset="0"/>
                </a:rPr>
                <a:t>numeric</a:t>
              </a:r>
            </a:p>
          </p:txBody>
        </p:sp>
        <p:sp>
          <p:nvSpPr>
            <p:cNvPr id="16404" name="Rectangle 39"/>
            <p:cNvSpPr>
              <a:spLocks noChangeArrowheads="1"/>
            </p:cNvSpPr>
            <p:nvPr/>
          </p:nvSpPr>
          <p:spPr bwMode="auto">
            <a:xfrm>
              <a:off x="204" y="3138"/>
              <a:ext cx="907" cy="528"/>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54000" rIns="90000" bIns="54000"/>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nSpc>
                  <a:spcPct val="95000"/>
                </a:lnSpc>
                <a:spcBef>
                  <a:spcPct val="5000"/>
                </a:spcBef>
                <a:buClr>
                  <a:srgbClr val="FF0066"/>
                </a:buClr>
                <a:buFont typeface="Symbol" pitchFamily="18" charset="2"/>
                <a:buNone/>
              </a:pPr>
              <a:r>
                <a:rPr lang="en-US" altLang="en-US" sz="2400">
                  <a:latin typeface="Arial Narrow" pitchFamily="34" charset="0"/>
                </a:rPr>
                <a:t>count</a:t>
              </a:r>
              <a:br>
                <a:rPr lang="en-US" altLang="en-US" sz="2400">
                  <a:latin typeface="Arial Narrow" pitchFamily="34" charset="0"/>
                </a:rPr>
              </a:br>
              <a:endParaRPr lang="en-US" altLang="en-US" sz="2400">
                <a:latin typeface="Arial Narrow" pitchFamily="34" charset="0"/>
              </a:endParaRPr>
            </a:p>
          </p:txBody>
        </p:sp>
        <p:sp>
          <p:nvSpPr>
            <p:cNvPr id="16405" name="Rectangle 40"/>
            <p:cNvSpPr>
              <a:spLocks noChangeArrowheads="1"/>
            </p:cNvSpPr>
            <p:nvPr/>
          </p:nvSpPr>
          <p:spPr bwMode="auto">
            <a:xfrm>
              <a:off x="204" y="3326"/>
              <a:ext cx="62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r>
                <a:rPr lang="en-US" altLang="en-US" sz="2400">
                  <a:solidFill>
                    <a:srgbClr val="CC0099"/>
                  </a:solidFill>
                  <a:latin typeface="Arial Narrow" pitchFamily="34" charset="0"/>
                </a:rPr>
                <a:t>Medals</a:t>
              </a:r>
            </a:p>
          </p:txBody>
        </p:sp>
        <p:sp>
          <p:nvSpPr>
            <p:cNvPr id="16406" name="Rectangle 41"/>
            <p:cNvSpPr>
              <a:spLocks noChangeArrowheads="1"/>
            </p:cNvSpPr>
            <p:nvPr/>
          </p:nvSpPr>
          <p:spPr bwMode="auto">
            <a:xfrm>
              <a:off x="1110" y="3326"/>
              <a:ext cx="44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r>
                <a:rPr lang="en-US" altLang="en-US" sz="2400">
                  <a:solidFill>
                    <a:srgbClr val="CC0099"/>
                  </a:solidFill>
                  <a:latin typeface="Arial Narrow" pitchFamily="34" charset="0"/>
                </a:rPr>
                <a:t>Cost</a:t>
              </a:r>
            </a:p>
          </p:txBody>
        </p:sp>
      </p:grpSp>
      <p:grpSp>
        <p:nvGrpSpPr>
          <p:cNvPr id="297002" name="Group 42"/>
          <p:cNvGrpSpPr>
            <a:grpSpLocks/>
          </p:cNvGrpSpPr>
          <p:nvPr/>
        </p:nvGrpSpPr>
        <p:grpSpPr bwMode="auto">
          <a:xfrm>
            <a:off x="323850" y="5040313"/>
            <a:ext cx="6048375" cy="812800"/>
            <a:chOff x="204" y="2626"/>
            <a:chExt cx="3810" cy="512"/>
          </a:xfrm>
        </p:grpSpPr>
        <p:sp>
          <p:nvSpPr>
            <p:cNvPr id="16397" name="Rectangle 43"/>
            <p:cNvSpPr>
              <a:spLocks noChangeArrowheads="1"/>
            </p:cNvSpPr>
            <p:nvPr/>
          </p:nvSpPr>
          <p:spPr bwMode="auto">
            <a:xfrm>
              <a:off x="1882" y="2626"/>
              <a:ext cx="2132" cy="512"/>
            </a:xfrm>
            <a:prstGeom prst="rect">
              <a:avLst/>
            </a:pr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54000" rIns="18000" bIns="54000"/>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nSpc>
                  <a:spcPct val="90000"/>
                </a:lnSpc>
                <a:spcBef>
                  <a:spcPct val="5000"/>
                </a:spcBef>
                <a:buClr>
                  <a:srgbClr val="FF0066"/>
                </a:buClr>
                <a:buFont typeface="Symbol" pitchFamily="18" charset="2"/>
                <a:buNone/>
              </a:pPr>
              <a:r>
                <a:rPr lang="en-US" altLang="en-US" sz="2400">
                  <a:latin typeface="Arial Narrow" pitchFamily="34" charset="0"/>
                </a:rPr>
                <a:t>ratio of counts</a:t>
              </a:r>
            </a:p>
          </p:txBody>
        </p:sp>
        <p:sp>
          <p:nvSpPr>
            <p:cNvPr id="16398" name="Rectangle 44"/>
            <p:cNvSpPr>
              <a:spLocks noChangeArrowheads="1"/>
            </p:cNvSpPr>
            <p:nvPr/>
          </p:nvSpPr>
          <p:spPr bwMode="auto">
            <a:xfrm>
              <a:off x="1111" y="2626"/>
              <a:ext cx="771" cy="512"/>
            </a:xfrm>
            <a:prstGeom prst="rect">
              <a:avLst/>
            </a:pr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54000" rIns="90000" bIns="54000"/>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nSpc>
                  <a:spcPct val="90000"/>
                </a:lnSpc>
                <a:spcBef>
                  <a:spcPct val="5000"/>
                </a:spcBef>
                <a:buClr>
                  <a:srgbClr val="FF0066"/>
                </a:buClr>
                <a:buFont typeface="Symbol" pitchFamily="18" charset="2"/>
                <a:buNone/>
              </a:pPr>
              <a:r>
                <a:rPr lang="en-US" altLang="en-US" sz="2400">
                  <a:latin typeface="Arial Narrow" pitchFamily="34" charset="0"/>
                </a:rPr>
                <a:t>nominal</a:t>
              </a:r>
            </a:p>
          </p:txBody>
        </p:sp>
        <p:sp>
          <p:nvSpPr>
            <p:cNvPr id="16399" name="Rectangle 45"/>
            <p:cNvSpPr>
              <a:spLocks noChangeArrowheads="1"/>
            </p:cNvSpPr>
            <p:nvPr/>
          </p:nvSpPr>
          <p:spPr bwMode="auto">
            <a:xfrm>
              <a:off x="204" y="2626"/>
              <a:ext cx="907" cy="512"/>
            </a:xfrm>
            <a:prstGeom prst="rect">
              <a:avLst/>
            </a:pr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54000" rIns="90000" bIns="54000"/>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nSpc>
                  <a:spcPct val="90000"/>
                </a:lnSpc>
                <a:spcBef>
                  <a:spcPct val="5000"/>
                </a:spcBef>
                <a:buClr>
                  <a:srgbClr val="FF0066"/>
                </a:buClr>
                <a:buFont typeface="Symbol" pitchFamily="18" charset="2"/>
                <a:buNone/>
              </a:pPr>
              <a:r>
                <a:rPr lang="en-US" altLang="en-US" sz="2400">
                  <a:latin typeface="Arial Narrow" pitchFamily="34" charset="0"/>
                </a:rPr>
                <a:t>count</a:t>
              </a:r>
            </a:p>
          </p:txBody>
        </p:sp>
        <p:sp>
          <p:nvSpPr>
            <p:cNvPr id="16400" name="Rectangle 46"/>
            <p:cNvSpPr>
              <a:spLocks noChangeArrowheads="1"/>
            </p:cNvSpPr>
            <p:nvPr/>
          </p:nvSpPr>
          <p:spPr bwMode="auto">
            <a:xfrm>
              <a:off x="204" y="2799"/>
              <a:ext cx="62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r>
                <a:rPr lang="en-US" altLang="en-US" sz="2400">
                  <a:solidFill>
                    <a:srgbClr val="CC0099"/>
                  </a:solidFill>
                  <a:latin typeface="Arial Narrow" pitchFamily="34" charset="0"/>
                </a:rPr>
                <a:t>Injuries</a:t>
              </a:r>
            </a:p>
          </p:txBody>
        </p:sp>
        <p:sp>
          <p:nvSpPr>
            <p:cNvPr id="16401" name="Rectangle 47"/>
            <p:cNvSpPr>
              <a:spLocks noChangeArrowheads="1"/>
            </p:cNvSpPr>
            <p:nvPr/>
          </p:nvSpPr>
          <p:spPr bwMode="auto">
            <a:xfrm>
              <a:off x="1110" y="2799"/>
              <a:ext cx="3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r>
                <a:rPr lang="en-US" altLang="en-US" sz="2400">
                  <a:solidFill>
                    <a:srgbClr val="CC0099"/>
                  </a:solidFill>
                  <a:latin typeface="Arial Narrow" pitchFamily="34" charset="0"/>
                </a:rPr>
                <a:t>Sex</a:t>
              </a:r>
            </a:p>
          </p:txBody>
        </p:sp>
      </p:grpSp>
      <p:sp>
        <p:nvSpPr>
          <p:cNvPr id="48" name="Action Button: Home 47">
            <a:hlinkClick r:id="rId3" action="ppaction://hlinksldjump" highlightClick="1"/>
          </p:cNvPr>
          <p:cNvSpPr/>
          <p:nvPr/>
        </p:nvSpPr>
        <p:spPr bwMode="auto">
          <a:xfrm>
            <a:off x="8569941" y="6347820"/>
            <a:ext cx="500063" cy="428625"/>
          </a:xfrm>
          <a:prstGeom prst="actionButtonHome">
            <a:avLst/>
          </a:prstGeom>
          <a:solidFill>
            <a:srgbClr val="FFFFFF">
              <a:alpha val="49000"/>
            </a:srgbClr>
          </a:solidFill>
          <a:ln w="9525" cap="flat" cmpd="sng" algn="ctr">
            <a:solidFill>
              <a:schemeClr val="bg1">
                <a:lumMod val="50000"/>
              </a:schemeClr>
            </a:solidFill>
            <a:prstDash val="solid"/>
            <a:round/>
            <a:headEnd type="none" w="med" len="med"/>
            <a:tailEnd type="none" w="med" len="med"/>
          </a:ln>
          <a:effectLst/>
        </p:spPr>
        <p:txBody>
          <a:bodyPr/>
          <a:lstStyle/>
          <a:p>
            <a:pPr eaLnBrk="0" hangingPunct="0">
              <a:defRPr/>
            </a:pPr>
            <a:endParaRPr lang="en-US" dirty="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9696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1" fill="hold" nodeType="clickEffect">
                                  <p:stCondLst>
                                    <p:cond delay="0"/>
                                  </p:stCondLst>
                                  <p:childTnLst>
                                    <p:set>
                                      <p:cBhvr>
                                        <p:cTn id="10" dur="1" fill="hold">
                                          <p:stCondLst>
                                            <p:cond delay="0"/>
                                          </p:stCondLst>
                                        </p:cTn>
                                        <p:tgtEl>
                                          <p:spTgt spid="296967"/>
                                        </p:tgtEl>
                                        <p:attrNameLst>
                                          <p:attrName>style.visibility</p:attrName>
                                        </p:attrNameLst>
                                      </p:cBhvr>
                                      <p:to>
                                        <p:strVal val="visible"/>
                                      </p:to>
                                    </p:set>
                                    <p:animEffect transition="in" filter="wipe(up)">
                                      <p:cBhvr>
                                        <p:cTn id="11" dur="500"/>
                                        <p:tgtEl>
                                          <p:spTgt spid="29696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nodeType="clickEffect">
                                  <p:stCondLst>
                                    <p:cond delay="0"/>
                                  </p:stCondLst>
                                  <p:childTnLst>
                                    <p:set>
                                      <p:cBhvr>
                                        <p:cTn id="15" dur="1" fill="hold">
                                          <p:stCondLst>
                                            <p:cond delay="0"/>
                                          </p:stCondLst>
                                        </p:cTn>
                                        <p:tgtEl>
                                          <p:spTgt spid="296989"/>
                                        </p:tgtEl>
                                        <p:attrNameLst>
                                          <p:attrName>style.visibility</p:attrName>
                                        </p:attrNameLst>
                                      </p:cBhvr>
                                      <p:to>
                                        <p:strVal val="visible"/>
                                      </p:to>
                                    </p:set>
                                    <p:animEffect transition="in" filter="wipe(up)">
                                      <p:cBhvr>
                                        <p:cTn id="16" dur="500"/>
                                        <p:tgtEl>
                                          <p:spTgt spid="29698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nodeType="clickEffect">
                                  <p:stCondLst>
                                    <p:cond delay="0"/>
                                  </p:stCondLst>
                                  <p:childTnLst>
                                    <p:set>
                                      <p:cBhvr>
                                        <p:cTn id="20" dur="1" fill="hold">
                                          <p:stCondLst>
                                            <p:cond delay="0"/>
                                          </p:stCondLst>
                                        </p:cTn>
                                        <p:tgtEl>
                                          <p:spTgt spid="296983"/>
                                        </p:tgtEl>
                                        <p:attrNameLst>
                                          <p:attrName>style.visibility</p:attrName>
                                        </p:attrNameLst>
                                      </p:cBhvr>
                                      <p:to>
                                        <p:strVal val="visible"/>
                                      </p:to>
                                    </p:set>
                                    <p:animEffect transition="in" filter="wipe(up)">
                                      <p:cBhvr>
                                        <p:cTn id="21" dur="500"/>
                                        <p:tgtEl>
                                          <p:spTgt spid="296983"/>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nodeType="clickEffect">
                                  <p:stCondLst>
                                    <p:cond delay="0"/>
                                  </p:stCondLst>
                                  <p:childTnLst>
                                    <p:set>
                                      <p:cBhvr>
                                        <p:cTn id="25" dur="1" fill="hold">
                                          <p:stCondLst>
                                            <p:cond delay="0"/>
                                          </p:stCondLst>
                                        </p:cTn>
                                        <p:tgtEl>
                                          <p:spTgt spid="296964"/>
                                        </p:tgtEl>
                                        <p:attrNameLst>
                                          <p:attrName>style.visibility</p:attrName>
                                        </p:attrNameLst>
                                      </p:cBhvr>
                                      <p:to>
                                        <p:strVal val="visible"/>
                                      </p:to>
                                    </p:set>
                                    <p:animEffect transition="in" filter="wipe(up)">
                                      <p:cBhvr>
                                        <p:cTn id="26" dur="500"/>
                                        <p:tgtEl>
                                          <p:spTgt spid="296964"/>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96962">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1" fill="hold" nodeType="clickEffect">
                                  <p:stCondLst>
                                    <p:cond delay="0"/>
                                  </p:stCondLst>
                                  <p:childTnLst>
                                    <p:set>
                                      <p:cBhvr>
                                        <p:cTn id="34" dur="1" fill="hold">
                                          <p:stCondLst>
                                            <p:cond delay="0"/>
                                          </p:stCondLst>
                                        </p:cTn>
                                        <p:tgtEl>
                                          <p:spTgt spid="296977"/>
                                        </p:tgtEl>
                                        <p:attrNameLst>
                                          <p:attrName>style.visibility</p:attrName>
                                        </p:attrNameLst>
                                      </p:cBhvr>
                                      <p:to>
                                        <p:strVal val="visible"/>
                                      </p:to>
                                    </p:set>
                                    <p:animEffect transition="in" filter="wipe(up)">
                                      <p:cBhvr>
                                        <p:cTn id="35" dur="500"/>
                                        <p:tgtEl>
                                          <p:spTgt spid="296977"/>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1" fill="hold" nodeType="clickEffect">
                                  <p:stCondLst>
                                    <p:cond delay="0"/>
                                  </p:stCondLst>
                                  <p:childTnLst>
                                    <p:set>
                                      <p:cBhvr>
                                        <p:cTn id="39" dur="1" fill="hold">
                                          <p:stCondLst>
                                            <p:cond delay="0"/>
                                          </p:stCondLst>
                                        </p:cTn>
                                        <p:tgtEl>
                                          <p:spTgt spid="296971"/>
                                        </p:tgtEl>
                                        <p:attrNameLst>
                                          <p:attrName>style.visibility</p:attrName>
                                        </p:attrNameLst>
                                      </p:cBhvr>
                                      <p:to>
                                        <p:strVal val="visible"/>
                                      </p:to>
                                    </p:set>
                                    <p:animEffect transition="in" filter="wipe(up)">
                                      <p:cBhvr>
                                        <p:cTn id="40" dur="500"/>
                                        <p:tgtEl>
                                          <p:spTgt spid="296971"/>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296963"/>
                                        </p:tgtEl>
                                        <p:attrNameLst>
                                          <p:attrName>style.visibility</p:attrName>
                                        </p:attrNameLst>
                                      </p:cBhvr>
                                      <p:to>
                                        <p:strVal val="visible"/>
                                      </p:to>
                                    </p:set>
                                    <p:animEffect transition="in" filter="wipe(up)">
                                      <p:cBhvr>
                                        <p:cTn id="45" dur="500"/>
                                        <p:tgtEl>
                                          <p:spTgt spid="296963"/>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1" fill="hold" nodeType="clickEffect">
                                  <p:stCondLst>
                                    <p:cond delay="0"/>
                                  </p:stCondLst>
                                  <p:childTnLst>
                                    <p:set>
                                      <p:cBhvr>
                                        <p:cTn id="49" dur="1" fill="hold">
                                          <p:stCondLst>
                                            <p:cond delay="0"/>
                                          </p:stCondLst>
                                        </p:cTn>
                                        <p:tgtEl>
                                          <p:spTgt spid="297002"/>
                                        </p:tgtEl>
                                        <p:attrNameLst>
                                          <p:attrName>style.visibility</p:attrName>
                                        </p:attrNameLst>
                                      </p:cBhvr>
                                      <p:to>
                                        <p:strVal val="visible"/>
                                      </p:to>
                                    </p:set>
                                    <p:animEffect transition="in" filter="wipe(up)">
                                      <p:cBhvr>
                                        <p:cTn id="50" dur="500"/>
                                        <p:tgtEl>
                                          <p:spTgt spid="297002"/>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1" fill="hold" nodeType="clickEffect">
                                  <p:stCondLst>
                                    <p:cond delay="0"/>
                                  </p:stCondLst>
                                  <p:childTnLst>
                                    <p:set>
                                      <p:cBhvr>
                                        <p:cTn id="54" dur="1" fill="hold">
                                          <p:stCondLst>
                                            <p:cond delay="0"/>
                                          </p:stCondLst>
                                        </p:cTn>
                                        <p:tgtEl>
                                          <p:spTgt spid="296996"/>
                                        </p:tgtEl>
                                        <p:attrNameLst>
                                          <p:attrName>style.visibility</p:attrName>
                                        </p:attrNameLst>
                                      </p:cBhvr>
                                      <p:to>
                                        <p:strVal val="visible"/>
                                      </p:to>
                                    </p:set>
                                    <p:animEffect transition="in" filter="wipe(up)">
                                      <p:cBhvr>
                                        <p:cTn id="55" dur="500"/>
                                        <p:tgtEl>
                                          <p:spTgt spid="296996"/>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2" presetClass="entr" presetSubtype="1" fill="hold" grpId="0" nodeType="clickEffect">
                                  <p:stCondLst>
                                    <p:cond delay="0"/>
                                  </p:stCondLst>
                                  <p:childTnLst>
                                    <p:set>
                                      <p:cBhvr>
                                        <p:cTn id="59" dur="1" fill="hold">
                                          <p:stCondLst>
                                            <p:cond delay="0"/>
                                          </p:stCondLst>
                                        </p:cTn>
                                        <p:tgtEl>
                                          <p:spTgt spid="296995"/>
                                        </p:tgtEl>
                                        <p:attrNameLst>
                                          <p:attrName>style.visibility</p:attrName>
                                        </p:attrNameLst>
                                      </p:cBhvr>
                                      <p:to>
                                        <p:strVal val="visible"/>
                                      </p:to>
                                    </p:set>
                                    <p:animEffect transition="in" filter="wipe(up)">
                                      <p:cBhvr>
                                        <p:cTn id="60" dur="500"/>
                                        <p:tgtEl>
                                          <p:spTgt spid="2969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62" grpId="0" build="p" bldLvl="3" autoUpdateAnimBg="0"/>
      <p:bldP spid="296963" grpId="0" animBg="1"/>
      <p:bldP spid="296995"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9682" name="Rectangle 2"/>
          <p:cNvSpPr>
            <a:spLocks noGrp="1" noChangeArrowheads="1"/>
          </p:cNvSpPr>
          <p:nvPr>
            <p:ph type="body" idx="4294967295"/>
          </p:nvPr>
        </p:nvSpPr>
        <p:spPr>
          <a:xfrm>
            <a:off x="115888" y="1196975"/>
            <a:ext cx="8937625" cy="5616575"/>
          </a:xfrm>
        </p:spPr>
        <p:txBody>
          <a:bodyPr/>
          <a:lstStyle/>
          <a:p>
            <a:r>
              <a:rPr lang="en-AU" altLang="en-AU" dirty="0" smtClean="0"/>
              <a:t>The most common effect statistic, for numbers</a:t>
            </a:r>
            <a:br>
              <a:rPr lang="en-AU" altLang="en-AU" dirty="0" smtClean="0"/>
            </a:br>
            <a:r>
              <a:rPr lang="en-AU" altLang="en-AU" dirty="0" smtClean="0"/>
              <a:t>with decimals (continuous variables).</a:t>
            </a:r>
          </a:p>
          <a:p>
            <a:r>
              <a:rPr lang="en-AU" altLang="en-AU" i="1" dirty="0" smtClean="0">
                <a:solidFill>
                  <a:srgbClr val="0000FF"/>
                </a:solidFill>
              </a:rPr>
              <a:t>Difference</a:t>
            </a:r>
            <a:r>
              <a:rPr lang="en-AU" altLang="en-AU" dirty="0" smtClean="0"/>
              <a:t> when comparing </a:t>
            </a:r>
            <a:br>
              <a:rPr lang="en-AU" altLang="en-AU" dirty="0" smtClean="0"/>
            </a:br>
            <a:r>
              <a:rPr lang="en-AU" altLang="en-AU" dirty="0" smtClean="0"/>
              <a:t>different groups, e.g., patients vs healthy.</a:t>
            </a:r>
          </a:p>
          <a:p>
            <a:r>
              <a:rPr lang="en-AU" altLang="en-AU" i="1" dirty="0" smtClean="0">
                <a:solidFill>
                  <a:srgbClr val="0000FF"/>
                </a:solidFill>
              </a:rPr>
              <a:t>Change</a:t>
            </a:r>
            <a:r>
              <a:rPr lang="en-AU" altLang="en-AU" dirty="0" smtClean="0"/>
              <a:t> when tracking the same subjects.</a:t>
            </a:r>
          </a:p>
          <a:p>
            <a:r>
              <a:rPr lang="en-AU" altLang="en-AU" i="1" dirty="0" smtClean="0">
                <a:solidFill>
                  <a:srgbClr val="0000FF"/>
                </a:solidFill>
              </a:rPr>
              <a:t>Difference in the changes</a:t>
            </a:r>
            <a:r>
              <a:rPr lang="en-AU" altLang="en-AU" dirty="0" smtClean="0"/>
              <a:t> in controlled trials.</a:t>
            </a:r>
          </a:p>
          <a:p>
            <a:pPr marL="0" indent="0">
              <a:buNone/>
            </a:pPr>
            <a:r>
              <a:rPr lang="en-US" altLang="en-US" b="1" dirty="0" smtClean="0">
                <a:solidFill>
                  <a:srgbClr val="FF0000"/>
                </a:solidFill>
              </a:rPr>
              <a:t>Standardization for Effects on Means</a:t>
            </a:r>
            <a:endParaRPr lang="en-AU" altLang="en-AU" dirty="0" smtClean="0"/>
          </a:p>
          <a:p>
            <a:r>
              <a:rPr lang="en-AU" altLang="en-AU" dirty="0" smtClean="0"/>
              <a:t>The between-subject </a:t>
            </a:r>
            <a:r>
              <a:rPr lang="en-AU" altLang="en-AU" dirty="0" smtClean="0">
                <a:solidFill>
                  <a:srgbClr val="0000FF"/>
                </a:solidFill>
              </a:rPr>
              <a:t>standard deviation</a:t>
            </a:r>
            <a:r>
              <a:rPr lang="en-AU" altLang="en-AU" dirty="0" smtClean="0"/>
              <a:t/>
            </a:r>
            <a:br>
              <a:rPr lang="en-AU" altLang="en-AU" dirty="0" smtClean="0"/>
            </a:br>
            <a:r>
              <a:rPr lang="en-AU" altLang="en-AU" dirty="0" smtClean="0"/>
              <a:t>provides default thresholds for important</a:t>
            </a:r>
            <a:br>
              <a:rPr lang="en-AU" altLang="en-AU" dirty="0" smtClean="0"/>
            </a:br>
            <a:r>
              <a:rPr lang="en-AU" altLang="en-AU" dirty="0" smtClean="0"/>
              <a:t>differences and changes.</a:t>
            </a:r>
          </a:p>
          <a:p>
            <a:pPr lvl="1"/>
            <a:r>
              <a:rPr lang="en-AU" altLang="en-AU" dirty="0" smtClean="0"/>
              <a:t>You think about the effect (</a:t>
            </a:r>
            <a:r>
              <a:rPr lang="en-US" altLang="en-US" dirty="0" smtClean="0">
                <a:sym typeface="Symbol" pitchFamily="18" charset="2"/>
              </a:rPr>
              <a:t></a:t>
            </a:r>
            <a:r>
              <a:rPr lang="en-US" altLang="en-US" dirty="0" smtClean="0"/>
              <a:t>mean)</a:t>
            </a:r>
            <a:r>
              <a:rPr lang="en-AU" altLang="en-AU" dirty="0" smtClean="0"/>
              <a:t> in terms of a</a:t>
            </a:r>
            <a:br>
              <a:rPr lang="en-AU" altLang="en-AU" dirty="0" smtClean="0"/>
            </a:br>
            <a:r>
              <a:rPr lang="en-AU" altLang="en-AU" dirty="0" smtClean="0"/>
              <a:t>fraction or multiple of the SD: </a:t>
            </a:r>
            <a:r>
              <a:rPr lang="en-US" altLang="en-US" dirty="0" smtClean="0">
                <a:sym typeface="Symbol" pitchFamily="18" charset="2"/>
              </a:rPr>
              <a:t></a:t>
            </a:r>
            <a:r>
              <a:rPr lang="en-US" altLang="en-US" dirty="0" smtClean="0"/>
              <a:t>mean/SD = Cohen's d</a:t>
            </a:r>
            <a:r>
              <a:rPr lang="en-AU" altLang="en-AU" dirty="0" smtClean="0"/>
              <a:t>.</a:t>
            </a:r>
          </a:p>
          <a:p>
            <a:pPr lvl="1"/>
            <a:r>
              <a:rPr lang="en-AU" altLang="en-AU" dirty="0" smtClean="0"/>
              <a:t>The effect is said to be </a:t>
            </a:r>
            <a:r>
              <a:rPr lang="en-AU" altLang="en-AU" dirty="0" smtClean="0">
                <a:solidFill>
                  <a:srgbClr val="0000FF"/>
                </a:solidFill>
              </a:rPr>
              <a:t>standardized</a:t>
            </a:r>
            <a:r>
              <a:rPr lang="en-AU" altLang="en-AU" dirty="0" smtClean="0"/>
              <a:t>.</a:t>
            </a:r>
          </a:p>
        </p:txBody>
      </p:sp>
      <p:grpSp>
        <p:nvGrpSpPr>
          <p:cNvPr id="304132" name="Group 4"/>
          <p:cNvGrpSpPr>
            <a:grpSpLocks/>
          </p:cNvGrpSpPr>
          <p:nvPr/>
        </p:nvGrpSpPr>
        <p:grpSpPr bwMode="auto">
          <a:xfrm>
            <a:off x="5899150" y="3732213"/>
            <a:ext cx="3036888" cy="2144712"/>
            <a:chOff x="3716" y="2487"/>
            <a:chExt cx="1913" cy="1351"/>
          </a:xfrm>
        </p:grpSpPr>
        <p:sp>
          <p:nvSpPr>
            <p:cNvPr id="17471" name="Rectangle 60"/>
            <p:cNvSpPr>
              <a:spLocks noChangeArrowheads="1"/>
            </p:cNvSpPr>
            <p:nvPr/>
          </p:nvSpPr>
          <p:spPr bwMode="auto">
            <a:xfrm>
              <a:off x="4897" y="3574"/>
              <a:ext cx="330"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9050" tIns="26987" rIns="19050" bIns="26987">
              <a:spAutoFit/>
            </a:bodyPr>
            <a:lstStyle>
              <a:lvl1pPr defTabSz="762000">
                <a:tabLst>
                  <a:tab pos="355600" algn="l"/>
                  <a:tab pos="711200" algn="l"/>
                  <a:tab pos="1079500" algn="l"/>
                </a:tabLst>
                <a:defRPr sz="2200">
                  <a:solidFill>
                    <a:schemeClr val="tx1"/>
                  </a:solidFill>
                  <a:latin typeface="Times New Roman" pitchFamily="18" charset="0"/>
                </a:defRPr>
              </a:lvl1pPr>
              <a:lvl2pPr marL="742950" indent="-285750" defTabSz="762000">
                <a:tabLst>
                  <a:tab pos="355600" algn="l"/>
                  <a:tab pos="711200" algn="l"/>
                  <a:tab pos="1079500" algn="l"/>
                </a:tabLst>
                <a:defRPr sz="2200">
                  <a:solidFill>
                    <a:schemeClr val="tx1"/>
                  </a:solidFill>
                  <a:latin typeface="Times New Roman" pitchFamily="18" charset="0"/>
                </a:defRPr>
              </a:lvl2pPr>
              <a:lvl3pPr marL="1143000" indent="-228600" defTabSz="762000">
                <a:tabLst>
                  <a:tab pos="355600" algn="l"/>
                  <a:tab pos="711200" algn="l"/>
                  <a:tab pos="1079500" algn="l"/>
                </a:tabLst>
                <a:defRPr sz="2200">
                  <a:solidFill>
                    <a:schemeClr val="tx1"/>
                  </a:solidFill>
                  <a:latin typeface="Times New Roman" pitchFamily="18" charset="0"/>
                </a:defRPr>
              </a:lvl3pPr>
              <a:lvl4pPr marL="1600200" indent="-228600" defTabSz="762000">
                <a:tabLst>
                  <a:tab pos="355600" algn="l"/>
                  <a:tab pos="711200" algn="l"/>
                  <a:tab pos="1079500" algn="l"/>
                </a:tabLst>
                <a:defRPr sz="2200">
                  <a:solidFill>
                    <a:schemeClr val="tx1"/>
                  </a:solidFill>
                  <a:latin typeface="Times New Roman" pitchFamily="18" charset="0"/>
                </a:defRPr>
              </a:lvl4pPr>
              <a:lvl5pPr marL="2057400" indent="-228600" defTabSz="762000">
                <a:tabLst>
                  <a:tab pos="355600" algn="l"/>
                  <a:tab pos="711200" algn="l"/>
                  <a:tab pos="1079500" algn="l"/>
                </a:tabLst>
                <a:defRPr sz="2200">
                  <a:solidFill>
                    <a:schemeClr val="tx1"/>
                  </a:solidFill>
                  <a:latin typeface="Times New Roman" pitchFamily="18" charset="0"/>
                </a:defRPr>
              </a:lvl5pPr>
              <a:lvl6pPr marL="25146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6pPr>
              <a:lvl7pPr marL="29718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7pPr>
              <a:lvl8pPr marL="34290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8pPr>
              <a:lvl9pPr marL="38862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9pPr>
            </a:lstStyle>
            <a:p>
              <a:pPr algn="ctr"/>
              <a:r>
                <a:rPr lang="en-US" altLang="en-US" sz="2400">
                  <a:solidFill>
                    <a:srgbClr val="990000"/>
                  </a:solidFill>
                  <a:latin typeface="Arial Narrow" pitchFamily="34" charset="0"/>
                </a:rPr>
                <a:t>Trial</a:t>
              </a:r>
            </a:p>
          </p:txBody>
        </p:sp>
        <p:sp>
          <p:nvSpPr>
            <p:cNvPr id="17472" name="Rectangle 61"/>
            <p:cNvSpPr>
              <a:spLocks noChangeArrowheads="1"/>
            </p:cNvSpPr>
            <p:nvPr/>
          </p:nvSpPr>
          <p:spPr bwMode="auto">
            <a:xfrm>
              <a:off x="3716" y="2793"/>
              <a:ext cx="621"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9050" tIns="26987" rIns="19050" bIns="26987">
              <a:spAutoFit/>
            </a:bodyPr>
            <a:lstStyle>
              <a:lvl1pPr defTabSz="762000">
                <a:tabLst>
                  <a:tab pos="355600" algn="l"/>
                  <a:tab pos="711200" algn="l"/>
                  <a:tab pos="1079500" algn="l"/>
                </a:tabLst>
                <a:defRPr sz="2200">
                  <a:solidFill>
                    <a:schemeClr val="tx1"/>
                  </a:solidFill>
                  <a:latin typeface="Times New Roman" pitchFamily="18" charset="0"/>
                </a:defRPr>
              </a:lvl1pPr>
              <a:lvl2pPr marL="742950" indent="-285750" defTabSz="762000">
                <a:tabLst>
                  <a:tab pos="355600" algn="l"/>
                  <a:tab pos="711200" algn="l"/>
                  <a:tab pos="1079500" algn="l"/>
                </a:tabLst>
                <a:defRPr sz="2200">
                  <a:solidFill>
                    <a:schemeClr val="tx1"/>
                  </a:solidFill>
                  <a:latin typeface="Times New Roman" pitchFamily="18" charset="0"/>
                </a:defRPr>
              </a:lvl2pPr>
              <a:lvl3pPr marL="1143000" indent="-228600" defTabSz="762000">
                <a:tabLst>
                  <a:tab pos="355600" algn="l"/>
                  <a:tab pos="711200" algn="l"/>
                  <a:tab pos="1079500" algn="l"/>
                </a:tabLst>
                <a:defRPr sz="2200">
                  <a:solidFill>
                    <a:schemeClr val="tx1"/>
                  </a:solidFill>
                  <a:latin typeface="Times New Roman" pitchFamily="18" charset="0"/>
                </a:defRPr>
              </a:lvl3pPr>
              <a:lvl4pPr marL="1600200" indent="-228600" defTabSz="762000">
                <a:tabLst>
                  <a:tab pos="355600" algn="l"/>
                  <a:tab pos="711200" algn="l"/>
                  <a:tab pos="1079500" algn="l"/>
                </a:tabLst>
                <a:defRPr sz="2200">
                  <a:solidFill>
                    <a:schemeClr val="tx1"/>
                  </a:solidFill>
                  <a:latin typeface="Times New Roman" pitchFamily="18" charset="0"/>
                </a:defRPr>
              </a:lvl4pPr>
              <a:lvl5pPr marL="2057400" indent="-228600" defTabSz="762000">
                <a:tabLst>
                  <a:tab pos="355600" algn="l"/>
                  <a:tab pos="711200" algn="l"/>
                  <a:tab pos="1079500" algn="l"/>
                </a:tabLst>
                <a:defRPr sz="2200">
                  <a:solidFill>
                    <a:schemeClr val="tx1"/>
                  </a:solidFill>
                  <a:latin typeface="Times New Roman" pitchFamily="18" charset="0"/>
                </a:defRPr>
              </a:lvl5pPr>
              <a:lvl6pPr marL="25146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6pPr>
              <a:lvl7pPr marL="29718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7pPr>
              <a:lvl8pPr marL="34290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8pPr>
              <a:lvl9pPr marL="38862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9pPr>
            </a:lstStyle>
            <a:p>
              <a:pPr algn="r"/>
              <a:r>
                <a:rPr lang="en-US" altLang="en-US" sz="2400">
                  <a:solidFill>
                    <a:srgbClr val="990000"/>
                  </a:solidFill>
                  <a:latin typeface="Arial Narrow" pitchFamily="34" charset="0"/>
                </a:rPr>
                <a:t>Strength</a:t>
              </a:r>
            </a:p>
          </p:txBody>
        </p:sp>
        <p:sp>
          <p:nvSpPr>
            <p:cNvPr id="17473" name="Rectangle 62"/>
            <p:cNvSpPr>
              <a:spLocks noChangeArrowheads="1"/>
            </p:cNvSpPr>
            <p:nvPr/>
          </p:nvSpPr>
          <p:spPr bwMode="auto">
            <a:xfrm flipH="1">
              <a:off x="4458" y="2487"/>
              <a:ext cx="1144" cy="918"/>
            </a:xfrm>
            <a:prstGeom prst="rect">
              <a:avLst/>
            </a:prstGeom>
            <a:solidFill>
              <a:srgbClr val="C0C0C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ctr"/>
              <a:r>
                <a:rPr lang="en-US" altLang="en-US" sz="2400">
                  <a:solidFill>
                    <a:schemeClr val="tx2"/>
                  </a:solidFill>
                  <a:latin typeface="Arial Narrow" pitchFamily="34" charset="0"/>
                </a:rPr>
                <a:t> </a:t>
              </a:r>
            </a:p>
          </p:txBody>
        </p:sp>
        <p:grpSp>
          <p:nvGrpSpPr>
            <p:cNvPr id="17474" name="Group 8"/>
            <p:cNvGrpSpPr>
              <a:grpSpLocks/>
            </p:cNvGrpSpPr>
            <p:nvPr/>
          </p:nvGrpSpPr>
          <p:grpSpPr bwMode="auto">
            <a:xfrm>
              <a:off x="4373" y="2487"/>
              <a:ext cx="51" cy="919"/>
              <a:chOff x="4373" y="2296"/>
              <a:chExt cx="51" cy="919"/>
            </a:xfrm>
          </p:grpSpPr>
          <p:sp>
            <p:nvSpPr>
              <p:cNvPr id="17507" name="Line 109"/>
              <p:cNvSpPr>
                <a:spLocks noChangeShapeType="1"/>
              </p:cNvSpPr>
              <p:nvPr/>
            </p:nvSpPr>
            <p:spPr bwMode="auto">
              <a:xfrm flipH="1">
                <a:off x="4373" y="3120"/>
                <a:ext cx="51"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508" name="Line 110"/>
              <p:cNvSpPr>
                <a:spLocks noChangeShapeType="1"/>
              </p:cNvSpPr>
              <p:nvPr/>
            </p:nvSpPr>
            <p:spPr bwMode="auto">
              <a:xfrm flipH="1">
                <a:off x="4373" y="2942"/>
                <a:ext cx="51"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509" name="Line 111"/>
              <p:cNvSpPr>
                <a:spLocks noChangeShapeType="1"/>
              </p:cNvSpPr>
              <p:nvPr/>
            </p:nvSpPr>
            <p:spPr bwMode="auto">
              <a:xfrm flipH="1">
                <a:off x="4373" y="2754"/>
                <a:ext cx="51"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510" name="Line 112"/>
              <p:cNvSpPr>
                <a:spLocks noChangeShapeType="1"/>
              </p:cNvSpPr>
              <p:nvPr/>
            </p:nvSpPr>
            <p:spPr bwMode="auto">
              <a:xfrm flipH="1">
                <a:off x="4373" y="2576"/>
                <a:ext cx="51"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511" name="Line 113"/>
              <p:cNvSpPr>
                <a:spLocks noChangeShapeType="1"/>
              </p:cNvSpPr>
              <p:nvPr/>
            </p:nvSpPr>
            <p:spPr bwMode="auto">
              <a:xfrm flipH="1">
                <a:off x="4373" y="2388"/>
                <a:ext cx="51"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512" name="Line 114"/>
              <p:cNvSpPr>
                <a:spLocks noChangeShapeType="1"/>
              </p:cNvSpPr>
              <p:nvPr/>
            </p:nvSpPr>
            <p:spPr bwMode="auto">
              <a:xfrm flipV="1">
                <a:off x="4424" y="2296"/>
                <a:ext cx="0" cy="91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17475" name="Rectangle 130"/>
            <p:cNvSpPr>
              <a:spLocks noChangeArrowheads="1"/>
            </p:cNvSpPr>
            <p:nvPr/>
          </p:nvSpPr>
          <p:spPr bwMode="auto">
            <a:xfrm>
              <a:off x="4559" y="3407"/>
              <a:ext cx="214"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9050" tIns="26987" rIns="19050" bIns="26987">
              <a:spAutoFit/>
            </a:bodyPr>
            <a:lstStyle>
              <a:lvl1pPr defTabSz="762000">
                <a:tabLst>
                  <a:tab pos="355600" algn="l"/>
                  <a:tab pos="711200" algn="l"/>
                  <a:tab pos="1079500" algn="l"/>
                </a:tabLst>
                <a:defRPr sz="2200">
                  <a:solidFill>
                    <a:schemeClr val="tx1"/>
                  </a:solidFill>
                  <a:latin typeface="Times New Roman" pitchFamily="18" charset="0"/>
                </a:defRPr>
              </a:lvl1pPr>
              <a:lvl2pPr marL="742950" indent="-285750" defTabSz="762000">
                <a:tabLst>
                  <a:tab pos="355600" algn="l"/>
                  <a:tab pos="711200" algn="l"/>
                  <a:tab pos="1079500" algn="l"/>
                </a:tabLst>
                <a:defRPr sz="2200">
                  <a:solidFill>
                    <a:schemeClr val="tx1"/>
                  </a:solidFill>
                  <a:latin typeface="Times New Roman" pitchFamily="18" charset="0"/>
                </a:defRPr>
              </a:lvl2pPr>
              <a:lvl3pPr marL="1143000" indent="-228600" defTabSz="762000">
                <a:tabLst>
                  <a:tab pos="355600" algn="l"/>
                  <a:tab pos="711200" algn="l"/>
                  <a:tab pos="1079500" algn="l"/>
                </a:tabLst>
                <a:defRPr sz="2200">
                  <a:solidFill>
                    <a:schemeClr val="tx1"/>
                  </a:solidFill>
                  <a:latin typeface="Times New Roman" pitchFamily="18" charset="0"/>
                </a:defRPr>
              </a:lvl3pPr>
              <a:lvl4pPr marL="1600200" indent="-228600" defTabSz="762000">
                <a:tabLst>
                  <a:tab pos="355600" algn="l"/>
                  <a:tab pos="711200" algn="l"/>
                  <a:tab pos="1079500" algn="l"/>
                </a:tabLst>
                <a:defRPr sz="2200">
                  <a:solidFill>
                    <a:schemeClr val="tx1"/>
                  </a:solidFill>
                  <a:latin typeface="Times New Roman" pitchFamily="18" charset="0"/>
                </a:defRPr>
              </a:lvl4pPr>
              <a:lvl5pPr marL="2057400" indent="-228600" defTabSz="762000">
                <a:tabLst>
                  <a:tab pos="355600" algn="l"/>
                  <a:tab pos="711200" algn="l"/>
                  <a:tab pos="1079500" algn="l"/>
                </a:tabLst>
                <a:defRPr sz="2200">
                  <a:solidFill>
                    <a:schemeClr val="tx1"/>
                  </a:solidFill>
                  <a:latin typeface="Times New Roman" pitchFamily="18" charset="0"/>
                </a:defRPr>
              </a:lvl5pPr>
              <a:lvl6pPr marL="25146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6pPr>
              <a:lvl7pPr marL="29718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7pPr>
              <a:lvl8pPr marL="34290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8pPr>
              <a:lvl9pPr marL="38862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9pPr>
            </a:lstStyle>
            <a:p>
              <a:pPr algn="ctr"/>
              <a:r>
                <a:rPr lang="en-US" altLang="en-US" sz="2000">
                  <a:solidFill>
                    <a:srgbClr val="990000"/>
                  </a:solidFill>
                  <a:latin typeface="Arial Narrow" pitchFamily="34" charset="0"/>
                </a:rPr>
                <a:t>pre</a:t>
              </a:r>
            </a:p>
          </p:txBody>
        </p:sp>
        <p:sp>
          <p:nvSpPr>
            <p:cNvPr id="17476" name="Rectangle 131"/>
            <p:cNvSpPr>
              <a:spLocks noChangeArrowheads="1"/>
            </p:cNvSpPr>
            <p:nvPr/>
          </p:nvSpPr>
          <p:spPr bwMode="auto">
            <a:xfrm>
              <a:off x="4885" y="3407"/>
              <a:ext cx="345"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9050" tIns="26987" rIns="19050" bIns="26987">
              <a:spAutoFit/>
            </a:bodyPr>
            <a:lstStyle>
              <a:lvl1pPr defTabSz="762000">
                <a:tabLst>
                  <a:tab pos="355600" algn="l"/>
                  <a:tab pos="711200" algn="l"/>
                  <a:tab pos="1079500" algn="l"/>
                </a:tabLst>
                <a:defRPr sz="2200">
                  <a:solidFill>
                    <a:schemeClr val="tx1"/>
                  </a:solidFill>
                  <a:latin typeface="Times New Roman" pitchFamily="18" charset="0"/>
                </a:defRPr>
              </a:lvl1pPr>
              <a:lvl2pPr marL="742950" indent="-285750" defTabSz="762000">
                <a:tabLst>
                  <a:tab pos="355600" algn="l"/>
                  <a:tab pos="711200" algn="l"/>
                  <a:tab pos="1079500" algn="l"/>
                </a:tabLst>
                <a:defRPr sz="2200">
                  <a:solidFill>
                    <a:schemeClr val="tx1"/>
                  </a:solidFill>
                  <a:latin typeface="Times New Roman" pitchFamily="18" charset="0"/>
                </a:defRPr>
              </a:lvl2pPr>
              <a:lvl3pPr marL="1143000" indent="-228600" defTabSz="762000">
                <a:tabLst>
                  <a:tab pos="355600" algn="l"/>
                  <a:tab pos="711200" algn="l"/>
                  <a:tab pos="1079500" algn="l"/>
                </a:tabLst>
                <a:defRPr sz="2200">
                  <a:solidFill>
                    <a:schemeClr val="tx1"/>
                  </a:solidFill>
                  <a:latin typeface="Times New Roman" pitchFamily="18" charset="0"/>
                </a:defRPr>
              </a:lvl3pPr>
              <a:lvl4pPr marL="1600200" indent="-228600" defTabSz="762000">
                <a:tabLst>
                  <a:tab pos="355600" algn="l"/>
                  <a:tab pos="711200" algn="l"/>
                  <a:tab pos="1079500" algn="l"/>
                </a:tabLst>
                <a:defRPr sz="2200">
                  <a:solidFill>
                    <a:schemeClr val="tx1"/>
                  </a:solidFill>
                  <a:latin typeface="Times New Roman" pitchFamily="18" charset="0"/>
                </a:defRPr>
              </a:lvl4pPr>
              <a:lvl5pPr marL="2057400" indent="-228600" defTabSz="762000">
                <a:tabLst>
                  <a:tab pos="355600" algn="l"/>
                  <a:tab pos="711200" algn="l"/>
                  <a:tab pos="1079500" algn="l"/>
                </a:tabLst>
                <a:defRPr sz="2200">
                  <a:solidFill>
                    <a:schemeClr val="tx1"/>
                  </a:solidFill>
                  <a:latin typeface="Times New Roman" pitchFamily="18" charset="0"/>
                </a:defRPr>
              </a:lvl5pPr>
              <a:lvl6pPr marL="25146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6pPr>
              <a:lvl7pPr marL="29718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7pPr>
              <a:lvl8pPr marL="34290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8pPr>
              <a:lvl9pPr marL="38862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9pPr>
            </a:lstStyle>
            <a:p>
              <a:pPr algn="ctr"/>
              <a:r>
                <a:rPr lang="en-US" altLang="en-US" sz="2000">
                  <a:solidFill>
                    <a:srgbClr val="990000"/>
                  </a:solidFill>
                  <a:latin typeface="Arial Narrow" pitchFamily="34" charset="0"/>
                </a:rPr>
                <a:t>post1</a:t>
              </a:r>
            </a:p>
          </p:txBody>
        </p:sp>
        <p:sp>
          <p:nvSpPr>
            <p:cNvPr id="17477" name="Line 143"/>
            <p:cNvSpPr>
              <a:spLocks noChangeShapeType="1"/>
            </p:cNvSpPr>
            <p:nvPr/>
          </p:nvSpPr>
          <p:spPr bwMode="auto">
            <a:xfrm>
              <a:off x="4662" y="3405"/>
              <a:ext cx="0" cy="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78" name="Line 144"/>
            <p:cNvSpPr>
              <a:spLocks noChangeShapeType="1"/>
            </p:cNvSpPr>
            <p:nvPr/>
          </p:nvSpPr>
          <p:spPr bwMode="auto">
            <a:xfrm>
              <a:off x="5057" y="3406"/>
              <a:ext cx="0" cy="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79" name="Line 122"/>
            <p:cNvSpPr>
              <a:spLocks noChangeShapeType="1"/>
            </p:cNvSpPr>
            <p:nvPr/>
          </p:nvSpPr>
          <p:spPr bwMode="auto">
            <a:xfrm flipH="1">
              <a:off x="4665" y="2838"/>
              <a:ext cx="396" cy="326"/>
            </a:xfrm>
            <a:prstGeom prst="line">
              <a:avLst/>
            </a:prstGeom>
            <a:noFill/>
            <a:ln w="19050">
              <a:solidFill>
                <a:srgbClr val="D60093"/>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7480" name="Group 20"/>
            <p:cNvGrpSpPr>
              <a:grpSpLocks/>
            </p:cNvGrpSpPr>
            <p:nvPr/>
          </p:nvGrpSpPr>
          <p:grpSpPr bwMode="auto">
            <a:xfrm>
              <a:off x="4644" y="2999"/>
              <a:ext cx="48" cy="340"/>
              <a:chOff x="4644" y="1207"/>
              <a:chExt cx="48" cy="605"/>
            </a:xfrm>
          </p:grpSpPr>
          <p:grpSp>
            <p:nvGrpSpPr>
              <p:cNvPr id="17501" name="Group 139"/>
              <p:cNvGrpSpPr>
                <a:grpSpLocks/>
              </p:cNvGrpSpPr>
              <p:nvPr/>
            </p:nvGrpSpPr>
            <p:grpSpPr bwMode="auto">
              <a:xfrm>
                <a:off x="4644" y="1207"/>
                <a:ext cx="48" cy="302"/>
                <a:chOff x="4638" y="1293"/>
                <a:chExt cx="48" cy="489"/>
              </a:xfrm>
            </p:grpSpPr>
            <p:sp>
              <p:nvSpPr>
                <p:cNvPr id="17505" name="Line 135"/>
                <p:cNvSpPr>
                  <a:spLocks noChangeShapeType="1"/>
                </p:cNvSpPr>
                <p:nvPr/>
              </p:nvSpPr>
              <p:spPr bwMode="auto">
                <a:xfrm flipV="1">
                  <a:off x="4662" y="1296"/>
                  <a:ext cx="0" cy="48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06" name="Line 138"/>
                <p:cNvSpPr>
                  <a:spLocks noChangeShapeType="1"/>
                </p:cNvSpPr>
                <p:nvPr/>
              </p:nvSpPr>
              <p:spPr bwMode="auto">
                <a:xfrm>
                  <a:off x="4638" y="1293"/>
                  <a:ext cx="4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7502" name="Group 139"/>
              <p:cNvGrpSpPr>
                <a:grpSpLocks/>
              </p:cNvGrpSpPr>
              <p:nvPr/>
            </p:nvGrpSpPr>
            <p:grpSpPr bwMode="auto">
              <a:xfrm flipV="1">
                <a:off x="4644" y="1510"/>
                <a:ext cx="48" cy="302"/>
                <a:chOff x="4638" y="1293"/>
                <a:chExt cx="48" cy="489"/>
              </a:xfrm>
            </p:grpSpPr>
            <p:sp>
              <p:nvSpPr>
                <p:cNvPr id="17503" name="Line 135"/>
                <p:cNvSpPr>
                  <a:spLocks noChangeShapeType="1"/>
                </p:cNvSpPr>
                <p:nvPr/>
              </p:nvSpPr>
              <p:spPr bwMode="auto">
                <a:xfrm flipV="1">
                  <a:off x="4662" y="1296"/>
                  <a:ext cx="0" cy="48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04" name="Line 138"/>
                <p:cNvSpPr>
                  <a:spLocks noChangeShapeType="1"/>
                </p:cNvSpPr>
                <p:nvPr/>
              </p:nvSpPr>
              <p:spPr bwMode="auto">
                <a:xfrm>
                  <a:off x="4638" y="1293"/>
                  <a:ext cx="4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17481" name="Oval 133"/>
            <p:cNvSpPr>
              <a:spLocks noChangeArrowheads="1"/>
            </p:cNvSpPr>
            <p:nvPr/>
          </p:nvSpPr>
          <p:spPr bwMode="auto">
            <a:xfrm>
              <a:off x="4621" y="3122"/>
              <a:ext cx="91" cy="91"/>
            </a:xfrm>
            <a:prstGeom prst="ellipse">
              <a:avLst/>
            </a:prstGeom>
            <a:solidFill>
              <a:srgbClr val="D60093"/>
            </a:solidFill>
            <a:ln w="9525">
              <a:solidFill>
                <a:schemeClr val="tx1"/>
              </a:solidFill>
              <a:round/>
              <a:headEnd/>
              <a:tailEnd/>
            </a:ln>
          </p:spPr>
          <p:txBody>
            <a:bodyPr wrap="none" anchor="ct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endParaRPr lang="en-US" altLang="en-US" sz="2400"/>
            </a:p>
          </p:txBody>
        </p:sp>
        <p:sp>
          <p:nvSpPr>
            <p:cNvPr id="17482" name="Rectangle 131"/>
            <p:cNvSpPr>
              <a:spLocks noChangeArrowheads="1"/>
            </p:cNvSpPr>
            <p:nvPr/>
          </p:nvSpPr>
          <p:spPr bwMode="auto">
            <a:xfrm>
              <a:off x="5284" y="3407"/>
              <a:ext cx="345"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9050" tIns="26987" rIns="19050" bIns="26987">
              <a:spAutoFit/>
            </a:bodyPr>
            <a:lstStyle>
              <a:lvl1pPr defTabSz="762000">
                <a:tabLst>
                  <a:tab pos="355600" algn="l"/>
                  <a:tab pos="711200" algn="l"/>
                  <a:tab pos="1079500" algn="l"/>
                </a:tabLst>
                <a:defRPr sz="2200">
                  <a:solidFill>
                    <a:schemeClr val="tx1"/>
                  </a:solidFill>
                  <a:latin typeface="Times New Roman" pitchFamily="18" charset="0"/>
                </a:defRPr>
              </a:lvl1pPr>
              <a:lvl2pPr marL="742950" indent="-285750" defTabSz="762000">
                <a:tabLst>
                  <a:tab pos="355600" algn="l"/>
                  <a:tab pos="711200" algn="l"/>
                  <a:tab pos="1079500" algn="l"/>
                </a:tabLst>
                <a:defRPr sz="2200">
                  <a:solidFill>
                    <a:schemeClr val="tx1"/>
                  </a:solidFill>
                  <a:latin typeface="Times New Roman" pitchFamily="18" charset="0"/>
                </a:defRPr>
              </a:lvl2pPr>
              <a:lvl3pPr marL="1143000" indent="-228600" defTabSz="762000">
                <a:tabLst>
                  <a:tab pos="355600" algn="l"/>
                  <a:tab pos="711200" algn="l"/>
                  <a:tab pos="1079500" algn="l"/>
                </a:tabLst>
                <a:defRPr sz="2200">
                  <a:solidFill>
                    <a:schemeClr val="tx1"/>
                  </a:solidFill>
                  <a:latin typeface="Times New Roman" pitchFamily="18" charset="0"/>
                </a:defRPr>
              </a:lvl3pPr>
              <a:lvl4pPr marL="1600200" indent="-228600" defTabSz="762000">
                <a:tabLst>
                  <a:tab pos="355600" algn="l"/>
                  <a:tab pos="711200" algn="l"/>
                  <a:tab pos="1079500" algn="l"/>
                </a:tabLst>
                <a:defRPr sz="2200">
                  <a:solidFill>
                    <a:schemeClr val="tx1"/>
                  </a:solidFill>
                  <a:latin typeface="Times New Roman" pitchFamily="18" charset="0"/>
                </a:defRPr>
              </a:lvl4pPr>
              <a:lvl5pPr marL="2057400" indent="-228600" defTabSz="762000">
                <a:tabLst>
                  <a:tab pos="355600" algn="l"/>
                  <a:tab pos="711200" algn="l"/>
                  <a:tab pos="1079500" algn="l"/>
                </a:tabLst>
                <a:defRPr sz="2200">
                  <a:solidFill>
                    <a:schemeClr val="tx1"/>
                  </a:solidFill>
                  <a:latin typeface="Times New Roman" pitchFamily="18" charset="0"/>
                </a:defRPr>
              </a:lvl5pPr>
              <a:lvl6pPr marL="25146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6pPr>
              <a:lvl7pPr marL="29718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7pPr>
              <a:lvl8pPr marL="34290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8pPr>
              <a:lvl9pPr marL="38862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9pPr>
            </a:lstStyle>
            <a:p>
              <a:pPr algn="ctr"/>
              <a:r>
                <a:rPr lang="en-US" altLang="en-US" sz="2000">
                  <a:solidFill>
                    <a:srgbClr val="990000"/>
                  </a:solidFill>
                  <a:latin typeface="Arial Narrow" pitchFamily="34" charset="0"/>
                </a:rPr>
                <a:t>post2</a:t>
              </a:r>
            </a:p>
          </p:txBody>
        </p:sp>
        <p:sp>
          <p:nvSpPr>
            <p:cNvPr id="17483" name="Line 144"/>
            <p:cNvSpPr>
              <a:spLocks noChangeShapeType="1"/>
            </p:cNvSpPr>
            <p:nvPr/>
          </p:nvSpPr>
          <p:spPr bwMode="auto">
            <a:xfrm>
              <a:off x="5456" y="3406"/>
              <a:ext cx="0" cy="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84" name="Line 122"/>
            <p:cNvSpPr>
              <a:spLocks noChangeShapeType="1"/>
            </p:cNvSpPr>
            <p:nvPr/>
          </p:nvSpPr>
          <p:spPr bwMode="auto">
            <a:xfrm flipH="1">
              <a:off x="5052" y="2745"/>
              <a:ext cx="404" cy="89"/>
            </a:xfrm>
            <a:prstGeom prst="line">
              <a:avLst/>
            </a:prstGeom>
            <a:noFill/>
            <a:ln w="19050">
              <a:solidFill>
                <a:srgbClr val="D60093"/>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7485" name="Group 31"/>
            <p:cNvGrpSpPr>
              <a:grpSpLocks/>
            </p:cNvGrpSpPr>
            <p:nvPr/>
          </p:nvGrpSpPr>
          <p:grpSpPr bwMode="auto">
            <a:xfrm>
              <a:off x="5032" y="2614"/>
              <a:ext cx="49" cy="453"/>
              <a:chOff x="5380" y="974"/>
              <a:chExt cx="49" cy="732"/>
            </a:xfrm>
          </p:grpSpPr>
          <p:grpSp>
            <p:nvGrpSpPr>
              <p:cNvPr id="17495" name="Group 140"/>
              <p:cNvGrpSpPr>
                <a:grpSpLocks/>
              </p:cNvGrpSpPr>
              <p:nvPr/>
            </p:nvGrpSpPr>
            <p:grpSpPr bwMode="auto">
              <a:xfrm flipV="1">
                <a:off x="5381" y="1352"/>
                <a:ext cx="48" cy="354"/>
                <a:chOff x="4638" y="1293"/>
                <a:chExt cx="48" cy="489"/>
              </a:xfrm>
            </p:grpSpPr>
            <p:sp>
              <p:nvSpPr>
                <p:cNvPr id="17499" name="Line 141"/>
                <p:cNvSpPr>
                  <a:spLocks noChangeShapeType="1"/>
                </p:cNvSpPr>
                <p:nvPr/>
              </p:nvSpPr>
              <p:spPr bwMode="auto">
                <a:xfrm flipV="1">
                  <a:off x="4662" y="1296"/>
                  <a:ext cx="0" cy="48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00" name="Line 142"/>
                <p:cNvSpPr>
                  <a:spLocks noChangeShapeType="1"/>
                </p:cNvSpPr>
                <p:nvPr/>
              </p:nvSpPr>
              <p:spPr bwMode="auto">
                <a:xfrm>
                  <a:off x="4638" y="1293"/>
                  <a:ext cx="4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7496" name="Group 140"/>
              <p:cNvGrpSpPr>
                <a:grpSpLocks/>
              </p:cNvGrpSpPr>
              <p:nvPr/>
            </p:nvGrpSpPr>
            <p:grpSpPr bwMode="auto">
              <a:xfrm>
                <a:off x="5380" y="974"/>
                <a:ext cx="48" cy="354"/>
                <a:chOff x="4638" y="1293"/>
                <a:chExt cx="48" cy="489"/>
              </a:xfrm>
            </p:grpSpPr>
            <p:sp>
              <p:nvSpPr>
                <p:cNvPr id="17497" name="Line 141"/>
                <p:cNvSpPr>
                  <a:spLocks noChangeShapeType="1"/>
                </p:cNvSpPr>
                <p:nvPr/>
              </p:nvSpPr>
              <p:spPr bwMode="auto">
                <a:xfrm flipV="1">
                  <a:off x="4662" y="1296"/>
                  <a:ext cx="0" cy="48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98" name="Line 142"/>
                <p:cNvSpPr>
                  <a:spLocks noChangeShapeType="1"/>
                </p:cNvSpPr>
                <p:nvPr/>
              </p:nvSpPr>
              <p:spPr bwMode="auto">
                <a:xfrm>
                  <a:off x="4638" y="1293"/>
                  <a:ext cx="4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17486" name="Oval 134"/>
            <p:cNvSpPr>
              <a:spLocks noChangeArrowheads="1"/>
            </p:cNvSpPr>
            <p:nvPr/>
          </p:nvSpPr>
          <p:spPr bwMode="auto">
            <a:xfrm>
              <a:off x="5011" y="2793"/>
              <a:ext cx="91" cy="91"/>
            </a:xfrm>
            <a:prstGeom prst="ellipse">
              <a:avLst/>
            </a:prstGeom>
            <a:solidFill>
              <a:srgbClr val="D60093"/>
            </a:solidFill>
            <a:ln w="9525">
              <a:solidFill>
                <a:schemeClr val="tx1"/>
              </a:solidFill>
              <a:round/>
              <a:headEnd/>
              <a:tailEnd/>
            </a:ln>
          </p:spPr>
          <p:txBody>
            <a:bodyPr wrap="none" anchor="ct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endParaRPr lang="en-US" altLang="en-US" sz="2400"/>
            </a:p>
          </p:txBody>
        </p:sp>
        <p:grpSp>
          <p:nvGrpSpPr>
            <p:cNvPr id="17487" name="Group 39"/>
            <p:cNvGrpSpPr>
              <a:grpSpLocks/>
            </p:cNvGrpSpPr>
            <p:nvPr/>
          </p:nvGrpSpPr>
          <p:grpSpPr bwMode="auto">
            <a:xfrm>
              <a:off x="5431" y="2523"/>
              <a:ext cx="49" cy="453"/>
              <a:chOff x="5380" y="974"/>
              <a:chExt cx="49" cy="732"/>
            </a:xfrm>
          </p:grpSpPr>
          <p:grpSp>
            <p:nvGrpSpPr>
              <p:cNvPr id="17489" name="Group 140"/>
              <p:cNvGrpSpPr>
                <a:grpSpLocks/>
              </p:cNvGrpSpPr>
              <p:nvPr/>
            </p:nvGrpSpPr>
            <p:grpSpPr bwMode="auto">
              <a:xfrm flipV="1">
                <a:off x="5381" y="1352"/>
                <a:ext cx="48" cy="354"/>
                <a:chOff x="4638" y="1293"/>
                <a:chExt cx="48" cy="489"/>
              </a:xfrm>
            </p:grpSpPr>
            <p:sp>
              <p:nvSpPr>
                <p:cNvPr id="17493" name="Line 141"/>
                <p:cNvSpPr>
                  <a:spLocks noChangeShapeType="1"/>
                </p:cNvSpPr>
                <p:nvPr/>
              </p:nvSpPr>
              <p:spPr bwMode="auto">
                <a:xfrm flipV="1">
                  <a:off x="4662" y="1296"/>
                  <a:ext cx="0" cy="48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94" name="Line 142"/>
                <p:cNvSpPr>
                  <a:spLocks noChangeShapeType="1"/>
                </p:cNvSpPr>
                <p:nvPr/>
              </p:nvSpPr>
              <p:spPr bwMode="auto">
                <a:xfrm>
                  <a:off x="4638" y="1293"/>
                  <a:ext cx="4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7490" name="Group 140"/>
              <p:cNvGrpSpPr>
                <a:grpSpLocks/>
              </p:cNvGrpSpPr>
              <p:nvPr/>
            </p:nvGrpSpPr>
            <p:grpSpPr bwMode="auto">
              <a:xfrm>
                <a:off x="5380" y="974"/>
                <a:ext cx="48" cy="354"/>
                <a:chOff x="4638" y="1293"/>
                <a:chExt cx="48" cy="489"/>
              </a:xfrm>
            </p:grpSpPr>
            <p:sp>
              <p:nvSpPr>
                <p:cNvPr id="17491" name="Line 141"/>
                <p:cNvSpPr>
                  <a:spLocks noChangeShapeType="1"/>
                </p:cNvSpPr>
                <p:nvPr/>
              </p:nvSpPr>
              <p:spPr bwMode="auto">
                <a:xfrm flipV="1">
                  <a:off x="4662" y="1296"/>
                  <a:ext cx="0" cy="48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92" name="Line 142"/>
                <p:cNvSpPr>
                  <a:spLocks noChangeShapeType="1"/>
                </p:cNvSpPr>
                <p:nvPr/>
              </p:nvSpPr>
              <p:spPr bwMode="auto">
                <a:xfrm>
                  <a:off x="4638" y="1293"/>
                  <a:ext cx="4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17488" name="Oval 134"/>
            <p:cNvSpPr>
              <a:spLocks noChangeArrowheads="1"/>
            </p:cNvSpPr>
            <p:nvPr/>
          </p:nvSpPr>
          <p:spPr bwMode="auto">
            <a:xfrm>
              <a:off x="5410" y="2702"/>
              <a:ext cx="91" cy="91"/>
            </a:xfrm>
            <a:prstGeom prst="ellipse">
              <a:avLst/>
            </a:prstGeom>
            <a:solidFill>
              <a:srgbClr val="D60093"/>
            </a:solidFill>
            <a:ln w="9525">
              <a:solidFill>
                <a:schemeClr val="tx1"/>
              </a:solidFill>
              <a:round/>
              <a:headEnd/>
              <a:tailEnd/>
            </a:ln>
          </p:spPr>
          <p:txBody>
            <a:bodyPr wrap="none" anchor="ct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endParaRPr lang="en-US" altLang="en-US" sz="2400"/>
            </a:p>
          </p:txBody>
        </p:sp>
      </p:grpSp>
      <p:grpSp>
        <p:nvGrpSpPr>
          <p:cNvPr id="304175" name="Group 47"/>
          <p:cNvGrpSpPr>
            <a:grpSpLocks/>
          </p:cNvGrpSpPr>
          <p:nvPr/>
        </p:nvGrpSpPr>
        <p:grpSpPr bwMode="auto">
          <a:xfrm>
            <a:off x="5940425" y="1420813"/>
            <a:ext cx="2952750" cy="2151062"/>
            <a:chOff x="3742" y="895"/>
            <a:chExt cx="1860" cy="1355"/>
          </a:xfrm>
        </p:grpSpPr>
        <p:sp>
          <p:nvSpPr>
            <p:cNvPr id="17449" name="Rectangle 48"/>
            <p:cNvSpPr>
              <a:spLocks noChangeArrowheads="1"/>
            </p:cNvSpPr>
            <p:nvPr/>
          </p:nvSpPr>
          <p:spPr bwMode="auto">
            <a:xfrm>
              <a:off x="4463" y="895"/>
              <a:ext cx="1139" cy="948"/>
            </a:xfrm>
            <a:prstGeom prst="rect">
              <a:avLst/>
            </a:prstGeom>
            <a:solidFill>
              <a:srgbClr val="C0C0C0"/>
            </a:solidFill>
            <a:ln w="9525">
              <a:solidFill>
                <a:schemeClr val="tx1"/>
              </a:solidFill>
              <a:miter lim="800000"/>
              <a:headEnd/>
              <a:tailEnd/>
            </a:ln>
          </p:spPr>
          <p:txBody>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endParaRPr lang="en-US" altLang="en-US"/>
            </a:p>
          </p:txBody>
        </p:sp>
        <p:sp>
          <p:nvSpPr>
            <p:cNvPr id="17450" name="Rectangle 49"/>
            <p:cNvSpPr>
              <a:spLocks noChangeArrowheads="1"/>
            </p:cNvSpPr>
            <p:nvPr/>
          </p:nvSpPr>
          <p:spPr bwMode="auto">
            <a:xfrm>
              <a:off x="4668" y="1389"/>
              <a:ext cx="234" cy="454"/>
            </a:xfrm>
            <a:prstGeom prst="rect">
              <a:avLst/>
            </a:prstGeom>
            <a:solidFill>
              <a:srgbClr val="3366FF"/>
            </a:solidFill>
            <a:ln w="12700">
              <a:solidFill>
                <a:srgbClr val="000000"/>
              </a:solidFill>
              <a:miter lim="800000"/>
              <a:headEnd/>
              <a:tailEnd/>
            </a:ln>
          </p:spPr>
          <p:txBody>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endParaRPr lang="en-US" altLang="en-US"/>
            </a:p>
          </p:txBody>
        </p:sp>
        <p:sp>
          <p:nvSpPr>
            <p:cNvPr id="17451" name="Rectangle 50"/>
            <p:cNvSpPr>
              <a:spLocks noChangeArrowheads="1"/>
            </p:cNvSpPr>
            <p:nvPr/>
          </p:nvSpPr>
          <p:spPr bwMode="auto">
            <a:xfrm>
              <a:off x="5168" y="1077"/>
              <a:ext cx="234" cy="766"/>
            </a:xfrm>
            <a:prstGeom prst="rect">
              <a:avLst/>
            </a:prstGeom>
            <a:solidFill>
              <a:srgbClr val="FF0000"/>
            </a:solidFill>
            <a:ln w="12700">
              <a:solidFill>
                <a:srgbClr val="000000"/>
              </a:solidFill>
              <a:miter lim="800000"/>
              <a:headEnd/>
              <a:tailEnd/>
            </a:ln>
          </p:spPr>
          <p:txBody>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endParaRPr lang="en-US" altLang="en-US"/>
            </a:p>
          </p:txBody>
        </p:sp>
        <p:sp>
          <p:nvSpPr>
            <p:cNvPr id="17452" name="Line 51"/>
            <p:cNvSpPr>
              <a:spLocks noChangeShapeType="1"/>
            </p:cNvSpPr>
            <p:nvPr/>
          </p:nvSpPr>
          <p:spPr bwMode="auto">
            <a:xfrm flipV="1">
              <a:off x="4781" y="1295"/>
              <a:ext cx="0" cy="9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53" name="Line 52"/>
            <p:cNvSpPr>
              <a:spLocks noChangeShapeType="1"/>
            </p:cNvSpPr>
            <p:nvPr/>
          </p:nvSpPr>
          <p:spPr bwMode="auto">
            <a:xfrm>
              <a:off x="4749" y="1295"/>
              <a:ext cx="7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54" name="Line 53"/>
            <p:cNvSpPr>
              <a:spLocks noChangeShapeType="1"/>
            </p:cNvSpPr>
            <p:nvPr/>
          </p:nvSpPr>
          <p:spPr bwMode="auto">
            <a:xfrm>
              <a:off x="4781" y="1391"/>
              <a:ext cx="0" cy="8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55" name="Line 54"/>
            <p:cNvSpPr>
              <a:spLocks noChangeShapeType="1"/>
            </p:cNvSpPr>
            <p:nvPr/>
          </p:nvSpPr>
          <p:spPr bwMode="auto">
            <a:xfrm>
              <a:off x="4749" y="1480"/>
              <a:ext cx="7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56" name="Line 55"/>
            <p:cNvSpPr>
              <a:spLocks noChangeShapeType="1"/>
            </p:cNvSpPr>
            <p:nvPr/>
          </p:nvSpPr>
          <p:spPr bwMode="auto">
            <a:xfrm flipV="1">
              <a:off x="5281" y="939"/>
              <a:ext cx="0" cy="13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57" name="Line 56"/>
            <p:cNvSpPr>
              <a:spLocks noChangeShapeType="1"/>
            </p:cNvSpPr>
            <p:nvPr/>
          </p:nvSpPr>
          <p:spPr bwMode="auto">
            <a:xfrm>
              <a:off x="5249" y="939"/>
              <a:ext cx="7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58" name="Line 57"/>
            <p:cNvSpPr>
              <a:spLocks noChangeShapeType="1"/>
            </p:cNvSpPr>
            <p:nvPr/>
          </p:nvSpPr>
          <p:spPr bwMode="auto">
            <a:xfrm>
              <a:off x="5281" y="1077"/>
              <a:ext cx="0" cy="14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59" name="Line 58"/>
            <p:cNvSpPr>
              <a:spLocks noChangeShapeType="1"/>
            </p:cNvSpPr>
            <p:nvPr/>
          </p:nvSpPr>
          <p:spPr bwMode="auto">
            <a:xfrm>
              <a:off x="5249" y="1222"/>
              <a:ext cx="7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60" name="Rectangle 131"/>
            <p:cNvSpPr>
              <a:spLocks noChangeArrowheads="1"/>
            </p:cNvSpPr>
            <p:nvPr/>
          </p:nvSpPr>
          <p:spPr bwMode="auto">
            <a:xfrm>
              <a:off x="4527" y="1843"/>
              <a:ext cx="483"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9050" tIns="26987" rIns="19050" bIns="26987">
              <a:spAutoFit/>
            </a:bodyPr>
            <a:lstStyle>
              <a:lvl1pPr defTabSz="762000">
                <a:tabLst>
                  <a:tab pos="355600" algn="l"/>
                  <a:tab pos="711200" algn="l"/>
                  <a:tab pos="1079500" algn="l"/>
                </a:tabLst>
                <a:defRPr sz="2200">
                  <a:solidFill>
                    <a:schemeClr val="tx1"/>
                  </a:solidFill>
                  <a:latin typeface="Times New Roman" pitchFamily="18" charset="0"/>
                </a:defRPr>
              </a:lvl1pPr>
              <a:lvl2pPr marL="742950" indent="-285750" defTabSz="762000">
                <a:tabLst>
                  <a:tab pos="355600" algn="l"/>
                  <a:tab pos="711200" algn="l"/>
                  <a:tab pos="1079500" algn="l"/>
                </a:tabLst>
                <a:defRPr sz="2200">
                  <a:solidFill>
                    <a:schemeClr val="tx1"/>
                  </a:solidFill>
                  <a:latin typeface="Times New Roman" pitchFamily="18" charset="0"/>
                </a:defRPr>
              </a:lvl2pPr>
              <a:lvl3pPr marL="1143000" indent="-228600" defTabSz="762000">
                <a:tabLst>
                  <a:tab pos="355600" algn="l"/>
                  <a:tab pos="711200" algn="l"/>
                  <a:tab pos="1079500" algn="l"/>
                </a:tabLst>
                <a:defRPr sz="2200">
                  <a:solidFill>
                    <a:schemeClr val="tx1"/>
                  </a:solidFill>
                  <a:latin typeface="Times New Roman" pitchFamily="18" charset="0"/>
                </a:defRPr>
              </a:lvl3pPr>
              <a:lvl4pPr marL="1600200" indent="-228600" defTabSz="762000">
                <a:tabLst>
                  <a:tab pos="355600" algn="l"/>
                  <a:tab pos="711200" algn="l"/>
                  <a:tab pos="1079500" algn="l"/>
                </a:tabLst>
                <a:defRPr sz="2200">
                  <a:solidFill>
                    <a:schemeClr val="tx1"/>
                  </a:solidFill>
                  <a:latin typeface="Times New Roman" pitchFamily="18" charset="0"/>
                </a:defRPr>
              </a:lvl4pPr>
              <a:lvl5pPr marL="2057400" indent="-228600" defTabSz="762000">
                <a:tabLst>
                  <a:tab pos="355600" algn="l"/>
                  <a:tab pos="711200" algn="l"/>
                  <a:tab pos="1079500" algn="l"/>
                </a:tabLst>
                <a:defRPr sz="2200">
                  <a:solidFill>
                    <a:schemeClr val="tx1"/>
                  </a:solidFill>
                  <a:latin typeface="Times New Roman" pitchFamily="18" charset="0"/>
                </a:defRPr>
              </a:lvl5pPr>
              <a:lvl6pPr marL="25146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6pPr>
              <a:lvl7pPr marL="29718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7pPr>
              <a:lvl8pPr marL="34290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8pPr>
              <a:lvl9pPr marL="38862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9pPr>
            </a:lstStyle>
            <a:p>
              <a:pPr algn="ctr"/>
              <a:r>
                <a:rPr lang="en-US" altLang="en-US" sz="2000">
                  <a:solidFill>
                    <a:srgbClr val="990000"/>
                  </a:solidFill>
                  <a:latin typeface="Arial Narrow" pitchFamily="34" charset="0"/>
                </a:rPr>
                <a:t>patients</a:t>
              </a:r>
            </a:p>
          </p:txBody>
        </p:sp>
        <p:sp>
          <p:nvSpPr>
            <p:cNvPr id="17461" name="Rectangle 131"/>
            <p:cNvSpPr>
              <a:spLocks noChangeArrowheads="1"/>
            </p:cNvSpPr>
            <p:nvPr/>
          </p:nvSpPr>
          <p:spPr bwMode="auto">
            <a:xfrm>
              <a:off x="5077" y="1843"/>
              <a:ext cx="447"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9050" tIns="26987" rIns="19050" bIns="26987">
              <a:spAutoFit/>
            </a:bodyPr>
            <a:lstStyle>
              <a:lvl1pPr defTabSz="762000">
                <a:tabLst>
                  <a:tab pos="355600" algn="l"/>
                  <a:tab pos="711200" algn="l"/>
                  <a:tab pos="1079500" algn="l"/>
                </a:tabLst>
                <a:defRPr sz="2200">
                  <a:solidFill>
                    <a:schemeClr val="tx1"/>
                  </a:solidFill>
                  <a:latin typeface="Times New Roman" pitchFamily="18" charset="0"/>
                </a:defRPr>
              </a:lvl1pPr>
              <a:lvl2pPr marL="742950" indent="-285750" defTabSz="762000">
                <a:tabLst>
                  <a:tab pos="355600" algn="l"/>
                  <a:tab pos="711200" algn="l"/>
                  <a:tab pos="1079500" algn="l"/>
                </a:tabLst>
                <a:defRPr sz="2200">
                  <a:solidFill>
                    <a:schemeClr val="tx1"/>
                  </a:solidFill>
                  <a:latin typeface="Times New Roman" pitchFamily="18" charset="0"/>
                </a:defRPr>
              </a:lvl2pPr>
              <a:lvl3pPr marL="1143000" indent="-228600" defTabSz="762000">
                <a:tabLst>
                  <a:tab pos="355600" algn="l"/>
                  <a:tab pos="711200" algn="l"/>
                  <a:tab pos="1079500" algn="l"/>
                </a:tabLst>
                <a:defRPr sz="2200">
                  <a:solidFill>
                    <a:schemeClr val="tx1"/>
                  </a:solidFill>
                  <a:latin typeface="Times New Roman" pitchFamily="18" charset="0"/>
                </a:defRPr>
              </a:lvl3pPr>
              <a:lvl4pPr marL="1600200" indent="-228600" defTabSz="762000">
                <a:tabLst>
                  <a:tab pos="355600" algn="l"/>
                  <a:tab pos="711200" algn="l"/>
                  <a:tab pos="1079500" algn="l"/>
                </a:tabLst>
                <a:defRPr sz="2200">
                  <a:solidFill>
                    <a:schemeClr val="tx1"/>
                  </a:solidFill>
                  <a:latin typeface="Times New Roman" pitchFamily="18" charset="0"/>
                </a:defRPr>
              </a:lvl4pPr>
              <a:lvl5pPr marL="2057400" indent="-228600" defTabSz="762000">
                <a:tabLst>
                  <a:tab pos="355600" algn="l"/>
                  <a:tab pos="711200" algn="l"/>
                  <a:tab pos="1079500" algn="l"/>
                </a:tabLst>
                <a:defRPr sz="2200">
                  <a:solidFill>
                    <a:schemeClr val="tx1"/>
                  </a:solidFill>
                  <a:latin typeface="Times New Roman" pitchFamily="18" charset="0"/>
                </a:defRPr>
              </a:lvl5pPr>
              <a:lvl6pPr marL="25146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6pPr>
              <a:lvl7pPr marL="29718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7pPr>
              <a:lvl8pPr marL="34290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8pPr>
              <a:lvl9pPr marL="38862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9pPr>
            </a:lstStyle>
            <a:p>
              <a:pPr algn="ctr"/>
              <a:r>
                <a:rPr lang="en-US" altLang="en-US" sz="2000">
                  <a:solidFill>
                    <a:srgbClr val="990000"/>
                  </a:solidFill>
                  <a:latin typeface="Arial Narrow" pitchFamily="34" charset="0"/>
                </a:rPr>
                <a:t>healthy</a:t>
              </a:r>
            </a:p>
          </p:txBody>
        </p:sp>
        <p:sp>
          <p:nvSpPr>
            <p:cNvPr id="17462" name="Rectangle 61"/>
            <p:cNvSpPr>
              <a:spLocks noChangeArrowheads="1"/>
            </p:cNvSpPr>
            <p:nvPr/>
          </p:nvSpPr>
          <p:spPr bwMode="auto">
            <a:xfrm>
              <a:off x="3742" y="1212"/>
              <a:ext cx="621"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9050" tIns="26987" rIns="19050" bIns="26987">
              <a:spAutoFit/>
            </a:bodyPr>
            <a:lstStyle>
              <a:lvl1pPr defTabSz="762000">
                <a:tabLst>
                  <a:tab pos="355600" algn="l"/>
                  <a:tab pos="711200" algn="l"/>
                  <a:tab pos="1079500" algn="l"/>
                </a:tabLst>
                <a:defRPr sz="2200">
                  <a:solidFill>
                    <a:schemeClr val="tx1"/>
                  </a:solidFill>
                  <a:latin typeface="Times New Roman" pitchFamily="18" charset="0"/>
                </a:defRPr>
              </a:lvl1pPr>
              <a:lvl2pPr marL="742950" indent="-285750" defTabSz="762000">
                <a:tabLst>
                  <a:tab pos="355600" algn="l"/>
                  <a:tab pos="711200" algn="l"/>
                  <a:tab pos="1079500" algn="l"/>
                </a:tabLst>
                <a:defRPr sz="2200">
                  <a:solidFill>
                    <a:schemeClr val="tx1"/>
                  </a:solidFill>
                  <a:latin typeface="Times New Roman" pitchFamily="18" charset="0"/>
                </a:defRPr>
              </a:lvl2pPr>
              <a:lvl3pPr marL="1143000" indent="-228600" defTabSz="762000">
                <a:tabLst>
                  <a:tab pos="355600" algn="l"/>
                  <a:tab pos="711200" algn="l"/>
                  <a:tab pos="1079500" algn="l"/>
                </a:tabLst>
                <a:defRPr sz="2200">
                  <a:solidFill>
                    <a:schemeClr val="tx1"/>
                  </a:solidFill>
                  <a:latin typeface="Times New Roman" pitchFamily="18" charset="0"/>
                </a:defRPr>
              </a:lvl3pPr>
              <a:lvl4pPr marL="1600200" indent="-228600" defTabSz="762000">
                <a:tabLst>
                  <a:tab pos="355600" algn="l"/>
                  <a:tab pos="711200" algn="l"/>
                  <a:tab pos="1079500" algn="l"/>
                </a:tabLst>
                <a:defRPr sz="2200">
                  <a:solidFill>
                    <a:schemeClr val="tx1"/>
                  </a:solidFill>
                  <a:latin typeface="Times New Roman" pitchFamily="18" charset="0"/>
                </a:defRPr>
              </a:lvl4pPr>
              <a:lvl5pPr marL="2057400" indent="-228600" defTabSz="762000">
                <a:tabLst>
                  <a:tab pos="355600" algn="l"/>
                  <a:tab pos="711200" algn="l"/>
                  <a:tab pos="1079500" algn="l"/>
                </a:tabLst>
                <a:defRPr sz="2200">
                  <a:solidFill>
                    <a:schemeClr val="tx1"/>
                  </a:solidFill>
                  <a:latin typeface="Times New Roman" pitchFamily="18" charset="0"/>
                </a:defRPr>
              </a:lvl5pPr>
              <a:lvl6pPr marL="25146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6pPr>
              <a:lvl7pPr marL="29718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7pPr>
              <a:lvl8pPr marL="34290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8pPr>
              <a:lvl9pPr marL="38862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9pPr>
            </a:lstStyle>
            <a:p>
              <a:pPr algn="r"/>
              <a:r>
                <a:rPr lang="en-US" altLang="en-US" sz="2400">
                  <a:solidFill>
                    <a:srgbClr val="990000"/>
                  </a:solidFill>
                  <a:latin typeface="Arial Narrow" pitchFamily="34" charset="0"/>
                </a:rPr>
                <a:t>Strength</a:t>
              </a:r>
            </a:p>
          </p:txBody>
        </p:sp>
        <p:sp>
          <p:nvSpPr>
            <p:cNvPr id="17463" name="Rectangle 131"/>
            <p:cNvSpPr>
              <a:spLocks noChangeArrowheads="1"/>
            </p:cNvSpPr>
            <p:nvPr/>
          </p:nvSpPr>
          <p:spPr bwMode="auto">
            <a:xfrm>
              <a:off x="4571" y="2024"/>
              <a:ext cx="849"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9050" tIns="26987" rIns="19050" bIns="26987">
              <a:spAutoFit/>
            </a:bodyPr>
            <a:lstStyle>
              <a:lvl1pPr defTabSz="762000">
                <a:tabLst>
                  <a:tab pos="355600" algn="l"/>
                  <a:tab pos="711200" algn="l"/>
                  <a:tab pos="1079500" algn="l"/>
                </a:tabLst>
                <a:defRPr sz="2200">
                  <a:solidFill>
                    <a:schemeClr val="tx1"/>
                  </a:solidFill>
                  <a:latin typeface="Times New Roman" pitchFamily="18" charset="0"/>
                </a:defRPr>
              </a:lvl1pPr>
              <a:lvl2pPr marL="742950" indent="-285750" defTabSz="762000">
                <a:tabLst>
                  <a:tab pos="355600" algn="l"/>
                  <a:tab pos="711200" algn="l"/>
                  <a:tab pos="1079500" algn="l"/>
                </a:tabLst>
                <a:defRPr sz="2200">
                  <a:solidFill>
                    <a:schemeClr val="tx1"/>
                  </a:solidFill>
                  <a:latin typeface="Times New Roman" pitchFamily="18" charset="0"/>
                </a:defRPr>
              </a:lvl2pPr>
              <a:lvl3pPr marL="1143000" indent="-228600" defTabSz="762000">
                <a:tabLst>
                  <a:tab pos="355600" algn="l"/>
                  <a:tab pos="711200" algn="l"/>
                  <a:tab pos="1079500" algn="l"/>
                </a:tabLst>
                <a:defRPr sz="2200">
                  <a:solidFill>
                    <a:schemeClr val="tx1"/>
                  </a:solidFill>
                  <a:latin typeface="Times New Roman" pitchFamily="18" charset="0"/>
                </a:defRPr>
              </a:lvl3pPr>
              <a:lvl4pPr marL="1600200" indent="-228600" defTabSz="762000">
                <a:tabLst>
                  <a:tab pos="355600" algn="l"/>
                  <a:tab pos="711200" algn="l"/>
                  <a:tab pos="1079500" algn="l"/>
                </a:tabLst>
                <a:defRPr sz="2200">
                  <a:solidFill>
                    <a:schemeClr val="tx1"/>
                  </a:solidFill>
                  <a:latin typeface="Times New Roman" pitchFamily="18" charset="0"/>
                </a:defRPr>
              </a:lvl4pPr>
              <a:lvl5pPr marL="2057400" indent="-228600" defTabSz="762000">
                <a:tabLst>
                  <a:tab pos="355600" algn="l"/>
                  <a:tab pos="711200" algn="l"/>
                  <a:tab pos="1079500" algn="l"/>
                </a:tabLst>
                <a:defRPr sz="2200">
                  <a:solidFill>
                    <a:schemeClr val="tx1"/>
                  </a:solidFill>
                  <a:latin typeface="Times New Roman" pitchFamily="18" charset="0"/>
                </a:defRPr>
              </a:lvl5pPr>
              <a:lvl6pPr marL="25146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6pPr>
              <a:lvl7pPr marL="29718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7pPr>
              <a:lvl8pPr marL="34290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8pPr>
              <a:lvl9pPr marL="38862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9pPr>
            </a:lstStyle>
            <a:p>
              <a:pPr algn="r"/>
              <a:r>
                <a:rPr lang="en-US" altLang="en-US" sz="2000">
                  <a:solidFill>
                    <a:srgbClr val="990000"/>
                  </a:solidFill>
                  <a:latin typeface="Arial Narrow" pitchFamily="34" charset="0"/>
                </a:rPr>
                <a:t>(means &amp; SD)</a:t>
              </a:r>
            </a:p>
          </p:txBody>
        </p:sp>
        <p:grpSp>
          <p:nvGrpSpPr>
            <p:cNvPr id="17464" name="Group 63"/>
            <p:cNvGrpSpPr>
              <a:grpSpLocks/>
            </p:cNvGrpSpPr>
            <p:nvPr/>
          </p:nvGrpSpPr>
          <p:grpSpPr bwMode="auto">
            <a:xfrm>
              <a:off x="4377" y="895"/>
              <a:ext cx="51" cy="948"/>
              <a:chOff x="4373" y="2296"/>
              <a:chExt cx="51" cy="919"/>
            </a:xfrm>
          </p:grpSpPr>
          <p:sp>
            <p:nvSpPr>
              <p:cNvPr id="17465" name="Line 109"/>
              <p:cNvSpPr>
                <a:spLocks noChangeShapeType="1"/>
              </p:cNvSpPr>
              <p:nvPr/>
            </p:nvSpPr>
            <p:spPr bwMode="auto">
              <a:xfrm flipH="1">
                <a:off x="4373" y="3120"/>
                <a:ext cx="51"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66" name="Line 110"/>
              <p:cNvSpPr>
                <a:spLocks noChangeShapeType="1"/>
              </p:cNvSpPr>
              <p:nvPr/>
            </p:nvSpPr>
            <p:spPr bwMode="auto">
              <a:xfrm flipH="1">
                <a:off x="4373" y="2942"/>
                <a:ext cx="51"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67" name="Line 111"/>
              <p:cNvSpPr>
                <a:spLocks noChangeShapeType="1"/>
              </p:cNvSpPr>
              <p:nvPr/>
            </p:nvSpPr>
            <p:spPr bwMode="auto">
              <a:xfrm flipH="1">
                <a:off x="4373" y="2754"/>
                <a:ext cx="51"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68" name="Line 112"/>
              <p:cNvSpPr>
                <a:spLocks noChangeShapeType="1"/>
              </p:cNvSpPr>
              <p:nvPr/>
            </p:nvSpPr>
            <p:spPr bwMode="auto">
              <a:xfrm flipH="1">
                <a:off x="4373" y="2576"/>
                <a:ext cx="51"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69" name="Line 113"/>
              <p:cNvSpPr>
                <a:spLocks noChangeShapeType="1"/>
              </p:cNvSpPr>
              <p:nvPr/>
            </p:nvSpPr>
            <p:spPr bwMode="auto">
              <a:xfrm flipH="1">
                <a:off x="4373" y="2388"/>
                <a:ext cx="51"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70" name="Line 114"/>
              <p:cNvSpPr>
                <a:spLocks noChangeShapeType="1"/>
              </p:cNvSpPr>
              <p:nvPr/>
            </p:nvSpPr>
            <p:spPr bwMode="auto">
              <a:xfrm flipV="1">
                <a:off x="4424" y="2296"/>
                <a:ext cx="0" cy="91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304198" name="Group 70"/>
          <p:cNvGrpSpPr>
            <a:grpSpLocks/>
          </p:cNvGrpSpPr>
          <p:nvPr/>
        </p:nvGrpSpPr>
        <p:grpSpPr bwMode="auto">
          <a:xfrm>
            <a:off x="7423150" y="4222750"/>
            <a:ext cx="1397000" cy="901700"/>
            <a:chOff x="4676" y="2796"/>
            <a:chExt cx="880" cy="568"/>
          </a:xfrm>
        </p:grpSpPr>
        <p:sp>
          <p:nvSpPr>
            <p:cNvPr id="17423" name="Line 122"/>
            <p:cNvSpPr>
              <a:spLocks noChangeShapeType="1"/>
            </p:cNvSpPr>
            <p:nvPr/>
          </p:nvSpPr>
          <p:spPr bwMode="auto">
            <a:xfrm flipH="1">
              <a:off x="4723" y="3018"/>
              <a:ext cx="388" cy="176"/>
            </a:xfrm>
            <a:prstGeom prst="line">
              <a:avLst/>
            </a:prstGeom>
            <a:noFill/>
            <a:ln w="19050">
              <a:solidFill>
                <a:srgbClr val="777777"/>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7424" name="Group 72"/>
            <p:cNvGrpSpPr>
              <a:grpSpLocks/>
            </p:cNvGrpSpPr>
            <p:nvPr/>
          </p:nvGrpSpPr>
          <p:grpSpPr bwMode="auto">
            <a:xfrm>
              <a:off x="4699" y="3024"/>
              <a:ext cx="48" cy="340"/>
              <a:chOff x="4644" y="1207"/>
              <a:chExt cx="48" cy="605"/>
            </a:xfrm>
          </p:grpSpPr>
          <p:grpSp>
            <p:nvGrpSpPr>
              <p:cNvPr id="17443" name="Group 139"/>
              <p:cNvGrpSpPr>
                <a:grpSpLocks/>
              </p:cNvGrpSpPr>
              <p:nvPr/>
            </p:nvGrpSpPr>
            <p:grpSpPr bwMode="auto">
              <a:xfrm>
                <a:off x="4644" y="1207"/>
                <a:ext cx="48" cy="302"/>
                <a:chOff x="4638" y="1293"/>
                <a:chExt cx="48" cy="489"/>
              </a:xfrm>
            </p:grpSpPr>
            <p:sp>
              <p:nvSpPr>
                <p:cNvPr id="17447" name="Line 135"/>
                <p:cNvSpPr>
                  <a:spLocks noChangeShapeType="1"/>
                </p:cNvSpPr>
                <p:nvPr/>
              </p:nvSpPr>
              <p:spPr bwMode="auto">
                <a:xfrm flipV="1">
                  <a:off x="4662" y="1296"/>
                  <a:ext cx="0" cy="48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48" name="Line 138"/>
                <p:cNvSpPr>
                  <a:spLocks noChangeShapeType="1"/>
                </p:cNvSpPr>
                <p:nvPr/>
              </p:nvSpPr>
              <p:spPr bwMode="auto">
                <a:xfrm>
                  <a:off x="4638" y="1293"/>
                  <a:ext cx="4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7444" name="Group 139"/>
              <p:cNvGrpSpPr>
                <a:grpSpLocks/>
              </p:cNvGrpSpPr>
              <p:nvPr/>
            </p:nvGrpSpPr>
            <p:grpSpPr bwMode="auto">
              <a:xfrm flipV="1">
                <a:off x="4644" y="1510"/>
                <a:ext cx="48" cy="302"/>
                <a:chOff x="4638" y="1293"/>
                <a:chExt cx="48" cy="489"/>
              </a:xfrm>
            </p:grpSpPr>
            <p:sp>
              <p:nvSpPr>
                <p:cNvPr id="17445" name="Line 135"/>
                <p:cNvSpPr>
                  <a:spLocks noChangeShapeType="1"/>
                </p:cNvSpPr>
                <p:nvPr/>
              </p:nvSpPr>
              <p:spPr bwMode="auto">
                <a:xfrm flipV="1">
                  <a:off x="4662" y="1296"/>
                  <a:ext cx="0" cy="48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46" name="Line 138"/>
                <p:cNvSpPr>
                  <a:spLocks noChangeShapeType="1"/>
                </p:cNvSpPr>
                <p:nvPr/>
              </p:nvSpPr>
              <p:spPr bwMode="auto">
                <a:xfrm>
                  <a:off x="4638" y="1293"/>
                  <a:ext cx="4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17425" name="Oval 133"/>
            <p:cNvSpPr>
              <a:spLocks noChangeArrowheads="1"/>
            </p:cNvSpPr>
            <p:nvPr/>
          </p:nvSpPr>
          <p:spPr bwMode="auto">
            <a:xfrm>
              <a:off x="4676" y="3147"/>
              <a:ext cx="91" cy="91"/>
            </a:xfrm>
            <a:prstGeom prst="ellipse">
              <a:avLst/>
            </a:prstGeom>
            <a:solidFill>
              <a:schemeClr val="bg1"/>
            </a:solidFill>
            <a:ln w="9525">
              <a:solidFill>
                <a:schemeClr val="tx1"/>
              </a:solidFill>
              <a:round/>
              <a:headEnd/>
              <a:tailEnd/>
            </a:ln>
          </p:spPr>
          <p:txBody>
            <a:bodyPr wrap="none" anchor="ct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endParaRPr lang="en-US" altLang="en-US" sz="2400"/>
            </a:p>
          </p:txBody>
        </p:sp>
        <p:sp>
          <p:nvSpPr>
            <p:cNvPr id="17426" name="Line 122"/>
            <p:cNvSpPr>
              <a:spLocks noChangeShapeType="1"/>
            </p:cNvSpPr>
            <p:nvPr/>
          </p:nvSpPr>
          <p:spPr bwMode="auto">
            <a:xfrm flipH="1">
              <a:off x="5108" y="3013"/>
              <a:ext cx="399" cy="4"/>
            </a:xfrm>
            <a:custGeom>
              <a:avLst/>
              <a:gdLst>
                <a:gd name="connsiteX0" fmla="*/ 0 w 633413"/>
                <a:gd name="connsiteY0" fmla="*/ 0 h 260350"/>
                <a:gd name="connsiteX1" fmla="*/ 633413 w 633413"/>
                <a:gd name="connsiteY1" fmla="*/ 260350 h 260350"/>
                <a:gd name="connsiteX0" fmla="*/ 0 w 633413"/>
                <a:gd name="connsiteY0" fmla="*/ 30693 h 55035"/>
                <a:gd name="connsiteX1" fmla="*/ 633413 w 633413"/>
                <a:gd name="connsiteY1" fmla="*/ 24343 h 55035"/>
                <a:gd name="connsiteX0" fmla="*/ 0 w 633413"/>
                <a:gd name="connsiteY0" fmla="*/ 43935 h 43934"/>
                <a:gd name="connsiteX1" fmla="*/ 633413 w 633413"/>
                <a:gd name="connsiteY1" fmla="*/ 37585 h 43934"/>
                <a:gd name="connsiteX0" fmla="*/ 0 w 633413"/>
                <a:gd name="connsiteY0" fmla="*/ 6350 h 6679"/>
                <a:gd name="connsiteX1" fmla="*/ 633413 w 633413"/>
                <a:gd name="connsiteY1" fmla="*/ 0 h 6679"/>
              </a:gdLst>
              <a:ahLst/>
              <a:cxnLst>
                <a:cxn ang="0">
                  <a:pos x="connsiteX0" y="connsiteY0"/>
                </a:cxn>
                <a:cxn ang="0">
                  <a:pos x="connsiteX1" y="connsiteY1"/>
                </a:cxn>
              </a:cxnLst>
              <a:rect l="l" t="t" r="r" b="b"/>
              <a:pathLst>
                <a:path w="633413" h="6679">
                  <a:moveTo>
                    <a:pt x="0" y="6350"/>
                  </a:moveTo>
                  <a:cubicBezTo>
                    <a:pt x="520700" y="3506"/>
                    <a:pt x="55562" y="12069"/>
                    <a:pt x="633413" y="0"/>
                  </a:cubicBezTo>
                </a:path>
              </a:pathLst>
            </a:custGeom>
            <a:noFill/>
            <a:ln w="19050">
              <a:solidFill>
                <a:srgbClr val="777777"/>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7427" name="Group 81"/>
            <p:cNvGrpSpPr>
              <a:grpSpLocks/>
            </p:cNvGrpSpPr>
            <p:nvPr/>
          </p:nvGrpSpPr>
          <p:grpSpPr bwMode="auto">
            <a:xfrm>
              <a:off x="5087" y="2796"/>
              <a:ext cx="49" cy="453"/>
              <a:chOff x="5380" y="974"/>
              <a:chExt cx="49" cy="732"/>
            </a:xfrm>
          </p:grpSpPr>
          <p:grpSp>
            <p:nvGrpSpPr>
              <p:cNvPr id="17437" name="Group 140"/>
              <p:cNvGrpSpPr>
                <a:grpSpLocks/>
              </p:cNvGrpSpPr>
              <p:nvPr/>
            </p:nvGrpSpPr>
            <p:grpSpPr bwMode="auto">
              <a:xfrm flipV="1">
                <a:off x="5381" y="1352"/>
                <a:ext cx="48" cy="354"/>
                <a:chOff x="4638" y="1293"/>
                <a:chExt cx="48" cy="489"/>
              </a:xfrm>
            </p:grpSpPr>
            <p:sp>
              <p:nvSpPr>
                <p:cNvPr id="17441" name="Line 141"/>
                <p:cNvSpPr>
                  <a:spLocks noChangeShapeType="1"/>
                </p:cNvSpPr>
                <p:nvPr/>
              </p:nvSpPr>
              <p:spPr bwMode="auto">
                <a:xfrm flipV="1">
                  <a:off x="4662" y="1296"/>
                  <a:ext cx="0" cy="48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42" name="Line 142"/>
                <p:cNvSpPr>
                  <a:spLocks noChangeShapeType="1"/>
                </p:cNvSpPr>
                <p:nvPr/>
              </p:nvSpPr>
              <p:spPr bwMode="auto">
                <a:xfrm>
                  <a:off x="4638" y="1293"/>
                  <a:ext cx="4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7438" name="Group 140"/>
              <p:cNvGrpSpPr>
                <a:grpSpLocks/>
              </p:cNvGrpSpPr>
              <p:nvPr/>
            </p:nvGrpSpPr>
            <p:grpSpPr bwMode="auto">
              <a:xfrm>
                <a:off x="5380" y="974"/>
                <a:ext cx="48" cy="354"/>
                <a:chOff x="4638" y="1293"/>
                <a:chExt cx="48" cy="489"/>
              </a:xfrm>
            </p:grpSpPr>
            <p:sp>
              <p:nvSpPr>
                <p:cNvPr id="17439" name="Line 141"/>
                <p:cNvSpPr>
                  <a:spLocks noChangeShapeType="1"/>
                </p:cNvSpPr>
                <p:nvPr/>
              </p:nvSpPr>
              <p:spPr bwMode="auto">
                <a:xfrm flipV="1">
                  <a:off x="4662" y="1296"/>
                  <a:ext cx="0" cy="48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40" name="Line 142"/>
                <p:cNvSpPr>
                  <a:spLocks noChangeShapeType="1"/>
                </p:cNvSpPr>
                <p:nvPr/>
              </p:nvSpPr>
              <p:spPr bwMode="auto">
                <a:xfrm>
                  <a:off x="4638" y="1293"/>
                  <a:ext cx="4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17428" name="Oval 134"/>
            <p:cNvSpPr>
              <a:spLocks noChangeArrowheads="1"/>
            </p:cNvSpPr>
            <p:nvPr/>
          </p:nvSpPr>
          <p:spPr bwMode="auto">
            <a:xfrm>
              <a:off x="5066" y="2975"/>
              <a:ext cx="91" cy="91"/>
            </a:xfrm>
            <a:prstGeom prst="ellipse">
              <a:avLst/>
            </a:prstGeom>
            <a:solidFill>
              <a:schemeClr val="bg1"/>
            </a:solidFill>
            <a:ln w="9525">
              <a:solidFill>
                <a:schemeClr val="tx1"/>
              </a:solidFill>
              <a:round/>
              <a:headEnd/>
              <a:tailEnd/>
            </a:ln>
          </p:spPr>
          <p:txBody>
            <a:bodyPr wrap="none" anchor="ct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endParaRPr lang="en-US" altLang="en-US" sz="2400"/>
            </a:p>
          </p:txBody>
        </p:sp>
        <p:grpSp>
          <p:nvGrpSpPr>
            <p:cNvPr id="17429" name="Group 89"/>
            <p:cNvGrpSpPr>
              <a:grpSpLocks/>
            </p:cNvGrpSpPr>
            <p:nvPr/>
          </p:nvGrpSpPr>
          <p:grpSpPr bwMode="auto">
            <a:xfrm>
              <a:off x="5486" y="2797"/>
              <a:ext cx="49" cy="451"/>
              <a:chOff x="5380" y="1266"/>
              <a:chExt cx="49" cy="729"/>
            </a:xfrm>
          </p:grpSpPr>
          <p:grpSp>
            <p:nvGrpSpPr>
              <p:cNvPr id="17431" name="Group 140"/>
              <p:cNvGrpSpPr>
                <a:grpSpLocks/>
              </p:cNvGrpSpPr>
              <p:nvPr/>
            </p:nvGrpSpPr>
            <p:grpSpPr bwMode="auto">
              <a:xfrm flipV="1">
                <a:off x="5381" y="1642"/>
                <a:ext cx="48" cy="353"/>
                <a:chOff x="4638" y="892"/>
                <a:chExt cx="48" cy="488"/>
              </a:xfrm>
            </p:grpSpPr>
            <p:sp>
              <p:nvSpPr>
                <p:cNvPr id="17435" name="Line 141"/>
                <p:cNvSpPr>
                  <a:spLocks noChangeShapeType="1"/>
                </p:cNvSpPr>
                <p:nvPr/>
              </p:nvSpPr>
              <p:spPr bwMode="auto">
                <a:xfrm flipV="1">
                  <a:off x="4662" y="894"/>
                  <a:ext cx="0" cy="48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36" name="Line 142"/>
                <p:cNvSpPr>
                  <a:spLocks noChangeShapeType="1"/>
                </p:cNvSpPr>
                <p:nvPr/>
              </p:nvSpPr>
              <p:spPr bwMode="auto">
                <a:xfrm>
                  <a:off x="4638" y="892"/>
                  <a:ext cx="4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7432" name="Group 140"/>
              <p:cNvGrpSpPr>
                <a:grpSpLocks/>
              </p:cNvGrpSpPr>
              <p:nvPr/>
            </p:nvGrpSpPr>
            <p:grpSpPr bwMode="auto">
              <a:xfrm>
                <a:off x="5380" y="1266"/>
                <a:ext cx="48" cy="354"/>
                <a:chOff x="4638" y="1695"/>
                <a:chExt cx="48" cy="489"/>
              </a:xfrm>
            </p:grpSpPr>
            <p:sp>
              <p:nvSpPr>
                <p:cNvPr id="17433" name="Line 141"/>
                <p:cNvSpPr>
                  <a:spLocks noChangeShapeType="1"/>
                </p:cNvSpPr>
                <p:nvPr/>
              </p:nvSpPr>
              <p:spPr bwMode="auto">
                <a:xfrm flipV="1">
                  <a:off x="4662" y="1698"/>
                  <a:ext cx="0" cy="48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34" name="Line 142"/>
                <p:cNvSpPr>
                  <a:spLocks noChangeShapeType="1"/>
                </p:cNvSpPr>
                <p:nvPr/>
              </p:nvSpPr>
              <p:spPr bwMode="auto">
                <a:xfrm>
                  <a:off x="4638" y="1695"/>
                  <a:ext cx="4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17430" name="Oval 134"/>
            <p:cNvSpPr>
              <a:spLocks noChangeArrowheads="1"/>
            </p:cNvSpPr>
            <p:nvPr/>
          </p:nvSpPr>
          <p:spPr bwMode="auto">
            <a:xfrm>
              <a:off x="5465" y="2973"/>
              <a:ext cx="91" cy="91"/>
            </a:xfrm>
            <a:prstGeom prst="ellipse">
              <a:avLst/>
            </a:prstGeom>
            <a:solidFill>
              <a:schemeClr val="bg1"/>
            </a:solidFill>
            <a:ln w="9525">
              <a:solidFill>
                <a:schemeClr val="tx1"/>
              </a:solidFill>
              <a:round/>
              <a:headEnd/>
              <a:tailEnd/>
            </a:ln>
          </p:spPr>
          <p:txBody>
            <a:bodyPr wrap="none" anchor="ct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endParaRPr lang="en-US" altLang="en-US" sz="2400"/>
            </a:p>
          </p:txBody>
        </p:sp>
      </p:grpSp>
      <p:sp>
        <p:nvSpPr>
          <p:cNvPr id="17414" name="Rectangle 50"/>
          <p:cNvSpPr>
            <a:spLocks noChangeArrowheads="1"/>
          </p:cNvSpPr>
          <p:nvPr/>
        </p:nvSpPr>
        <p:spPr bwMode="auto">
          <a:xfrm>
            <a:off x="2771775" y="508000"/>
            <a:ext cx="6280150" cy="703263"/>
          </a:xfrm>
          <a:prstGeom prst="rect">
            <a:avLst/>
          </a:prstGeom>
          <a:solidFill>
            <a:srgbClr val="99FFCC"/>
          </a:solidFill>
          <a:ln w="9525">
            <a:solidFill>
              <a:schemeClr val="tx1"/>
            </a:solidFill>
            <a:miter lim="800000"/>
            <a:headEnd/>
            <a:tailEnd/>
          </a:ln>
        </p:spPr>
        <p:txBody>
          <a:bodyPr lIns="90000" tIns="54000" rIns="90000" bIns="54000"/>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nSpc>
                <a:spcPct val="90000"/>
              </a:lnSpc>
              <a:spcBef>
                <a:spcPct val="5000"/>
              </a:spcBef>
              <a:buClr>
                <a:srgbClr val="FF0066"/>
              </a:buClr>
              <a:buFont typeface="Symbol" pitchFamily="18" charset="2"/>
              <a:buNone/>
            </a:pPr>
            <a:r>
              <a:rPr lang="en-US" altLang="en-US" sz="2400">
                <a:latin typeface="Arial Narrow" pitchFamily="34" charset="0"/>
              </a:rPr>
              <a:t>difference or change in means</a:t>
            </a:r>
          </a:p>
        </p:txBody>
      </p:sp>
      <p:sp>
        <p:nvSpPr>
          <p:cNvPr id="17415" name="Rectangle 51"/>
          <p:cNvSpPr>
            <a:spLocks noChangeArrowheads="1"/>
          </p:cNvSpPr>
          <p:nvPr/>
        </p:nvSpPr>
        <p:spPr bwMode="auto">
          <a:xfrm>
            <a:off x="1547813" y="508000"/>
            <a:ext cx="1223962" cy="703263"/>
          </a:xfrm>
          <a:prstGeom prst="rect">
            <a:avLst/>
          </a:prstGeom>
          <a:solidFill>
            <a:srgbClr val="99FFCC"/>
          </a:solidFill>
          <a:ln w="9525">
            <a:solidFill>
              <a:schemeClr val="tx1"/>
            </a:solidFill>
            <a:miter lim="800000"/>
            <a:headEnd/>
            <a:tailEnd/>
          </a:ln>
        </p:spPr>
        <p:txBody>
          <a:bodyPr lIns="90000" tIns="54000" rIns="90000" bIns="54000"/>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nSpc>
                <a:spcPct val="90000"/>
              </a:lnSpc>
              <a:spcBef>
                <a:spcPct val="5000"/>
              </a:spcBef>
              <a:buClr>
                <a:srgbClr val="FF0066"/>
              </a:buClr>
              <a:buFont typeface="Symbol" pitchFamily="18" charset="2"/>
              <a:buNone/>
            </a:pPr>
            <a:r>
              <a:rPr lang="en-US" altLang="en-US" sz="2400">
                <a:latin typeface="Arial Narrow" pitchFamily="34" charset="0"/>
              </a:rPr>
              <a:t>nominal</a:t>
            </a:r>
          </a:p>
        </p:txBody>
      </p:sp>
      <p:sp>
        <p:nvSpPr>
          <p:cNvPr id="17416" name="Rectangle 52"/>
          <p:cNvSpPr>
            <a:spLocks noChangeArrowheads="1"/>
          </p:cNvSpPr>
          <p:nvPr/>
        </p:nvSpPr>
        <p:spPr bwMode="auto">
          <a:xfrm>
            <a:off x="107950" y="508000"/>
            <a:ext cx="1439863" cy="703263"/>
          </a:xfrm>
          <a:prstGeom prst="rect">
            <a:avLst/>
          </a:prstGeom>
          <a:solidFill>
            <a:srgbClr val="99FFCC"/>
          </a:solidFill>
          <a:ln w="9525">
            <a:solidFill>
              <a:schemeClr val="tx1"/>
            </a:solidFill>
            <a:miter lim="800000"/>
            <a:headEnd/>
            <a:tailEnd/>
          </a:ln>
        </p:spPr>
        <p:txBody>
          <a:bodyPr lIns="90000" tIns="54000" rIns="90000" bIns="54000"/>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nSpc>
                <a:spcPct val="90000"/>
              </a:lnSpc>
              <a:spcBef>
                <a:spcPct val="5000"/>
              </a:spcBef>
              <a:buClr>
                <a:srgbClr val="FF0066"/>
              </a:buClr>
              <a:buFont typeface="Symbol" pitchFamily="18" charset="2"/>
              <a:buNone/>
            </a:pPr>
            <a:r>
              <a:rPr lang="en-US" altLang="en-US" sz="2400">
                <a:latin typeface="Arial Narrow" pitchFamily="34" charset="0"/>
              </a:rPr>
              <a:t>continuous</a:t>
            </a:r>
          </a:p>
        </p:txBody>
      </p:sp>
      <p:grpSp>
        <p:nvGrpSpPr>
          <p:cNvPr id="17417" name="Group 53"/>
          <p:cNvGrpSpPr>
            <a:grpSpLocks/>
          </p:cNvGrpSpPr>
          <p:nvPr/>
        </p:nvGrpSpPr>
        <p:grpSpPr bwMode="auto">
          <a:xfrm>
            <a:off x="107950" y="766763"/>
            <a:ext cx="2108200" cy="457200"/>
            <a:chOff x="204" y="1824"/>
            <a:chExt cx="1328" cy="288"/>
          </a:xfrm>
        </p:grpSpPr>
        <p:sp>
          <p:nvSpPr>
            <p:cNvPr id="17421" name="Rectangle 54"/>
            <p:cNvSpPr>
              <a:spLocks noChangeArrowheads="1"/>
            </p:cNvSpPr>
            <p:nvPr/>
          </p:nvSpPr>
          <p:spPr bwMode="auto">
            <a:xfrm>
              <a:off x="204" y="1824"/>
              <a:ext cx="71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r>
                <a:rPr lang="en-US" altLang="en-US" sz="2400">
                  <a:solidFill>
                    <a:srgbClr val="CC0099"/>
                  </a:solidFill>
                  <a:latin typeface="Arial Narrow" pitchFamily="34" charset="0"/>
                </a:rPr>
                <a:t>Strength</a:t>
              </a:r>
            </a:p>
          </p:txBody>
        </p:sp>
        <p:sp>
          <p:nvSpPr>
            <p:cNvPr id="17422" name="Rectangle 55"/>
            <p:cNvSpPr>
              <a:spLocks noChangeArrowheads="1"/>
            </p:cNvSpPr>
            <p:nvPr/>
          </p:nvSpPr>
          <p:spPr bwMode="auto">
            <a:xfrm>
              <a:off x="1110" y="1824"/>
              <a:ext cx="42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r>
                <a:rPr lang="en-US" altLang="en-US" sz="2400">
                  <a:solidFill>
                    <a:srgbClr val="CC0099"/>
                  </a:solidFill>
                  <a:latin typeface="Arial Narrow" pitchFamily="34" charset="0"/>
                </a:rPr>
                <a:t>Trial</a:t>
              </a:r>
            </a:p>
          </p:txBody>
        </p:sp>
      </p:grpSp>
      <p:sp>
        <p:nvSpPr>
          <p:cNvPr id="17418" name="Rectangle 56"/>
          <p:cNvSpPr>
            <a:spLocks noChangeArrowheads="1"/>
          </p:cNvSpPr>
          <p:nvPr/>
        </p:nvSpPr>
        <p:spPr bwMode="auto">
          <a:xfrm>
            <a:off x="2771775" y="25400"/>
            <a:ext cx="6280150" cy="503238"/>
          </a:xfrm>
          <a:prstGeom prst="rect">
            <a:avLst/>
          </a:prstGeom>
          <a:solidFill>
            <a:srgbClr val="FFFF99"/>
          </a:solidFill>
          <a:ln w="9525">
            <a:solidFill>
              <a:schemeClr val="tx1"/>
            </a:solidFill>
            <a:miter lim="800000"/>
            <a:headEnd/>
            <a:tailEnd/>
          </a:ln>
        </p:spPr>
        <p:txBody>
          <a:bodyPr lIns="90000" tIns="54000" rIns="90000" bIns="54000"/>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nSpc>
                <a:spcPct val="90000"/>
              </a:lnSpc>
              <a:spcBef>
                <a:spcPct val="5000"/>
              </a:spcBef>
              <a:buClr>
                <a:srgbClr val="FF0066"/>
              </a:buClr>
              <a:buFont typeface="Symbol" pitchFamily="18" charset="2"/>
              <a:buNone/>
            </a:pPr>
            <a:r>
              <a:rPr lang="en-US" altLang="en-US" sz="2400">
                <a:latin typeface="Arial Narrow" pitchFamily="34" charset="0"/>
              </a:rPr>
              <a:t>Effect</a:t>
            </a:r>
          </a:p>
        </p:txBody>
      </p:sp>
      <p:sp>
        <p:nvSpPr>
          <p:cNvPr id="17419" name="Rectangle 57"/>
          <p:cNvSpPr>
            <a:spLocks noChangeArrowheads="1"/>
          </p:cNvSpPr>
          <p:nvPr/>
        </p:nvSpPr>
        <p:spPr bwMode="auto">
          <a:xfrm>
            <a:off x="1547813" y="25400"/>
            <a:ext cx="1223962" cy="503238"/>
          </a:xfrm>
          <a:prstGeom prst="rect">
            <a:avLst/>
          </a:prstGeom>
          <a:solidFill>
            <a:srgbClr val="FFFF99"/>
          </a:solidFill>
          <a:ln w="9525">
            <a:solidFill>
              <a:schemeClr val="tx1"/>
            </a:solidFill>
            <a:miter lim="800000"/>
            <a:headEnd/>
            <a:tailEnd/>
          </a:ln>
        </p:spPr>
        <p:txBody>
          <a:bodyPr lIns="90000" tIns="54000" rIns="90000" bIns="54000"/>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nSpc>
                <a:spcPct val="90000"/>
              </a:lnSpc>
              <a:spcBef>
                <a:spcPct val="5000"/>
              </a:spcBef>
              <a:buClr>
                <a:srgbClr val="FF0066"/>
              </a:buClr>
              <a:buFont typeface="Symbol" pitchFamily="18" charset="2"/>
              <a:buNone/>
            </a:pPr>
            <a:r>
              <a:rPr lang="en-US" altLang="en-US" sz="2400">
                <a:latin typeface="Arial Narrow" pitchFamily="34" charset="0"/>
              </a:rPr>
              <a:t>Predictor</a:t>
            </a:r>
          </a:p>
        </p:txBody>
      </p:sp>
      <p:sp>
        <p:nvSpPr>
          <p:cNvPr id="17420" name="Rectangle 58"/>
          <p:cNvSpPr>
            <a:spLocks noChangeArrowheads="1"/>
          </p:cNvSpPr>
          <p:nvPr/>
        </p:nvSpPr>
        <p:spPr bwMode="auto">
          <a:xfrm>
            <a:off x="107950" y="25400"/>
            <a:ext cx="1439863" cy="503238"/>
          </a:xfrm>
          <a:prstGeom prst="rect">
            <a:avLst/>
          </a:prstGeom>
          <a:solidFill>
            <a:srgbClr val="FFFF99"/>
          </a:solidFill>
          <a:ln w="9525">
            <a:solidFill>
              <a:schemeClr val="tx1"/>
            </a:solidFill>
            <a:miter lim="800000"/>
            <a:headEnd/>
            <a:tailEnd/>
          </a:ln>
        </p:spPr>
        <p:txBody>
          <a:bodyPr lIns="90000" tIns="54000" rIns="90000" bIns="54000"/>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nSpc>
                <a:spcPct val="90000"/>
              </a:lnSpc>
              <a:spcBef>
                <a:spcPct val="5000"/>
              </a:spcBef>
              <a:buClr>
                <a:srgbClr val="FF0066"/>
              </a:buClr>
              <a:buFont typeface="Symbol" pitchFamily="18" charset="2"/>
              <a:buNone/>
            </a:pPr>
            <a:r>
              <a:rPr lang="en-US" altLang="en-US" sz="2400">
                <a:latin typeface="Arial Narrow" pitchFamily="34" charset="0"/>
              </a:rPr>
              <a:t>Dependent</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968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9968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nodeType="clickEffect">
                                  <p:stCondLst>
                                    <p:cond delay="0"/>
                                  </p:stCondLst>
                                  <p:childTnLst>
                                    <p:set>
                                      <p:cBhvr>
                                        <p:cTn id="14" dur="1" fill="hold">
                                          <p:stCondLst>
                                            <p:cond delay="0"/>
                                          </p:stCondLst>
                                        </p:cTn>
                                        <p:tgtEl>
                                          <p:spTgt spid="304175"/>
                                        </p:tgtEl>
                                        <p:attrNameLst>
                                          <p:attrName>style.visibility</p:attrName>
                                        </p:attrNameLst>
                                      </p:cBhvr>
                                      <p:to>
                                        <p:strVal val="visible"/>
                                      </p:to>
                                    </p:set>
                                    <p:animEffect transition="in" filter="wipe(left)">
                                      <p:cBhvr>
                                        <p:cTn id="15" dur="500"/>
                                        <p:tgtEl>
                                          <p:spTgt spid="30417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199682">
                                            <p:txEl>
                                              <p:pRg st="2" end="2"/>
                                            </p:txEl>
                                          </p:spTgt>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nodeType="clickEffect">
                                  <p:stCondLst>
                                    <p:cond delay="0"/>
                                  </p:stCondLst>
                                  <p:childTnLst>
                                    <p:set>
                                      <p:cBhvr>
                                        <p:cTn id="23" dur="1" fill="hold">
                                          <p:stCondLst>
                                            <p:cond delay="0"/>
                                          </p:stCondLst>
                                        </p:cTn>
                                        <p:tgtEl>
                                          <p:spTgt spid="304132"/>
                                        </p:tgtEl>
                                        <p:attrNameLst>
                                          <p:attrName>style.visibility</p:attrName>
                                        </p:attrNameLst>
                                      </p:cBhvr>
                                      <p:to>
                                        <p:strVal val="visible"/>
                                      </p:to>
                                    </p:set>
                                    <p:animEffect transition="in" filter="wipe(left)">
                                      <p:cBhvr>
                                        <p:cTn id="24" dur="500"/>
                                        <p:tgtEl>
                                          <p:spTgt spid="304132"/>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199682">
                                            <p:txEl>
                                              <p:pRg st="3" end="3"/>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nodeType="clickEffect">
                                  <p:stCondLst>
                                    <p:cond delay="0"/>
                                  </p:stCondLst>
                                  <p:childTnLst>
                                    <p:set>
                                      <p:cBhvr>
                                        <p:cTn id="32" dur="1" fill="hold">
                                          <p:stCondLst>
                                            <p:cond delay="0"/>
                                          </p:stCondLst>
                                        </p:cTn>
                                        <p:tgtEl>
                                          <p:spTgt spid="304198"/>
                                        </p:tgtEl>
                                        <p:attrNameLst>
                                          <p:attrName>style.visibility</p:attrName>
                                        </p:attrNameLst>
                                      </p:cBhvr>
                                      <p:to>
                                        <p:strVal val="visible"/>
                                      </p:to>
                                    </p:set>
                                    <p:animEffect transition="in" filter="wipe(left)">
                                      <p:cBhvr>
                                        <p:cTn id="33" dur="500"/>
                                        <p:tgtEl>
                                          <p:spTgt spid="304198"/>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499"/>
                                          </p:stCondLst>
                                        </p:cTn>
                                        <p:tgtEl>
                                          <p:spTgt spid="199682">
                                            <p:txEl>
                                              <p:pRg st="4" end="4"/>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499"/>
                                          </p:stCondLst>
                                        </p:cTn>
                                        <p:tgtEl>
                                          <p:spTgt spid="199682">
                                            <p:txEl>
                                              <p:pRg st="5" end="5"/>
                                            </p:txEl>
                                          </p:spTgt>
                                        </p:tgtEl>
                                        <p:attrNameLst>
                                          <p:attrName>style.visibility</p:attrName>
                                        </p:attrNameLst>
                                      </p:cBhvr>
                                      <p:to>
                                        <p:strVal val="visible"/>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1" presetClass="entr" presetSubtype="0" fill="hold" grpId="0" nodeType="clickEffect">
                                  <p:stCondLst>
                                    <p:cond delay="0"/>
                                  </p:stCondLst>
                                  <p:childTnLst>
                                    <p:set>
                                      <p:cBhvr>
                                        <p:cTn id="45" dur="1" fill="hold">
                                          <p:stCondLst>
                                            <p:cond delay="499"/>
                                          </p:stCondLst>
                                        </p:cTn>
                                        <p:tgtEl>
                                          <p:spTgt spid="199682">
                                            <p:txEl>
                                              <p:pRg st="6" end="6"/>
                                            </p:txEl>
                                          </p:spTgt>
                                        </p:tgtEl>
                                        <p:attrNameLst>
                                          <p:attrName>style.visibility</p:attrName>
                                        </p:attrNameLst>
                                      </p:cBhvr>
                                      <p:to>
                                        <p:strVal val="visible"/>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1" presetClass="entr" presetSubtype="0" fill="hold" grpId="0" nodeType="clickEffect">
                                  <p:stCondLst>
                                    <p:cond delay="0"/>
                                  </p:stCondLst>
                                  <p:childTnLst>
                                    <p:set>
                                      <p:cBhvr>
                                        <p:cTn id="49" dur="1" fill="hold">
                                          <p:stCondLst>
                                            <p:cond delay="499"/>
                                          </p:stCondLst>
                                        </p:cTn>
                                        <p:tgtEl>
                                          <p:spTgt spid="19968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2" grpId="0" uiExpand="1" build="p" bldLvl="3"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body" idx="1"/>
          </p:nvPr>
        </p:nvSpPr>
        <p:spPr>
          <a:xfrm>
            <a:off x="334194" y="49214"/>
            <a:ext cx="8514532" cy="6723062"/>
          </a:xfrm>
        </p:spPr>
        <p:txBody>
          <a:bodyPr/>
          <a:lstStyle/>
          <a:p>
            <a:r>
              <a:rPr lang="en-US" altLang="en-US" dirty="0" smtClean="0"/>
              <a:t>Example: the effect of a treatment on strength</a:t>
            </a:r>
          </a:p>
        </p:txBody>
      </p:sp>
      <p:sp>
        <p:nvSpPr>
          <p:cNvPr id="306219" name="Rectangle 43"/>
          <p:cNvSpPr>
            <a:spLocks noChangeArrowheads="1"/>
          </p:cNvSpPr>
          <p:nvPr/>
        </p:nvSpPr>
        <p:spPr bwMode="auto">
          <a:xfrm>
            <a:off x="428625" y="3370263"/>
            <a:ext cx="8334375" cy="2209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82800"/>
          <a:lstStyle>
            <a:lvl1pPr marL="342900" indent="-342900">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nSpc>
                <a:spcPct val="90000"/>
              </a:lnSpc>
              <a:spcBef>
                <a:spcPct val="5000"/>
              </a:spcBef>
              <a:buClr>
                <a:srgbClr val="FF0066"/>
              </a:buClr>
              <a:buFont typeface="Symbol" pitchFamily="18" charset="2"/>
              <a:buChar char="·"/>
            </a:pPr>
            <a:r>
              <a:rPr lang="en-US" altLang="en-US" sz="2800" dirty="0">
                <a:latin typeface="Arial Narrow" pitchFamily="34" charset="0"/>
              </a:rPr>
              <a:t>Interpretation of </a:t>
            </a:r>
            <a:br>
              <a:rPr lang="en-US" altLang="en-US" sz="2800" dirty="0">
                <a:latin typeface="Arial Narrow" pitchFamily="34" charset="0"/>
              </a:rPr>
            </a:br>
            <a:r>
              <a:rPr lang="en-US" altLang="en-US" sz="2800" dirty="0" smtClean="0">
                <a:latin typeface="Arial Narrow" pitchFamily="34" charset="0"/>
              </a:rPr>
              <a:t>standardized</a:t>
            </a:r>
            <a:r>
              <a:rPr lang="en-US" altLang="en-US" sz="2800" dirty="0">
                <a:latin typeface="Arial Narrow" pitchFamily="34" charset="0"/>
              </a:rPr>
              <a:t/>
            </a:r>
            <a:br>
              <a:rPr lang="en-US" altLang="en-US" sz="2800" dirty="0">
                <a:latin typeface="Arial Narrow" pitchFamily="34" charset="0"/>
              </a:rPr>
            </a:br>
            <a:r>
              <a:rPr lang="en-US" altLang="en-US" sz="2800" dirty="0">
                <a:latin typeface="Arial Narrow" pitchFamily="34" charset="0"/>
              </a:rPr>
              <a:t>difference or</a:t>
            </a:r>
            <a:br>
              <a:rPr lang="en-US" altLang="en-US" sz="2800" dirty="0">
                <a:latin typeface="Arial Narrow" pitchFamily="34" charset="0"/>
              </a:rPr>
            </a:br>
            <a:r>
              <a:rPr lang="en-US" altLang="en-US" sz="2800" dirty="0">
                <a:latin typeface="Arial Narrow" pitchFamily="34" charset="0"/>
              </a:rPr>
              <a:t>change in means:</a:t>
            </a:r>
          </a:p>
        </p:txBody>
      </p:sp>
      <p:grpSp>
        <p:nvGrpSpPr>
          <p:cNvPr id="306220" name="Group 44"/>
          <p:cNvGrpSpPr>
            <a:grpSpLocks/>
          </p:cNvGrpSpPr>
          <p:nvPr/>
        </p:nvGrpSpPr>
        <p:grpSpPr bwMode="auto">
          <a:xfrm>
            <a:off x="5014912" y="3478212"/>
            <a:ext cx="930275" cy="886580"/>
            <a:chOff x="2828" y="2861"/>
            <a:chExt cx="586" cy="482"/>
          </a:xfrm>
        </p:grpSpPr>
        <p:sp>
          <p:nvSpPr>
            <p:cNvPr id="18480" name="Rectangle 45"/>
            <p:cNvSpPr>
              <a:spLocks noChangeArrowheads="1"/>
            </p:cNvSpPr>
            <p:nvPr/>
          </p:nvSpPr>
          <p:spPr bwMode="auto">
            <a:xfrm>
              <a:off x="2828" y="2861"/>
              <a:ext cx="58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90487" tIns="44450" rIns="90487" bIns="44450">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ctr"/>
              <a:r>
                <a:rPr lang="en-AU" altLang="en-AU" sz="2400" dirty="0" smtClean="0">
                  <a:latin typeface="Arial Narrow" pitchFamily="34" charset="0"/>
                </a:rPr>
                <a:t>Cohen</a:t>
              </a:r>
              <a:endParaRPr lang="en-US" altLang="en-AU" sz="2400" dirty="0">
                <a:latin typeface="Arial Narrow" pitchFamily="34" charset="0"/>
              </a:endParaRPr>
            </a:p>
          </p:txBody>
        </p:sp>
        <p:sp>
          <p:nvSpPr>
            <p:cNvPr id="18481" name="Rectangle 46"/>
            <p:cNvSpPr>
              <a:spLocks noChangeArrowheads="1"/>
            </p:cNvSpPr>
            <p:nvPr/>
          </p:nvSpPr>
          <p:spPr bwMode="auto">
            <a:xfrm>
              <a:off x="2862" y="3093"/>
              <a:ext cx="51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90487" tIns="44450" rIns="90487" bIns="44450">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ctr"/>
              <a:r>
                <a:rPr lang="en-AU" altLang="en-AU" sz="2400" dirty="0">
                  <a:latin typeface="Arial Narrow" pitchFamily="34" charset="0"/>
                </a:rPr>
                <a:t>&lt;</a:t>
              </a:r>
              <a:r>
                <a:rPr lang="en-AU" altLang="en-AU" sz="2400" b="1" dirty="0" smtClean="0">
                  <a:latin typeface="Arial Narrow" pitchFamily="34" charset="0"/>
                </a:rPr>
                <a:t>0.20</a:t>
              </a:r>
              <a:endParaRPr lang="en-US" altLang="en-AU" sz="2400" b="1" dirty="0">
                <a:latin typeface="Arial Narrow" pitchFamily="34" charset="0"/>
              </a:endParaRPr>
            </a:p>
          </p:txBody>
        </p:sp>
      </p:grpSp>
      <p:grpSp>
        <p:nvGrpSpPr>
          <p:cNvPr id="306223" name="Group 47"/>
          <p:cNvGrpSpPr>
            <a:grpSpLocks/>
          </p:cNvGrpSpPr>
          <p:nvPr/>
        </p:nvGrpSpPr>
        <p:grpSpPr bwMode="auto">
          <a:xfrm>
            <a:off x="6337300" y="3478212"/>
            <a:ext cx="1087438" cy="886580"/>
            <a:chOff x="3661" y="2861"/>
            <a:chExt cx="685" cy="482"/>
          </a:xfrm>
        </p:grpSpPr>
        <p:sp>
          <p:nvSpPr>
            <p:cNvPr id="18478" name="Rectangle 48"/>
            <p:cNvSpPr>
              <a:spLocks noChangeArrowheads="1"/>
            </p:cNvSpPr>
            <p:nvPr/>
          </p:nvSpPr>
          <p:spPr bwMode="auto">
            <a:xfrm>
              <a:off x="3661" y="2861"/>
              <a:ext cx="685" cy="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90487" tIns="44450" rIns="90487" bIns="44450">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ctr"/>
              <a:r>
                <a:rPr lang="en-AU" altLang="en-AU" sz="2400" dirty="0">
                  <a:latin typeface="Arial Narrow" pitchFamily="34" charset="0"/>
                </a:rPr>
                <a:t>Hopkins</a:t>
              </a:r>
              <a:endParaRPr lang="en-US" altLang="en-AU" sz="2400" dirty="0">
                <a:latin typeface="Arial Narrow" pitchFamily="34" charset="0"/>
              </a:endParaRPr>
            </a:p>
          </p:txBody>
        </p:sp>
        <p:sp>
          <p:nvSpPr>
            <p:cNvPr id="18479" name="Rectangle 49"/>
            <p:cNvSpPr>
              <a:spLocks noChangeArrowheads="1"/>
            </p:cNvSpPr>
            <p:nvPr/>
          </p:nvSpPr>
          <p:spPr bwMode="auto">
            <a:xfrm>
              <a:off x="3743" y="3093"/>
              <a:ext cx="51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90487" tIns="44450" rIns="90487" bIns="44450">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ctr"/>
              <a:r>
                <a:rPr lang="en-AU" altLang="en-AU" sz="2400" dirty="0">
                  <a:latin typeface="Arial Narrow" pitchFamily="34" charset="0"/>
                </a:rPr>
                <a:t>&lt;</a:t>
              </a:r>
              <a:r>
                <a:rPr lang="en-AU" altLang="en-AU" sz="2400" b="1" dirty="0" smtClean="0">
                  <a:latin typeface="Arial Narrow" pitchFamily="34" charset="0"/>
                </a:rPr>
                <a:t>0.20</a:t>
              </a:r>
              <a:endParaRPr lang="en-US" altLang="en-AU" sz="2400" b="1" dirty="0">
                <a:latin typeface="Arial Narrow" pitchFamily="34" charset="0"/>
              </a:endParaRPr>
            </a:p>
          </p:txBody>
        </p:sp>
      </p:grpSp>
      <p:sp>
        <p:nvSpPr>
          <p:cNvPr id="306226" name="Rectangle 50"/>
          <p:cNvSpPr>
            <a:spLocks noChangeArrowheads="1"/>
          </p:cNvSpPr>
          <p:nvPr/>
        </p:nvSpPr>
        <p:spPr bwMode="auto">
          <a:xfrm>
            <a:off x="4854864" y="4246563"/>
            <a:ext cx="1253548"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90487" tIns="44450" rIns="90487" bIns="44450">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ctr"/>
            <a:r>
              <a:rPr lang="en-AU" altLang="en-AU" sz="2400" dirty="0" smtClean="0">
                <a:latin typeface="Arial Narrow" pitchFamily="34" charset="0"/>
              </a:rPr>
              <a:t>0.20-</a:t>
            </a:r>
            <a:r>
              <a:rPr lang="en-AU" altLang="en-AU" sz="2400" b="1" dirty="0" smtClean="0">
                <a:latin typeface="Arial Narrow" pitchFamily="34" charset="0"/>
              </a:rPr>
              <a:t>0.50</a:t>
            </a:r>
            <a:endParaRPr lang="en-US" altLang="en-AU" sz="2400" b="1" dirty="0">
              <a:latin typeface="Arial Narrow" pitchFamily="34" charset="0"/>
            </a:endParaRPr>
          </a:p>
        </p:txBody>
      </p:sp>
      <p:sp>
        <p:nvSpPr>
          <p:cNvPr id="306227" name="Rectangle 51"/>
          <p:cNvSpPr>
            <a:spLocks noChangeArrowheads="1"/>
          </p:cNvSpPr>
          <p:nvPr/>
        </p:nvSpPr>
        <p:spPr bwMode="auto">
          <a:xfrm>
            <a:off x="6255039" y="4246563"/>
            <a:ext cx="1253548"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90487" tIns="44450" rIns="90487" bIns="44450">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ctr"/>
            <a:r>
              <a:rPr lang="en-AU" altLang="en-AU" sz="2400" dirty="0" smtClean="0">
                <a:latin typeface="Arial Narrow" pitchFamily="34" charset="0"/>
              </a:rPr>
              <a:t>0.20-</a:t>
            </a:r>
            <a:r>
              <a:rPr lang="en-AU" altLang="en-AU" sz="2400" b="1" dirty="0" smtClean="0">
                <a:latin typeface="Arial Narrow" pitchFamily="34" charset="0"/>
              </a:rPr>
              <a:t>0.60</a:t>
            </a:r>
            <a:endParaRPr lang="en-US" altLang="en-AU" sz="2400" b="1" dirty="0">
              <a:latin typeface="Arial Narrow" pitchFamily="34" charset="0"/>
            </a:endParaRPr>
          </a:p>
        </p:txBody>
      </p:sp>
      <p:grpSp>
        <p:nvGrpSpPr>
          <p:cNvPr id="306228" name="Group 52"/>
          <p:cNvGrpSpPr>
            <a:grpSpLocks/>
          </p:cNvGrpSpPr>
          <p:nvPr/>
        </p:nvGrpSpPr>
        <p:grpSpPr bwMode="auto">
          <a:xfrm>
            <a:off x="4856167" y="4600568"/>
            <a:ext cx="2582865" cy="459539"/>
            <a:chOff x="2728" y="3477"/>
            <a:chExt cx="1627" cy="250"/>
          </a:xfrm>
        </p:grpSpPr>
        <p:sp>
          <p:nvSpPr>
            <p:cNvPr id="18476" name="Rectangle 53"/>
            <p:cNvSpPr>
              <a:spLocks noChangeArrowheads="1"/>
            </p:cNvSpPr>
            <p:nvPr/>
          </p:nvSpPr>
          <p:spPr bwMode="auto">
            <a:xfrm>
              <a:off x="2728" y="3477"/>
              <a:ext cx="79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90487" tIns="44450" rIns="90487" bIns="44450">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ctr"/>
              <a:r>
                <a:rPr lang="en-AU" altLang="en-AU" sz="2400" dirty="0" smtClean="0">
                  <a:latin typeface="Arial Narrow" pitchFamily="34" charset="0"/>
                </a:rPr>
                <a:t>0.50-</a:t>
              </a:r>
              <a:r>
                <a:rPr lang="en-AU" altLang="en-AU" sz="2400" b="1" dirty="0" smtClean="0">
                  <a:latin typeface="Arial Narrow" pitchFamily="34" charset="0"/>
                </a:rPr>
                <a:t>0.80</a:t>
              </a:r>
              <a:endParaRPr lang="en-US" altLang="en-AU" sz="2400" b="1" dirty="0">
                <a:latin typeface="Arial Narrow" pitchFamily="34" charset="0"/>
              </a:endParaRPr>
            </a:p>
          </p:txBody>
        </p:sp>
        <p:sp>
          <p:nvSpPr>
            <p:cNvPr id="18477" name="Rectangle 54"/>
            <p:cNvSpPr>
              <a:spLocks noChangeArrowheads="1"/>
            </p:cNvSpPr>
            <p:nvPr/>
          </p:nvSpPr>
          <p:spPr bwMode="auto">
            <a:xfrm>
              <a:off x="3654" y="3477"/>
              <a:ext cx="701"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90487" tIns="44450" rIns="90487" bIns="44450">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ctr"/>
              <a:r>
                <a:rPr lang="en-AU" altLang="en-AU" sz="2400" dirty="0" smtClean="0">
                  <a:latin typeface="Arial Narrow" pitchFamily="34" charset="0"/>
                </a:rPr>
                <a:t>0.60-</a:t>
              </a:r>
              <a:r>
                <a:rPr lang="en-AU" altLang="en-AU" sz="2400" b="1" dirty="0" smtClean="0">
                  <a:latin typeface="Arial Narrow" pitchFamily="34" charset="0"/>
                </a:rPr>
                <a:t>1.2</a:t>
              </a:r>
              <a:endParaRPr lang="en-US" altLang="en-AU" sz="2400" b="1" dirty="0">
                <a:latin typeface="Arial Narrow" pitchFamily="34" charset="0"/>
              </a:endParaRPr>
            </a:p>
          </p:txBody>
        </p:sp>
      </p:grpSp>
      <p:grpSp>
        <p:nvGrpSpPr>
          <p:cNvPr id="306231" name="Group 55"/>
          <p:cNvGrpSpPr>
            <a:grpSpLocks/>
          </p:cNvGrpSpPr>
          <p:nvPr/>
        </p:nvGrpSpPr>
        <p:grpSpPr bwMode="auto">
          <a:xfrm>
            <a:off x="5068890" y="4964106"/>
            <a:ext cx="2293939" cy="459539"/>
            <a:chOff x="2862" y="3669"/>
            <a:chExt cx="1445" cy="250"/>
          </a:xfrm>
        </p:grpSpPr>
        <p:sp>
          <p:nvSpPr>
            <p:cNvPr id="18474" name="Rectangle 56"/>
            <p:cNvSpPr>
              <a:spLocks noChangeArrowheads="1"/>
            </p:cNvSpPr>
            <p:nvPr/>
          </p:nvSpPr>
          <p:spPr bwMode="auto">
            <a:xfrm>
              <a:off x="2862" y="3669"/>
              <a:ext cx="51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90487" tIns="44450" rIns="90487" bIns="44450">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ctr"/>
              <a:r>
                <a:rPr lang="en-AU" altLang="en-AU" sz="2400" dirty="0">
                  <a:latin typeface="Arial Narrow" pitchFamily="34" charset="0"/>
                </a:rPr>
                <a:t>&gt;</a:t>
              </a:r>
              <a:r>
                <a:rPr lang="en-AU" altLang="en-AU" sz="2400" dirty="0" smtClean="0">
                  <a:latin typeface="Arial Narrow" pitchFamily="34" charset="0"/>
                </a:rPr>
                <a:t>0.80</a:t>
              </a:r>
              <a:endParaRPr lang="en-US" altLang="en-AU" sz="2400" dirty="0">
                <a:latin typeface="Arial Narrow" pitchFamily="34" charset="0"/>
              </a:endParaRPr>
            </a:p>
          </p:txBody>
        </p:sp>
        <p:sp>
          <p:nvSpPr>
            <p:cNvPr id="18475" name="Rectangle 57"/>
            <p:cNvSpPr>
              <a:spLocks noChangeArrowheads="1"/>
            </p:cNvSpPr>
            <p:nvPr/>
          </p:nvSpPr>
          <p:spPr bwMode="auto">
            <a:xfrm>
              <a:off x="3701" y="3669"/>
              <a:ext cx="606" cy="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90487" tIns="44450" rIns="90487" bIns="44450">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ctr"/>
              <a:r>
                <a:rPr lang="en-AU" altLang="en-AU" sz="2400" dirty="0">
                  <a:latin typeface="Arial Narrow" pitchFamily="34" charset="0"/>
                </a:rPr>
                <a:t>1.2-</a:t>
              </a:r>
              <a:r>
                <a:rPr lang="en-AU" altLang="en-AU" sz="2400" b="1" dirty="0">
                  <a:latin typeface="Arial Narrow" pitchFamily="34" charset="0"/>
                </a:rPr>
                <a:t>2.0</a:t>
              </a:r>
              <a:endParaRPr lang="en-US" altLang="en-AU" sz="2400" b="1" dirty="0">
                <a:latin typeface="Arial Narrow" pitchFamily="34" charset="0"/>
              </a:endParaRPr>
            </a:p>
          </p:txBody>
        </p:sp>
      </p:grpSp>
      <p:grpSp>
        <p:nvGrpSpPr>
          <p:cNvPr id="306234" name="Group 58"/>
          <p:cNvGrpSpPr>
            <a:grpSpLocks/>
          </p:cNvGrpSpPr>
          <p:nvPr/>
        </p:nvGrpSpPr>
        <p:grpSpPr bwMode="auto">
          <a:xfrm>
            <a:off x="5319715" y="5311775"/>
            <a:ext cx="2041526" cy="454025"/>
            <a:chOff x="3020" y="3861"/>
            <a:chExt cx="1286" cy="247"/>
          </a:xfrm>
        </p:grpSpPr>
        <p:sp>
          <p:nvSpPr>
            <p:cNvPr id="18472" name="Rectangle 59"/>
            <p:cNvSpPr>
              <a:spLocks noChangeArrowheads="1"/>
            </p:cNvSpPr>
            <p:nvPr/>
          </p:nvSpPr>
          <p:spPr bwMode="auto">
            <a:xfrm>
              <a:off x="3020" y="3861"/>
              <a:ext cx="202" cy="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90487" tIns="44450" rIns="90487" bIns="44450">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ctr"/>
              <a:r>
                <a:rPr lang="en-AU" altLang="en-AU" sz="2400">
                  <a:latin typeface="Arial Narrow" pitchFamily="34" charset="0"/>
                </a:rPr>
                <a:t>?</a:t>
              </a:r>
              <a:endParaRPr lang="en-US" altLang="en-AU" sz="2400">
                <a:latin typeface="Arial Narrow" pitchFamily="34" charset="0"/>
              </a:endParaRPr>
            </a:p>
          </p:txBody>
        </p:sp>
        <p:sp>
          <p:nvSpPr>
            <p:cNvPr id="18473" name="Rectangle 60"/>
            <p:cNvSpPr>
              <a:spLocks noChangeArrowheads="1"/>
            </p:cNvSpPr>
            <p:nvPr/>
          </p:nvSpPr>
          <p:spPr bwMode="auto">
            <a:xfrm>
              <a:off x="3700" y="3861"/>
              <a:ext cx="606" cy="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90487" tIns="44450" rIns="90487" bIns="44450">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ctr"/>
              <a:r>
                <a:rPr lang="en-AU" altLang="en-AU" sz="2400" dirty="0">
                  <a:latin typeface="Arial Narrow" pitchFamily="34" charset="0"/>
                </a:rPr>
                <a:t>2.0-4.0</a:t>
              </a:r>
              <a:endParaRPr lang="en-US" altLang="en-AU" sz="2400" dirty="0">
                <a:latin typeface="Arial Narrow" pitchFamily="34" charset="0"/>
              </a:endParaRPr>
            </a:p>
          </p:txBody>
        </p:sp>
      </p:grpSp>
      <p:grpSp>
        <p:nvGrpSpPr>
          <p:cNvPr id="306237" name="Group 61"/>
          <p:cNvGrpSpPr>
            <a:grpSpLocks/>
          </p:cNvGrpSpPr>
          <p:nvPr/>
        </p:nvGrpSpPr>
        <p:grpSpPr bwMode="auto">
          <a:xfrm>
            <a:off x="3333750" y="3889375"/>
            <a:ext cx="4191000" cy="1865313"/>
            <a:chOff x="1769" y="3093"/>
            <a:chExt cx="2640" cy="1015"/>
          </a:xfrm>
        </p:grpSpPr>
        <p:sp>
          <p:nvSpPr>
            <p:cNvPr id="18466" name="Rectangle 62"/>
            <p:cNvSpPr>
              <a:spLocks noChangeArrowheads="1"/>
            </p:cNvSpPr>
            <p:nvPr/>
          </p:nvSpPr>
          <p:spPr bwMode="auto">
            <a:xfrm>
              <a:off x="2134" y="3093"/>
              <a:ext cx="482" cy="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90487" tIns="44450" rIns="90487" bIns="44450">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r"/>
              <a:r>
                <a:rPr lang="en-AU" altLang="en-AU" sz="2400">
                  <a:latin typeface="Arial Narrow" pitchFamily="34" charset="0"/>
                </a:rPr>
                <a:t>trivial</a:t>
              </a:r>
              <a:endParaRPr lang="en-US" altLang="en-AU" sz="2400">
                <a:latin typeface="Arial Narrow" pitchFamily="34" charset="0"/>
              </a:endParaRPr>
            </a:p>
          </p:txBody>
        </p:sp>
        <p:sp>
          <p:nvSpPr>
            <p:cNvPr id="18467" name="Rectangle 63"/>
            <p:cNvSpPr>
              <a:spLocks noChangeArrowheads="1"/>
            </p:cNvSpPr>
            <p:nvPr/>
          </p:nvSpPr>
          <p:spPr bwMode="auto">
            <a:xfrm>
              <a:off x="2134" y="3285"/>
              <a:ext cx="482" cy="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90487" tIns="44450" rIns="90487" bIns="44450">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r"/>
              <a:r>
                <a:rPr lang="en-AU" altLang="en-AU" sz="2400">
                  <a:latin typeface="Arial Narrow" pitchFamily="34" charset="0"/>
                </a:rPr>
                <a:t>small</a:t>
              </a:r>
              <a:endParaRPr lang="en-US" altLang="en-AU" sz="2400">
                <a:latin typeface="Arial Narrow" pitchFamily="34" charset="0"/>
              </a:endParaRPr>
            </a:p>
          </p:txBody>
        </p:sp>
        <p:sp>
          <p:nvSpPr>
            <p:cNvPr id="18468" name="Rectangle 64"/>
            <p:cNvSpPr>
              <a:spLocks noChangeArrowheads="1"/>
            </p:cNvSpPr>
            <p:nvPr/>
          </p:nvSpPr>
          <p:spPr bwMode="auto">
            <a:xfrm>
              <a:off x="1835" y="3477"/>
              <a:ext cx="781" cy="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90487" tIns="44450" rIns="90487" bIns="44450">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r"/>
              <a:r>
                <a:rPr lang="en-AU" altLang="en-AU" sz="2400">
                  <a:latin typeface="Arial Narrow" pitchFamily="34" charset="0"/>
                </a:rPr>
                <a:t>moderate</a:t>
              </a:r>
              <a:endParaRPr lang="en-US" altLang="en-AU" sz="2400">
                <a:latin typeface="Arial Narrow" pitchFamily="34" charset="0"/>
              </a:endParaRPr>
            </a:p>
          </p:txBody>
        </p:sp>
        <p:sp>
          <p:nvSpPr>
            <p:cNvPr id="18469" name="Rectangle 65"/>
            <p:cNvSpPr>
              <a:spLocks noChangeArrowheads="1"/>
            </p:cNvSpPr>
            <p:nvPr/>
          </p:nvSpPr>
          <p:spPr bwMode="auto">
            <a:xfrm>
              <a:off x="2151" y="3669"/>
              <a:ext cx="465" cy="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90487" tIns="44450" rIns="90487" bIns="44450">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r"/>
              <a:r>
                <a:rPr lang="en-AU" altLang="en-AU" sz="2400">
                  <a:latin typeface="Arial Narrow" pitchFamily="34" charset="0"/>
                </a:rPr>
                <a:t>large</a:t>
              </a:r>
              <a:endParaRPr lang="en-US" altLang="en-AU" sz="2400">
                <a:latin typeface="Arial Narrow" pitchFamily="34" charset="0"/>
              </a:endParaRPr>
            </a:p>
          </p:txBody>
        </p:sp>
        <p:sp>
          <p:nvSpPr>
            <p:cNvPr id="18470" name="Rectangle 66"/>
            <p:cNvSpPr>
              <a:spLocks noChangeArrowheads="1"/>
            </p:cNvSpPr>
            <p:nvPr/>
          </p:nvSpPr>
          <p:spPr bwMode="auto">
            <a:xfrm>
              <a:off x="1809" y="3861"/>
              <a:ext cx="807" cy="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90487" tIns="44450" rIns="90487" bIns="44450">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r"/>
              <a:r>
                <a:rPr lang="en-AU" altLang="en-AU" sz="2400">
                  <a:latin typeface="Arial Narrow" pitchFamily="34" charset="0"/>
                </a:rPr>
                <a:t>very large</a:t>
              </a:r>
              <a:endParaRPr lang="en-US" altLang="en-AU" sz="2400">
                <a:latin typeface="Arial Narrow" pitchFamily="34" charset="0"/>
              </a:endParaRPr>
            </a:p>
          </p:txBody>
        </p:sp>
        <p:sp>
          <p:nvSpPr>
            <p:cNvPr id="18471" name="Line 67"/>
            <p:cNvSpPr>
              <a:spLocks noChangeShapeType="1"/>
            </p:cNvSpPr>
            <p:nvPr/>
          </p:nvSpPr>
          <p:spPr bwMode="auto">
            <a:xfrm flipH="1">
              <a:off x="1769" y="3093"/>
              <a:ext cx="26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06244" name="Group 68"/>
          <p:cNvGrpSpPr>
            <a:grpSpLocks/>
          </p:cNvGrpSpPr>
          <p:nvPr/>
        </p:nvGrpSpPr>
        <p:grpSpPr bwMode="auto">
          <a:xfrm>
            <a:off x="2784475" y="5645150"/>
            <a:ext cx="4433888" cy="454025"/>
            <a:chOff x="1754" y="3679"/>
            <a:chExt cx="2793" cy="247"/>
          </a:xfrm>
        </p:grpSpPr>
        <p:grpSp>
          <p:nvGrpSpPr>
            <p:cNvPr id="18462" name="Group 69"/>
            <p:cNvGrpSpPr>
              <a:grpSpLocks/>
            </p:cNvGrpSpPr>
            <p:nvPr/>
          </p:nvGrpSpPr>
          <p:grpSpPr bwMode="auto">
            <a:xfrm>
              <a:off x="3351" y="3679"/>
              <a:ext cx="1196" cy="247"/>
              <a:chOff x="3020" y="3861"/>
              <a:chExt cx="1196" cy="247"/>
            </a:xfrm>
          </p:grpSpPr>
          <p:sp>
            <p:nvSpPr>
              <p:cNvPr id="18464" name="Rectangle 70"/>
              <p:cNvSpPr>
                <a:spLocks noChangeArrowheads="1"/>
              </p:cNvSpPr>
              <p:nvPr/>
            </p:nvSpPr>
            <p:spPr bwMode="auto">
              <a:xfrm>
                <a:off x="3020" y="3861"/>
                <a:ext cx="202" cy="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90487" tIns="44450" rIns="90487" bIns="44450">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ctr"/>
                <a:r>
                  <a:rPr lang="en-AU" altLang="en-AU" sz="2400">
                    <a:latin typeface="Arial Narrow" pitchFamily="34" charset="0"/>
                  </a:rPr>
                  <a:t>?</a:t>
                </a:r>
                <a:endParaRPr lang="en-US" altLang="en-AU" sz="2400">
                  <a:latin typeface="Arial Narrow" pitchFamily="34" charset="0"/>
                </a:endParaRPr>
              </a:p>
            </p:txBody>
          </p:sp>
          <p:sp>
            <p:nvSpPr>
              <p:cNvPr id="18465" name="Rectangle 71"/>
              <p:cNvSpPr>
                <a:spLocks noChangeArrowheads="1"/>
              </p:cNvSpPr>
              <p:nvPr/>
            </p:nvSpPr>
            <p:spPr bwMode="auto">
              <a:xfrm>
                <a:off x="3790" y="3861"/>
                <a:ext cx="426" cy="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90487" tIns="44450" rIns="90487" bIns="44450">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ctr"/>
                <a:r>
                  <a:rPr lang="en-AU" altLang="en-AU" sz="2400" dirty="0">
                    <a:latin typeface="Arial Narrow" pitchFamily="34" charset="0"/>
                  </a:rPr>
                  <a:t>&gt;4.0</a:t>
                </a:r>
                <a:endParaRPr lang="en-US" altLang="en-AU" sz="2400" dirty="0">
                  <a:latin typeface="Arial Narrow" pitchFamily="34" charset="0"/>
                </a:endParaRPr>
              </a:p>
            </p:txBody>
          </p:sp>
        </p:grpSp>
        <p:sp>
          <p:nvSpPr>
            <p:cNvPr id="18463" name="Rectangle 72"/>
            <p:cNvSpPr>
              <a:spLocks noChangeArrowheads="1"/>
            </p:cNvSpPr>
            <p:nvPr/>
          </p:nvSpPr>
          <p:spPr bwMode="auto">
            <a:xfrm>
              <a:off x="1754" y="3679"/>
              <a:ext cx="1193" cy="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90487" tIns="44450" rIns="90487" bIns="44450">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r"/>
              <a:r>
                <a:rPr lang="en-AU" altLang="en-AU" sz="2400">
                  <a:latin typeface="Arial Narrow" pitchFamily="34" charset="0"/>
                </a:rPr>
                <a:t>extremely large</a:t>
              </a:r>
              <a:endParaRPr lang="en-US" altLang="en-AU" sz="2400">
                <a:latin typeface="Arial Narrow" pitchFamily="34" charset="0"/>
              </a:endParaRPr>
            </a:p>
          </p:txBody>
        </p:sp>
      </p:grpSp>
      <p:grpSp>
        <p:nvGrpSpPr>
          <p:cNvPr id="6" name="Group 5"/>
          <p:cNvGrpSpPr/>
          <p:nvPr/>
        </p:nvGrpSpPr>
        <p:grpSpPr>
          <a:xfrm>
            <a:off x="1359853" y="446580"/>
            <a:ext cx="2832056" cy="2916238"/>
            <a:chOff x="1537629" y="446580"/>
            <a:chExt cx="2832056" cy="2916238"/>
          </a:xfrm>
        </p:grpSpPr>
        <p:sp>
          <p:nvSpPr>
            <p:cNvPr id="18501" name="Rectangle 4"/>
            <p:cNvSpPr>
              <a:spLocks noChangeArrowheads="1"/>
            </p:cNvSpPr>
            <p:nvPr/>
          </p:nvSpPr>
          <p:spPr bwMode="auto">
            <a:xfrm>
              <a:off x="1677329" y="861539"/>
              <a:ext cx="2416175" cy="2465259"/>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endParaRPr lang="en-US" altLang="en-US"/>
            </a:p>
          </p:txBody>
        </p:sp>
        <p:sp>
          <p:nvSpPr>
            <p:cNvPr id="18502" name="Rectangle 5"/>
            <p:cNvSpPr>
              <a:spLocks noChangeArrowheads="1"/>
            </p:cNvSpPr>
            <p:nvPr/>
          </p:nvSpPr>
          <p:spPr bwMode="auto">
            <a:xfrm>
              <a:off x="1869417" y="1818249"/>
              <a:ext cx="2043113" cy="1082063"/>
            </a:xfrm>
            <a:prstGeom prst="rect">
              <a:avLst/>
            </a:prstGeom>
            <a:solidFill>
              <a:schemeClr val="bg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ctr"/>
              <a:r>
                <a:rPr lang="en-US" altLang="en-AU" sz="1800">
                  <a:solidFill>
                    <a:schemeClr val="tx2"/>
                  </a:solidFill>
                  <a:latin typeface="Arial" pitchFamily="34" charset="0"/>
                </a:rPr>
                <a:t> </a:t>
              </a:r>
            </a:p>
          </p:txBody>
        </p:sp>
        <p:sp>
          <p:nvSpPr>
            <p:cNvPr id="18503" name="Rectangle 6"/>
            <p:cNvSpPr>
              <a:spLocks noChangeArrowheads="1"/>
            </p:cNvSpPr>
            <p:nvPr/>
          </p:nvSpPr>
          <p:spPr bwMode="auto">
            <a:xfrm>
              <a:off x="2347254" y="2939214"/>
              <a:ext cx="1192213" cy="423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90487" tIns="44450" rIns="90487" bIns="44450">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ctr"/>
              <a:r>
                <a:rPr lang="en-AU" altLang="en-AU" dirty="0">
                  <a:latin typeface="Arial" pitchFamily="34" charset="0"/>
                </a:rPr>
                <a:t>strength</a:t>
              </a:r>
              <a:endParaRPr lang="en-US" altLang="en-AU" dirty="0">
                <a:latin typeface="Arial" pitchFamily="34" charset="0"/>
              </a:endParaRPr>
            </a:p>
          </p:txBody>
        </p:sp>
        <p:sp>
          <p:nvSpPr>
            <p:cNvPr id="18504" name="Freeform 7"/>
            <p:cNvSpPr>
              <a:spLocks/>
            </p:cNvSpPr>
            <p:nvPr/>
          </p:nvSpPr>
          <p:spPr bwMode="auto">
            <a:xfrm>
              <a:off x="1910692" y="1887409"/>
              <a:ext cx="1903413" cy="1018666"/>
            </a:xfrm>
            <a:custGeom>
              <a:avLst/>
              <a:gdLst>
                <a:gd name="T0" fmla="*/ 0 w 1512"/>
                <a:gd name="T1" fmla="*/ 4 h 972"/>
                <a:gd name="T2" fmla="*/ 3 w 1512"/>
                <a:gd name="T3" fmla="*/ 4 h 972"/>
                <a:gd name="T4" fmla="*/ 6 w 1512"/>
                <a:gd name="T5" fmla="*/ 4 h 972"/>
                <a:gd name="T6" fmla="*/ 8 w 1512"/>
                <a:gd name="T7" fmla="*/ 4 h 972"/>
                <a:gd name="T8" fmla="*/ 10 w 1512"/>
                <a:gd name="T9" fmla="*/ 3 h 972"/>
                <a:gd name="T10" fmla="*/ 13 w 1512"/>
                <a:gd name="T11" fmla="*/ 1 h 972"/>
                <a:gd name="T12" fmla="*/ 13 w 1512"/>
                <a:gd name="T13" fmla="*/ 1 h 972"/>
                <a:gd name="T14" fmla="*/ 14 w 1512"/>
                <a:gd name="T15" fmla="*/ 1 h 972"/>
                <a:gd name="T16" fmla="*/ 16 w 1512"/>
                <a:gd name="T17" fmla="*/ 1 h 972"/>
                <a:gd name="T18" fmla="*/ 17 w 1512"/>
                <a:gd name="T19" fmla="*/ 1 h 972"/>
                <a:gd name="T20" fmla="*/ 20 w 1512"/>
                <a:gd name="T21" fmla="*/ 2 h 972"/>
                <a:gd name="T22" fmla="*/ 21 w 1512"/>
                <a:gd name="T23" fmla="*/ 4 h 972"/>
                <a:gd name="T24" fmla="*/ 24 w 1512"/>
                <a:gd name="T25" fmla="*/ 4 h 972"/>
                <a:gd name="T26" fmla="*/ 25 w 1512"/>
                <a:gd name="T27" fmla="*/ 4 h 972"/>
                <a:gd name="T28" fmla="*/ 28 w 1512"/>
                <a:gd name="T29" fmla="*/ 4 h 972"/>
                <a:gd name="T30" fmla="*/ 29 w 1512"/>
                <a:gd name="T31" fmla="*/ 4 h 9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512" h="972">
                  <a:moveTo>
                    <a:pt x="0" y="969"/>
                  </a:moveTo>
                  <a:cubicBezTo>
                    <a:pt x="24" y="969"/>
                    <a:pt x="97" y="972"/>
                    <a:pt x="147" y="966"/>
                  </a:cubicBezTo>
                  <a:cubicBezTo>
                    <a:pt x="197" y="960"/>
                    <a:pt x="259" y="955"/>
                    <a:pt x="300" y="933"/>
                  </a:cubicBezTo>
                  <a:cubicBezTo>
                    <a:pt x="341" y="911"/>
                    <a:pt x="358" y="889"/>
                    <a:pt x="393" y="831"/>
                  </a:cubicBezTo>
                  <a:cubicBezTo>
                    <a:pt x="428" y="773"/>
                    <a:pt x="462" y="707"/>
                    <a:pt x="510" y="585"/>
                  </a:cubicBezTo>
                  <a:cubicBezTo>
                    <a:pt x="558" y="463"/>
                    <a:pt x="648" y="193"/>
                    <a:pt x="684" y="99"/>
                  </a:cubicBezTo>
                  <a:cubicBezTo>
                    <a:pt x="720" y="5"/>
                    <a:pt x="713" y="37"/>
                    <a:pt x="726" y="21"/>
                  </a:cubicBezTo>
                  <a:cubicBezTo>
                    <a:pt x="739" y="5"/>
                    <a:pt x="751" y="0"/>
                    <a:pt x="765" y="3"/>
                  </a:cubicBezTo>
                  <a:cubicBezTo>
                    <a:pt x="779" y="6"/>
                    <a:pt x="790" y="9"/>
                    <a:pt x="810" y="39"/>
                  </a:cubicBezTo>
                  <a:cubicBezTo>
                    <a:pt x="830" y="69"/>
                    <a:pt x="858" y="113"/>
                    <a:pt x="888" y="183"/>
                  </a:cubicBezTo>
                  <a:cubicBezTo>
                    <a:pt x="918" y="253"/>
                    <a:pt x="956" y="365"/>
                    <a:pt x="993" y="462"/>
                  </a:cubicBezTo>
                  <a:cubicBezTo>
                    <a:pt x="1030" y="559"/>
                    <a:pt x="1075" y="692"/>
                    <a:pt x="1113" y="765"/>
                  </a:cubicBezTo>
                  <a:cubicBezTo>
                    <a:pt x="1151" y="838"/>
                    <a:pt x="1190" y="869"/>
                    <a:pt x="1224" y="900"/>
                  </a:cubicBezTo>
                  <a:cubicBezTo>
                    <a:pt x="1258" y="931"/>
                    <a:pt x="1285" y="944"/>
                    <a:pt x="1320" y="954"/>
                  </a:cubicBezTo>
                  <a:cubicBezTo>
                    <a:pt x="1355" y="964"/>
                    <a:pt x="1402" y="962"/>
                    <a:pt x="1434" y="963"/>
                  </a:cubicBezTo>
                  <a:cubicBezTo>
                    <a:pt x="1466" y="964"/>
                    <a:pt x="1489" y="963"/>
                    <a:pt x="1512" y="963"/>
                  </a:cubicBezTo>
                </a:path>
              </a:pathLst>
            </a:custGeom>
            <a:noFill/>
            <a:ln w="28575" cmpd="sng">
              <a:solidFill>
                <a:srgbClr val="0099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05" name="Freeform 8"/>
            <p:cNvSpPr>
              <a:spLocks/>
            </p:cNvSpPr>
            <p:nvPr/>
          </p:nvSpPr>
          <p:spPr bwMode="auto">
            <a:xfrm>
              <a:off x="1959904" y="1887409"/>
              <a:ext cx="1901825" cy="1018666"/>
            </a:xfrm>
            <a:custGeom>
              <a:avLst/>
              <a:gdLst>
                <a:gd name="T0" fmla="*/ 0 w 1512"/>
                <a:gd name="T1" fmla="*/ 4 h 972"/>
                <a:gd name="T2" fmla="*/ 3 w 1512"/>
                <a:gd name="T3" fmla="*/ 4 h 972"/>
                <a:gd name="T4" fmla="*/ 6 w 1512"/>
                <a:gd name="T5" fmla="*/ 4 h 972"/>
                <a:gd name="T6" fmla="*/ 8 w 1512"/>
                <a:gd name="T7" fmla="*/ 4 h 972"/>
                <a:gd name="T8" fmla="*/ 10 w 1512"/>
                <a:gd name="T9" fmla="*/ 3 h 972"/>
                <a:gd name="T10" fmla="*/ 13 w 1512"/>
                <a:gd name="T11" fmla="*/ 1 h 972"/>
                <a:gd name="T12" fmla="*/ 13 w 1512"/>
                <a:gd name="T13" fmla="*/ 1 h 972"/>
                <a:gd name="T14" fmla="*/ 14 w 1512"/>
                <a:gd name="T15" fmla="*/ 1 h 972"/>
                <a:gd name="T16" fmla="*/ 16 w 1512"/>
                <a:gd name="T17" fmla="*/ 1 h 972"/>
                <a:gd name="T18" fmla="*/ 17 w 1512"/>
                <a:gd name="T19" fmla="*/ 1 h 972"/>
                <a:gd name="T20" fmla="*/ 19 w 1512"/>
                <a:gd name="T21" fmla="*/ 2 h 972"/>
                <a:gd name="T22" fmla="*/ 21 w 1512"/>
                <a:gd name="T23" fmla="*/ 4 h 972"/>
                <a:gd name="T24" fmla="*/ 23 w 1512"/>
                <a:gd name="T25" fmla="*/ 4 h 972"/>
                <a:gd name="T26" fmla="*/ 25 w 1512"/>
                <a:gd name="T27" fmla="*/ 4 h 972"/>
                <a:gd name="T28" fmla="*/ 28 w 1512"/>
                <a:gd name="T29" fmla="*/ 4 h 972"/>
                <a:gd name="T30" fmla="*/ 29 w 1512"/>
                <a:gd name="T31" fmla="*/ 4 h 9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512" h="972">
                  <a:moveTo>
                    <a:pt x="0" y="969"/>
                  </a:moveTo>
                  <a:cubicBezTo>
                    <a:pt x="24" y="969"/>
                    <a:pt x="97" y="972"/>
                    <a:pt x="147" y="966"/>
                  </a:cubicBezTo>
                  <a:cubicBezTo>
                    <a:pt x="197" y="960"/>
                    <a:pt x="259" y="955"/>
                    <a:pt x="300" y="933"/>
                  </a:cubicBezTo>
                  <a:cubicBezTo>
                    <a:pt x="341" y="911"/>
                    <a:pt x="358" y="889"/>
                    <a:pt x="393" y="831"/>
                  </a:cubicBezTo>
                  <a:cubicBezTo>
                    <a:pt x="428" y="773"/>
                    <a:pt x="462" y="707"/>
                    <a:pt x="510" y="585"/>
                  </a:cubicBezTo>
                  <a:cubicBezTo>
                    <a:pt x="558" y="463"/>
                    <a:pt x="648" y="193"/>
                    <a:pt x="684" y="99"/>
                  </a:cubicBezTo>
                  <a:cubicBezTo>
                    <a:pt x="720" y="5"/>
                    <a:pt x="713" y="37"/>
                    <a:pt x="726" y="21"/>
                  </a:cubicBezTo>
                  <a:cubicBezTo>
                    <a:pt x="739" y="5"/>
                    <a:pt x="751" y="0"/>
                    <a:pt x="765" y="3"/>
                  </a:cubicBezTo>
                  <a:cubicBezTo>
                    <a:pt x="779" y="6"/>
                    <a:pt x="790" y="9"/>
                    <a:pt x="810" y="39"/>
                  </a:cubicBezTo>
                  <a:cubicBezTo>
                    <a:pt x="830" y="69"/>
                    <a:pt x="858" y="113"/>
                    <a:pt x="888" y="183"/>
                  </a:cubicBezTo>
                  <a:cubicBezTo>
                    <a:pt x="918" y="253"/>
                    <a:pt x="956" y="365"/>
                    <a:pt x="993" y="462"/>
                  </a:cubicBezTo>
                  <a:cubicBezTo>
                    <a:pt x="1030" y="559"/>
                    <a:pt x="1075" y="692"/>
                    <a:pt x="1113" y="765"/>
                  </a:cubicBezTo>
                  <a:cubicBezTo>
                    <a:pt x="1151" y="838"/>
                    <a:pt x="1190" y="869"/>
                    <a:pt x="1224" y="900"/>
                  </a:cubicBezTo>
                  <a:cubicBezTo>
                    <a:pt x="1258" y="931"/>
                    <a:pt x="1285" y="944"/>
                    <a:pt x="1320" y="954"/>
                  </a:cubicBezTo>
                  <a:cubicBezTo>
                    <a:pt x="1355" y="964"/>
                    <a:pt x="1402" y="962"/>
                    <a:pt x="1434" y="963"/>
                  </a:cubicBezTo>
                  <a:cubicBezTo>
                    <a:pt x="1466" y="964"/>
                    <a:pt x="1489" y="963"/>
                    <a:pt x="1512" y="963"/>
                  </a:cubicBezTo>
                </a:path>
              </a:pathLst>
            </a:custGeom>
            <a:noFill/>
            <a:ln w="28575"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4" name="Group 3"/>
            <p:cNvGrpSpPr/>
            <p:nvPr/>
          </p:nvGrpSpPr>
          <p:grpSpPr>
            <a:xfrm>
              <a:off x="2877056" y="1493086"/>
              <a:ext cx="192088" cy="100858"/>
              <a:chOff x="2883829" y="1491181"/>
              <a:chExt cx="192088" cy="100858"/>
            </a:xfrm>
          </p:grpSpPr>
          <p:sp>
            <p:nvSpPr>
              <p:cNvPr id="18518" name="Line 10"/>
              <p:cNvSpPr>
                <a:spLocks noChangeShapeType="1"/>
              </p:cNvSpPr>
              <p:nvPr/>
            </p:nvSpPr>
            <p:spPr bwMode="auto">
              <a:xfrm>
                <a:off x="2883829" y="1541610"/>
                <a:ext cx="19208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19" name="Line 11"/>
              <p:cNvSpPr>
                <a:spLocks noChangeShapeType="1"/>
              </p:cNvSpPr>
              <p:nvPr/>
            </p:nvSpPr>
            <p:spPr bwMode="auto">
              <a:xfrm>
                <a:off x="3075917" y="1491181"/>
                <a:ext cx="0" cy="10085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508" name="Group 13"/>
            <p:cNvGrpSpPr>
              <a:grpSpLocks/>
            </p:cNvGrpSpPr>
            <p:nvPr/>
          </p:nvGrpSpPr>
          <p:grpSpPr bwMode="auto">
            <a:xfrm>
              <a:off x="2917908" y="1108521"/>
              <a:ext cx="215900" cy="100858"/>
              <a:chOff x="3650" y="2976"/>
              <a:chExt cx="171" cy="96"/>
            </a:xfrm>
          </p:grpSpPr>
          <p:sp>
            <p:nvSpPr>
              <p:cNvPr id="18516" name="Line 14"/>
              <p:cNvSpPr>
                <a:spLocks noChangeShapeType="1"/>
              </p:cNvSpPr>
              <p:nvPr/>
            </p:nvSpPr>
            <p:spPr bwMode="auto">
              <a:xfrm>
                <a:off x="3650" y="3024"/>
                <a:ext cx="171"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17" name="Line 15"/>
              <p:cNvSpPr>
                <a:spLocks noChangeShapeType="1"/>
              </p:cNvSpPr>
              <p:nvPr/>
            </p:nvSpPr>
            <p:spPr bwMode="auto">
              <a:xfrm>
                <a:off x="3819" y="2976"/>
                <a:ext cx="0"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8510" name="Line 17"/>
            <p:cNvSpPr>
              <a:spLocks noChangeShapeType="1"/>
            </p:cNvSpPr>
            <p:nvPr/>
          </p:nvSpPr>
          <p:spPr bwMode="auto">
            <a:xfrm>
              <a:off x="1858304" y="2906075"/>
              <a:ext cx="2051050" cy="144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12" name="Rectangle 19"/>
            <p:cNvSpPr>
              <a:spLocks noChangeArrowheads="1"/>
            </p:cNvSpPr>
            <p:nvPr/>
          </p:nvSpPr>
          <p:spPr bwMode="auto">
            <a:xfrm>
              <a:off x="1907517" y="935021"/>
              <a:ext cx="781050" cy="427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r"/>
              <a:r>
                <a:rPr lang="en-US" altLang="en-AU" b="1" dirty="0">
                  <a:latin typeface="Arial" pitchFamily="34" charset="0"/>
                </a:rPr>
                <a:t>post</a:t>
              </a:r>
            </a:p>
          </p:txBody>
        </p:sp>
        <p:sp>
          <p:nvSpPr>
            <p:cNvPr id="18514" name="Rectangle 21"/>
            <p:cNvSpPr>
              <a:spLocks noChangeArrowheads="1"/>
            </p:cNvSpPr>
            <p:nvPr/>
          </p:nvSpPr>
          <p:spPr bwMode="auto">
            <a:xfrm>
              <a:off x="2066267" y="1326927"/>
              <a:ext cx="622300" cy="427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r"/>
              <a:r>
                <a:rPr lang="en-AU" altLang="en-AU" b="1" dirty="0">
                  <a:latin typeface="Arial" pitchFamily="34" charset="0"/>
                </a:rPr>
                <a:t>p</a:t>
              </a:r>
              <a:r>
                <a:rPr lang="en-US" altLang="en-AU" b="1" dirty="0">
                  <a:latin typeface="Arial" pitchFamily="34" charset="0"/>
                </a:rPr>
                <a:t>re</a:t>
              </a:r>
            </a:p>
          </p:txBody>
        </p:sp>
        <p:sp>
          <p:nvSpPr>
            <p:cNvPr id="18515" name="Rectangle 22"/>
            <p:cNvSpPr>
              <a:spLocks noChangeArrowheads="1"/>
            </p:cNvSpPr>
            <p:nvPr/>
          </p:nvSpPr>
          <p:spPr bwMode="auto">
            <a:xfrm>
              <a:off x="1537629" y="446580"/>
              <a:ext cx="2832056" cy="443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90487" tIns="44450" rIns="90487" bIns="44450">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r>
                <a:rPr lang="en-US" altLang="en-AU" sz="2300" b="1" dirty="0">
                  <a:latin typeface="Arial Narrow" pitchFamily="34" charset="0"/>
                </a:rPr>
                <a:t>Trivial effect (</a:t>
              </a:r>
              <a:r>
                <a:rPr lang="en-US" altLang="en-AU" sz="2300" b="1" dirty="0" smtClean="0">
                  <a:latin typeface="Arial Narrow" pitchFamily="34" charset="0"/>
                </a:rPr>
                <a:t>0.10x </a:t>
              </a:r>
              <a:r>
                <a:rPr lang="en-US" altLang="en-AU" sz="2300" b="1" dirty="0">
                  <a:latin typeface="Arial Narrow" pitchFamily="34" charset="0"/>
                </a:rPr>
                <a:t>SD)</a:t>
              </a:r>
            </a:p>
          </p:txBody>
        </p:sp>
        <p:sp>
          <p:nvSpPr>
            <p:cNvPr id="91" name="Line 122"/>
            <p:cNvSpPr>
              <a:spLocks noChangeShapeType="1"/>
            </p:cNvSpPr>
            <p:nvPr/>
          </p:nvSpPr>
          <p:spPr bwMode="auto">
            <a:xfrm flipH="1">
              <a:off x="2874304" y="1155468"/>
              <a:ext cx="38100" cy="38614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3" name="Group 2"/>
            <p:cNvGrpSpPr/>
            <p:nvPr/>
          </p:nvGrpSpPr>
          <p:grpSpPr>
            <a:xfrm flipH="1">
              <a:off x="2672208" y="1493086"/>
              <a:ext cx="192088" cy="100858"/>
              <a:chOff x="3036229" y="1643581"/>
              <a:chExt cx="192088" cy="100858"/>
            </a:xfrm>
          </p:grpSpPr>
          <p:sp>
            <p:nvSpPr>
              <p:cNvPr id="93" name="Line 10"/>
              <p:cNvSpPr>
                <a:spLocks noChangeShapeType="1"/>
              </p:cNvSpPr>
              <p:nvPr/>
            </p:nvSpPr>
            <p:spPr bwMode="auto">
              <a:xfrm>
                <a:off x="3036229" y="1694010"/>
                <a:ext cx="19208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4" name="Line 11"/>
              <p:cNvSpPr>
                <a:spLocks noChangeShapeType="1"/>
              </p:cNvSpPr>
              <p:nvPr/>
            </p:nvSpPr>
            <p:spPr bwMode="auto">
              <a:xfrm>
                <a:off x="3228317" y="1643581"/>
                <a:ext cx="0" cy="10085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02" name="Group 101"/>
            <p:cNvGrpSpPr/>
            <p:nvPr/>
          </p:nvGrpSpPr>
          <p:grpSpPr>
            <a:xfrm flipH="1">
              <a:off x="2716295" y="1108521"/>
              <a:ext cx="192088" cy="100858"/>
              <a:chOff x="3036229" y="1643581"/>
              <a:chExt cx="192088" cy="100858"/>
            </a:xfrm>
          </p:grpSpPr>
          <p:sp>
            <p:nvSpPr>
              <p:cNvPr id="103" name="Line 10"/>
              <p:cNvSpPr>
                <a:spLocks noChangeShapeType="1"/>
              </p:cNvSpPr>
              <p:nvPr/>
            </p:nvSpPr>
            <p:spPr bwMode="auto">
              <a:xfrm>
                <a:off x="3036229" y="1694010"/>
                <a:ext cx="19208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 name="Line 11"/>
              <p:cNvSpPr>
                <a:spLocks noChangeShapeType="1"/>
              </p:cNvSpPr>
              <p:nvPr/>
            </p:nvSpPr>
            <p:spPr bwMode="auto">
              <a:xfrm>
                <a:off x="3228317" y="1643581"/>
                <a:ext cx="0" cy="10085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8" name="Oval 134"/>
            <p:cNvSpPr>
              <a:spLocks noChangeArrowheads="1"/>
            </p:cNvSpPr>
            <p:nvPr/>
          </p:nvSpPr>
          <p:spPr bwMode="auto">
            <a:xfrm>
              <a:off x="2839296" y="1091413"/>
              <a:ext cx="144463" cy="144462"/>
            </a:xfrm>
            <a:prstGeom prst="ellipse">
              <a:avLst/>
            </a:prstGeom>
            <a:solidFill>
              <a:srgbClr val="FF0000"/>
            </a:solidFill>
            <a:ln w="9525">
              <a:solidFill>
                <a:schemeClr val="tx1"/>
              </a:solidFill>
              <a:round/>
              <a:headEnd/>
              <a:tailEnd/>
            </a:ln>
          </p:spPr>
          <p:txBody>
            <a:bodyPr wrap="none" anchor="ct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endParaRPr lang="en-US" altLang="en-US" sz="2400"/>
            </a:p>
          </p:txBody>
        </p:sp>
        <p:sp>
          <p:nvSpPr>
            <p:cNvPr id="89" name="Oval 134"/>
            <p:cNvSpPr>
              <a:spLocks noChangeArrowheads="1"/>
            </p:cNvSpPr>
            <p:nvPr/>
          </p:nvSpPr>
          <p:spPr bwMode="auto">
            <a:xfrm>
              <a:off x="2792725" y="1470934"/>
              <a:ext cx="144463" cy="144462"/>
            </a:xfrm>
            <a:prstGeom prst="ellipse">
              <a:avLst/>
            </a:prstGeom>
            <a:solidFill>
              <a:srgbClr val="3366FF"/>
            </a:solidFill>
            <a:ln w="9525">
              <a:solidFill>
                <a:schemeClr val="tx1"/>
              </a:solidFill>
              <a:round/>
              <a:headEnd/>
              <a:tailEnd/>
            </a:ln>
          </p:spPr>
          <p:txBody>
            <a:bodyPr wrap="none" anchor="ct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endParaRPr lang="en-US" altLang="en-US" sz="2400"/>
            </a:p>
          </p:txBody>
        </p:sp>
      </p:grpSp>
      <p:grpSp>
        <p:nvGrpSpPr>
          <p:cNvPr id="7" name="Group 6"/>
          <p:cNvGrpSpPr/>
          <p:nvPr/>
        </p:nvGrpSpPr>
        <p:grpSpPr>
          <a:xfrm>
            <a:off x="4241824" y="446580"/>
            <a:ext cx="3138488" cy="2916238"/>
            <a:chOff x="4419600" y="446580"/>
            <a:chExt cx="3138488" cy="2916238"/>
          </a:xfrm>
        </p:grpSpPr>
        <p:sp>
          <p:nvSpPr>
            <p:cNvPr id="123" name="Rectangle 4"/>
            <p:cNvSpPr>
              <a:spLocks noChangeArrowheads="1"/>
            </p:cNvSpPr>
            <p:nvPr/>
          </p:nvSpPr>
          <p:spPr bwMode="auto">
            <a:xfrm>
              <a:off x="4548188" y="863804"/>
              <a:ext cx="2898776" cy="2465259"/>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endParaRPr lang="en-US" altLang="en-US"/>
            </a:p>
          </p:txBody>
        </p:sp>
        <p:sp>
          <p:nvSpPr>
            <p:cNvPr id="18483" name="Rectangle 25"/>
            <p:cNvSpPr>
              <a:spLocks noChangeArrowheads="1"/>
            </p:cNvSpPr>
            <p:nvPr/>
          </p:nvSpPr>
          <p:spPr bwMode="auto">
            <a:xfrm>
              <a:off x="4676775" y="1818249"/>
              <a:ext cx="2598738" cy="1082063"/>
            </a:xfrm>
            <a:prstGeom prst="rect">
              <a:avLst/>
            </a:prstGeom>
            <a:solidFill>
              <a:schemeClr val="bg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ctr"/>
              <a:r>
                <a:rPr lang="en-US" altLang="en-AU" sz="1800">
                  <a:solidFill>
                    <a:schemeClr val="tx2"/>
                  </a:solidFill>
                  <a:latin typeface="Arial" pitchFamily="34" charset="0"/>
                </a:rPr>
                <a:t> </a:t>
              </a:r>
            </a:p>
          </p:txBody>
        </p:sp>
        <p:sp>
          <p:nvSpPr>
            <p:cNvPr id="18484" name="Rectangle 26"/>
            <p:cNvSpPr>
              <a:spLocks noChangeArrowheads="1"/>
            </p:cNvSpPr>
            <p:nvPr/>
          </p:nvSpPr>
          <p:spPr bwMode="auto">
            <a:xfrm>
              <a:off x="5364163" y="2939214"/>
              <a:ext cx="1192213" cy="423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90487" tIns="44450" rIns="90487" bIns="44450">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ctr"/>
              <a:r>
                <a:rPr lang="en-US" altLang="en-AU">
                  <a:latin typeface="Arial" pitchFamily="34" charset="0"/>
                </a:rPr>
                <a:t>strength</a:t>
              </a:r>
            </a:p>
          </p:txBody>
        </p:sp>
        <p:sp>
          <p:nvSpPr>
            <p:cNvPr id="18485" name="Freeform 27"/>
            <p:cNvSpPr>
              <a:spLocks/>
            </p:cNvSpPr>
            <p:nvPr/>
          </p:nvSpPr>
          <p:spPr bwMode="auto">
            <a:xfrm>
              <a:off x="4719638" y="1887409"/>
              <a:ext cx="1903413" cy="1018666"/>
            </a:xfrm>
            <a:custGeom>
              <a:avLst/>
              <a:gdLst>
                <a:gd name="T0" fmla="*/ 0 w 1512"/>
                <a:gd name="T1" fmla="*/ 4 h 972"/>
                <a:gd name="T2" fmla="*/ 3 w 1512"/>
                <a:gd name="T3" fmla="*/ 4 h 972"/>
                <a:gd name="T4" fmla="*/ 6 w 1512"/>
                <a:gd name="T5" fmla="*/ 4 h 972"/>
                <a:gd name="T6" fmla="*/ 8 w 1512"/>
                <a:gd name="T7" fmla="*/ 4 h 972"/>
                <a:gd name="T8" fmla="*/ 10 w 1512"/>
                <a:gd name="T9" fmla="*/ 3 h 972"/>
                <a:gd name="T10" fmla="*/ 13 w 1512"/>
                <a:gd name="T11" fmla="*/ 1 h 972"/>
                <a:gd name="T12" fmla="*/ 13 w 1512"/>
                <a:gd name="T13" fmla="*/ 1 h 972"/>
                <a:gd name="T14" fmla="*/ 14 w 1512"/>
                <a:gd name="T15" fmla="*/ 1 h 972"/>
                <a:gd name="T16" fmla="*/ 16 w 1512"/>
                <a:gd name="T17" fmla="*/ 1 h 972"/>
                <a:gd name="T18" fmla="*/ 17 w 1512"/>
                <a:gd name="T19" fmla="*/ 1 h 972"/>
                <a:gd name="T20" fmla="*/ 20 w 1512"/>
                <a:gd name="T21" fmla="*/ 2 h 972"/>
                <a:gd name="T22" fmla="*/ 21 w 1512"/>
                <a:gd name="T23" fmla="*/ 4 h 972"/>
                <a:gd name="T24" fmla="*/ 24 w 1512"/>
                <a:gd name="T25" fmla="*/ 4 h 972"/>
                <a:gd name="T26" fmla="*/ 25 w 1512"/>
                <a:gd name="T27" fmla="*/ 4 h 972"/>
                <a:gd name="T28" fmla="*/ 28 w 1512"/>
                <a:gd name="T29" fmla="*/ 4 h 972"/>
                <a:gd name="T30" fmla="*/ 29 w 1512"/>
                <a:gd name="T31" fmla="*/ 4 h 9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512" h="972">
                  <a:moveTo>
                    <a:pt x="0" y="969"/>
                  </a:moveTo>
                  <a:cubicBezTo>
                    <a:pt x="24" y="969"/>
                    <a:pt x="97" y="972"/>
                    <a:pt x="147" y="966"/>
                  </a:cubicBezTo>
                  <a:cubicBezTo>
                    <a:pt x="197" y="960"/>
                    <a:pt x="259" y="955"/>
                    <a:pt x="300" y="933"/>
                  </a:cubicBezTo>
                  <a:cubicBezTo>
                    <a:pt x="341" y="911"/>
                    <a:pt x="358" y="889"/>
                    <a:pt x="393" y="831"/>
                  </a:cubicBezTo>
                  <a:cubicBezTo>
                    <a:pt x="428" y="773"/>
                    <a:pt x="462" y="707"/>
                    <a:pt x="510" y="585"/>
                  </a:cubicBezTo>
                  <a:cubicBezTo>
                    <a:pt x="558" y="463"/>
                    <a:pt x="648" y="193"/>
                    <a:pt x="684" y="99"/>
                  </a:cubicBezTo>
                  <a:cubicBezTo>
                    <a:pt x="720" y="5"/>
                    <a:pt x="713" y="37"/>
                    <a:pt x="726" y="21"/>
                  </a:cubicBezTo>
                  <a:cubicBezTo>
                    <a:pt x="739" y="5"/>
                    <a:pt x="751" y="0"/>
                    <a:pt x="765" y="3"/>
                  </a:cubicBezTo>
                  <a:cubicBezTo>
                    <a:pt x="779" y="6"/>
                    <a:pt x="790" y="9"/>
                    <a:pt x="810" y="39"/>
                  </a:cubicBezTo>
                  <a:cubicBezTo>
                    <a:pt x="830" y="69"/>
                    <a:pt x="858" y="113"/>
                    <a:pt x="888" y="183"/>
                  </a:cubicBezTo>
                  <a:cubicBezTo>
                    <a:pt x="918" y="253"/>
                    <a:pt x="956" y="365"/>
                    <a:pt x="993" y="462"/>
                  </a:cubicBezTo>
                  <a:cubicBezTo>
                    <a:pt x="1030" y="559"/>
                    <a:pt x="1075" y="692"/>
                    <a:pt x="1113" y="765"/>
                  </a:cubicBezTo>
                  <a:cubicBezTo>
                    <a:pt x="1151" y="838"/>
                    <a:pt x="1190" y="869"/>
                    <a:pt x="1224" y="900"/>
                  </a:cubicBezTo>
                  <a:cubicBezTo>
                    <a:pt x="1258" y="931"/>
                    <a:pt x="1285" y="944"/>
                    <a:pt x="1320" y="954"/>
                  </a:cubicBezTo>
                  <a:cubicBezTo>
                    <a:pt x="1355" y="964"/>
                    <a:pt x="1402" y="962"/>
                    <a:pt x="1434" y="963"/>
                  </a:cubicBezTo>
                  <a:cubicBezTo>
                    <a:pt x="1466" y="964"/>
                    <a:pt x="1489" y="963"/>
                    <a:pt x="1512" y="963"/>
                  </a:cubicBezTo>
                </a:path>
              </a:pathLst>
            </a:custGeom>
            <a:noFill/>
            <a:ln w="28575" cmpd="sng">
              <a:solidFill>
                <a:srgbClr val="0099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86" name="Freeform 28"/>
            <p:cNvSpPr>
              <a:spLocks/>
            </p:cNvSpPr>
            <p:nvPr/>
          </p:nvSpPr>
          <p:spPr bwMode="auto">
            <a:xfrm>
              <a:off x="5319713" y="1887409"/>
              <a:ext cx="1903413" cy="1018666"/>
            </a:xfrm>
            <a:custGeom>
              <a:avLst/>
              <a:gdLst>
                <a:gd name="T0" fmla="*/ 0 w 1512"/>
                <a:gd name="T1" fmla="*/ 4 h 972"/>
                <a:gd name="T2" fmla="*/ 3 w 1512"/>
                <a:gd name="T3" fmla="*/ 4 h 972"/>
                <a:gd name="T4" fmla="*/ 6 w 1512"/>
                <a:gd name="T5" fmla="*/ 4 h 972"/>
                <a:gd name="T6" fmla="*/ 8 w 1512"/>
                <a:gd name="T7" fmla="*/ 4 h 972"/>
                <a:gd name="T8" fmla="*/ 10 w 1512"/>
                <a:gd name="T9" fmla="*/ 3 h 972"/>
                <a:gd name="T10" fmla="*/ 13 w 1512"/>
                <a:gd name="T11" fmla="*/ 1 h 972"/>
                <a:gd name="T12" fmla="*/ 13 w 1512"/>
                <a:gd name="T13" fmla="*/ 1 h 972"/>
                <a:gd name="T14" fmla="*/ 14 w 1512"/>
                <a:gd name="T15" fmla="*/ 1 h 972"/>
                <a:gd name="T16" fmla="*/ 16 w 1512"/>
                <a:gd name="T17" fmla="*/ 1 h 972"/>
                <a:gd name="T18" fmla="*/ 17 w 1512"/>
                <a:gd name="T19" fmla="*/ 1 h 972"/>
                <a:gd name="T20" fmla="*/ 20 w 1512"/>
                <a:gd name="T21" fmla="*/ 2 h 972"/>
                <a:gd name="T22" fmla="*/ 21 w 1512"/>
                <a:gd name="T23" fmla="*/ 4 h 972"/>
                <a:gd name="T24" fmla="*/ 24 w 1512"/>
                <a:gd name="T25" fmla="*/ 4 h 972"/>
                <a:gd name="T26" fmla="*/ 25 w 1512"/>
                <a:gd name="T27" fmla="*/ 4 h 972"/>
                <a:gd name="T28" fmla="*/ 28 w 1512"/>
                <a:gd name="T29" fmla="*/ 4 h 972"/>
                <a:gd name="T30" fmla="*/ 29 w 1512"/>
                <a:gd name="T31" fmla="*/ 4 h 9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512" h="972">
                  <a:moveTo>
                    <a:pt x="0" y="969"/>
                  </a:moveTo>
                  <a:cubicBezTo>
                    <a:pt x="24" y="969"/>
                    <a:pt x="97" y="972"/>
                    <a:pt x="147" y="966"/>
                  </a:cubicBezTo>
                  <a:cubicBezTo>
                    <a:pt x="197" y="960"/>
                    <a:pt x="259" y="955"/>
                    <a:pt x="300" y="933"/>
                  </a:cubicBezTo>
                  <a:cubicBezTo>
                    <a:pt x="341" y="911"/>
                    <a:pt x="358" y="889"/>
                    <a:pt x="393" y="831"/>
                  </a:cubicBezTo>
                  <a:cubicBezTo>
                    <a:pt x="428" y="773"/>
                    <a:pt x="462" y="707"/>
                    <a:pt x="510" y="585"/>
                  </a:cubicBezTo>
                  <a:cubicBezTo>
                    <a:pt x="558" y="463"/>
                    <a:pt x="648" y="193"/>
                    <a:pt x="684" y="99"/>
                  </a:cubicBezTo>
                  <a:cubicBezTo>
                    <a:pt x="720" y="5"/>
                    <a:pt x="713" y="37"/>
                    <a:pt x="726" y="21"/>
                  </a:cubicBezTo>
                  <a:cubicBezTo>
                    <a:pt x="739" y="5"/>
                    <a:pt x="751" y="0"/>
                    <a:pt x="765" y="3"/>
                  </a:cubicBezTo>
                  <a:cubicBezTo>
                    <a:pt x="779" y="6"/>
                    <a:pt x="790" y="9"/>
                    <a:pt x="810" y="39"/>
                  </a:cubicBezTo>
                  <a:cubicBezTo>
                    <a:pt x="830" y="69"/>
                    <a:pt x="858" y="113"/>
                    <a:pt x="888" y="183"/>
                  </a:cubicBezTo>
                  <a:cubicBezTo>
                    <a:pt x="918" y="253"/>
                    <a:pt x="956" y="365"/>
                    <a:pt x="993" y="462"/>
                  </a:cubicBezTo>
                  <a:cubicBezTo>
                    <a:pt x="1030" y="559"/>
                    <a:pt x="1075" y="692"/>
                    <a:pt x="1113" y="765"/>
                  </a:cubicBezTo>
                  <a:cubicBezTo>
                    <a:pt x="1151" y="838"/>
                    <a:pt x="1190" y="869"/>
                    <a:pt x="1224" y="900"/>
                  </a:cubicBezTo>
                  <a:cubicBezTo>
                    <a:pt x="1258" y="931"/>
                    <a:pt x="1285" y="944"/>
                    <a:pt x="1320" y="954"/>
                  </a:cubicBezTo>
                  <a:cubicBezTo>
                    <a:pt x="1355" y="964"/>
                    <a:pt x="1402" y="962"/>
                    <a:pt x="1434" y="963"/>
                  </a:cubicBezTo>
                  <a:cubicBezTo>
                    <a:pt x="1466" y="964"/>
                    <a:pt x="1489" y="963"/>
                    <a:pt x="1512" y="963"/>
                  </a:cubicBezTo>
                </a:path>
              </a:pathLst>
            </a:custGeom>
            <a:noFill/>
            <a:ln w="28575"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91" name="Line 37"/>
            <p:cNvSpPr>
              <a:spLocks noChangeShapeType="1"/>
            </p:cNvSpPr>
            <p:nvPr/>
          </p:nvSpPr>
          <p:spPr bwMode="auto">
            <a:xfrm>
              <a:off x="4667250" y="2906075"/>
              <a:ext cx="260508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96" name="Rectangle 42"/>
            <p:cNvSpPr>
              <a:spLocks noChangeArrowheads="1"/>
            </p:cNvSpPr>
            <p:nvPr/>
          </p:nvSpPr>
          <p:spPr bwMode="auto">
            <a:xfrm>
              <a:off x="4419600" y="446580"/>
              <a:ext cx="3138488" cy="439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90487" tIns="44450" rIns="90487" bIns="44450">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r>
                <a:rPr lang="en-US" altLang="en-AU" sz="2300" b="1">
                  <a:latin typeface="Arial Narrow" pitchFamily="34" charset="0"/>
                </a:rPr>
                <a:t>Very large effect (3.0x SD)</a:t>
              </a:r>
            </a:p>
          </p:txBody>
        </p:sp>
        <p:sp>
          <p:nvSpPr>
            <p:cNvPr id="107" name="Line 10"/>
            <p:cNvSpPr>
              <a:spLocks noChangeShapeType="1"/>
            </p:cNvSpPr>
            <p:nvPr/>
          </p:nvSpPr>
          <p:spPr bwMode="auto">
            <a:xfrm>
              <a:off x="5690447" y="1544797"/>
              <a:ext cx="19208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 name="Line 11"/>
            <p:cNvSpPr>
              <a:spLocks noChangeShapeType="1"/>
            </p:cNvSpPr>
            <p:nvPr/>
          </p:nvSpPr>
          <p:spPr bwMode="auto">
            <a:xfrm>
              <a:off x="5882535" y="1494368"/>
              <a:ext cx="0" cy="10085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0" name="Line 14"/>
            <p:cNvSpPr>
              <a:spLocks noChangeShapeType="1"/>
            </p:cNvSpPr>
            <p:nvPr/>
          </p:nvSpPr>
          <p:spPr bwMode="auto">
            <a:xfrm>
              <a:off x="6282492" y="1160232"/>
              <a:ext cx="2159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1" name="Line 15"/>
            <p:cNvSpPr>
              <a:spLocks noChangeShapeType="1"/>
            </p:cNvSpPr>
            <p:nvPr/>
          </p:nvSpPr>
          <p:spPr bwMode="auto">
            <a:xfrm>
              <a:off x="6495867" y="1109803"/>
              <a:ext cx="0" cy="10085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 name="Rectangle 19"/>
            <p:cNvSpPr>
              <a:spLocks noChangeArrowheads="1"/>
            </p:cNvSpPr>
            <p:nvPr/>
          </p:nvSpPr>
          <p:spPr bwMode="auto">
            <a:xfrm>
              <a:off x="4720908" y="936303"/>
              <a:ext cx="781050" cy="427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r"/>
              <a:r>
                <a:rPr lang="en-US" altLang="en-AU" b="1" dirty="0">
                  <a:latin typeface="Arial" pitchFamily="34" charset="0"/>
                </a:rPr>
                <a:t>post</a:t>
              </a:r>
            </a:p>
          </p:txBody>
        </p:sp>
        <p:sp>
          <p:nvSpPr>
            <p:cNvPr id="113" name="Rectangle 21"/>
            <p:cNvSpPr>
              <a:spLocks noChangeArrowheads="1"/>
            </p:cNvSpPr>
            <p:nvPr/>
          </p:nvSpPr>
          <p:spPr bwMode="auto">
            <a:xfrm>
              <a:off x="4879658" y="1328209"/>
              <a:ext cx="622300" cy="427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r"/>
              <a:r>
                <a:rPr lang="en-AU" altLang="en-AU" b="1" dirty="0">
                  <a:latin typeface="Arial" pitchFamily="34" charset="0"/>
                </a:rPr>
                <a:t>p</a:t>
              </a:r>
              <a:r>
                <a:rPr lang="en-US" altLang="en-AU" b="1" dirty="0">
                  <a:latin typeface="Arial" pitchFamily="34" charset="0"/>
                </a:rPr>
                <a:t>re</a:t>
              </a:r>
            </a:p>
          </p:txBody>
        </p:sp>
        <p:sp>
          <p:nvSpPr>
            <p:cNvPr id="114" name="Line 122"/>
            <p:cNvSpPr>
              <a:spLocks noChangeShapeType="1"/>
            </p:cNvSpPr>
            <p:nvPr/>
          </p:nvSpPr>
          <p:spPr bwMode="auto">
            <a:xfrm flipH="1">
              <a:off x="5687695" y="1163353"/>
              <a:ext cx="585272" cy="37953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6" name="Line 10"/>
            <p:cNvSpPr>
              <a:spLocks noChangeShapeType="1"/>
            </p:cNvSpPr>
            <p:nvPr/>
          </p:nvSpPr>
          <p:spPr bwMode="auto">
            <a:xfrm flipH="1">
              <a:off x="5485599" y="1544797"/>
              <a:ext cx="19208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7" name="Line 11"/>
            <p:cNvSpPr>
              <a:spLocks noChangeShapeType="1"/>
            </p:cNvSpPr>
            <p:nvPr/>
          </p:nvSpPr>
          <p:spPr bwMode="auto">
            <a:xfrm flipH="1">
              <a:off x="5485599" y="1494368"/>
              <a:ext cx="0" cy="10085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 name="Line 10"/>
            <p:cNvSpPr>
              <a:spLocks noChangeShapeType="1"/>
            </p:cNvSpPr>
            <p:nvPr/>
          </p:nvSpPr>
          <p:spPr bwMode="auto">
            <a:xfrm flipH="1">
              <a:off x="6080879" y="1160232"/>
              <a:ext cx="19208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0" name="Line 11"/>
            <p:cNvSpPr>
              <a:spLocks noChangeShapeType="1"/>
            </p:cNvSpPr>
            <p:nvPr/>
          </p:nvSpPr>
          <p:spPr bwMode="auto">
            <a:xfrm flipH="1">
              <a:off x="6080879" y="1109803"/>
              <a:ext cx="0" cy="10085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1" name="Oval 134"/>
            <p:cNvSpPr>
              <a:spLocks noChangeArrowheads="1"/>
            </p:cNvSpPr>
            <p:nvPr/>
          </p:nvSpPr>
          <p:spPr bwMode="auto">
            <a:xfrm>
              <a:off x="6203880" y="1092695"/>
              <a:ext cx="144463" cy="144462"/>
            </a:xfrm>
            <a:prstGeom prst="ellipse">
              <a:avLst/>
            </a:prstGeom>
            <a:solidFill>
              <a:srgbClr val="FF0000"/>
            </a:solidFill>
            <a:ln w="9525">
              <a:solidFill>
                <a:schemeClr val="tx1"/>
              </a:solidFill>
              <a:round/>
              <a:headEnd/>
              <a:tailEnd/>
            </a:ln>
          </p:spPr>
          <p:txBody>
            <a:bodyPr wrap="none" anchor="ct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endParaRPr lang="en-US" altLang="en-US" sz="2400"/>
            </a:p>
          </p:txBody>
        </p:sp>
        <p:sp>
          <p:nvSpPr>
            <p:cNvPr id="122" name="Oval 134"/>
            <p:cNvSpPr>
              <a:spLocks noChangeArrowheads="1"/>
            </p:cNvSpPr>
            <p:nvPr/>
          </p:nvSpPr>
          <p:spPr bwMode="auto">
            <a:xfrm>
              <a:off x="5606116" y="1472216"/>
              <a:ext cx="144463" cy="144462"/>
            </a:xfrm>
            <a:prstGeom prst="ellipse">
              <a:avLst/>
            </a:prstGeom>
            <a:solidFill>
              <a:srgbClr val="3366FF"/>
            </a:solidFill>
            <a:ln w="9525">
              <a:solidFill>
                <a:schemeClr val="tx1"/>
              </a:solidFill>
              <a:round/>
              <a:headEnd/>
              <a:tailEnd/>
            </a:ln>
          </p:spPr>
          <p:txBody>
            <a:bodyPr wrap="none" anchor="ct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endParaRPr lang="en-US" altLang="en-US" sz="2400"/>
            </a:p>
          </p:txBody>
        </p:sp>
      </p:grpSp>
      <p:grpSp>
        <p:nvGrpSpPr>
          <p:cNvPr id="92" name="Group 73"/>
          <p:cNvGrpSpPr>
            <a:grpSpLocks/>
          </p:cNvGrpSpPr>
          <p:nvPr/>
        </p:nvGrpSpPr>
        <p:grpSpPr bwMode="auto">
          <a:xfrm>
            <a:off x="428627" y="6189669"/>
            <a:ext cx="8247065" cy="503238"/>
            <a:chOff x="407" y="3793"/>
            <a:chExt cx="5195" cy="317"/>
          </a:xfrm>
        </p:grpSpPr>
        <p:sp>
          <p:nvSpPr>
            <p:cNvPr id="95" name="Rectangle 74"/>
            <p:cNvSpPr>
              <a:spLocks noChangeArrowheads="1"/>
            </p:cNvSpPr>
            <p:nvPr/>
          </p:nvSpPr>
          <p:spPr bwMode="auto">
            <a:xfrm rot="10800000">
              <a:off x="407" y="3793"/>
              <a:ext cx="5195" cy="317"/>
            </a:xfrm>
            <a:prstGeom prst="rect">
              <a:avLst/>
            </a:prstGeom>
            <a:gradFill rotWithShape="1">
              <a:gsLst>
                <a:gs pos="0">
                  <a:srgbClr val="FF3399">
                    <a:alpha val="29999"/>
                  </a:srgbClr>
                </a:gs>
                <a:gs pos="25000">
                  <a:srgbClr val="FF6633">
                    <a:alpha val="29999"/>
                  </a:srgbClr>
                </a:gs>
                <a:gs pos="50000">
                  <a:srgbClr val="FFFF00">
                    <a:alpha val="29999"/>
                  </a:srgbClr>
                </a:gs>
                <a:gs pos="75000">
                  <a:srgbClr val="01A78F">
                    <a:alpha val="29999"/>
                  </a:srgbClr>
                </a:gs>
                <a:gs pos="100000">
                  <a:srgbClr val="3366FF">
                    <a:alpha val="29999"/>
                  </a:srgb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ctr"/>
              <a:endParaRPr lang="en-US" altLang="en-US" sz="2400"/>
            </a:p>
          </p:txBody>
        </p:sp>
        <p:sp>
          <p:nvSpPr>
            <p:cNvPr id="96" name="Rectangle 75"/>
            <p:cNvSpPr>
              <a:spLocks noChangeArrowheads="1"/>
            </p:cNvSpPr>
            <p:nvPr/>
          </p:nvSpPr>
          <p:spPr bwMode="auto">
            <a:xfrm>
              <a:off x="849" y="3817"/>
              <a:ext cx="440" cy="26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18000" tIns="44450" rIns="18000" bIns="44450">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ctr">
                <a:lnSpc>
                  <a:spcPct val="90000"/>
                </a:lnSpc>
              </a:pPr>
              <a:r>
                <a:rPr lang="en-AU" altLang="en-AU" sz="2400" dirty="0">
                  <a:solidFill>
                    <a:srgbClr val="0000FF"/>
                  </a:solidFill>
                  <a:latin typeface="Arial Narrow" pitchFamily="34" charset="0"/>
                </a:rPr>
                <a:t>±</a:t>
              </a:r>
              <a:r>
                <a:rPr lang="en-AU" altLang="en-AU" sz="2400" dirty="0" smtClean="0">
                  <a:solidFill>
                    <a:srgbClr val="0000FF"/>
                  </a:solidFill>
                  <a:latin typeface="Arial Narrow" pitchFamily="34" charset="0"/>
                </a:rPr>
                <a:t>0.20</a:t>
              </a:r>
              <a:endParaRPr lang="en-US" altLang="en-AU" sz="2400" dirty="0">
                <a:solidFill>
                  <a:srgbClr val="0000FF"/>
                </a:solidFill>
                <a:latin typeface="Arial Narrow" pitchFamily="34" charset="0"/>
              </a:endParaRPr>
            </a:p>
          </p:txBody>
        </p:sp>
        <p:sp>
          <p:nvSpPr>
            <p:cNvPr id="97" name="Rectangle 76"/>
            <p:cNvSpPr>
              <a:spLocks noChangeArrowheads="1"/>
            </p:cNvSpPr>
            <p:nvPr/>
          </p:nvSpPr>
          <p:spPr bwMode="auto">
            <a:xfrm>
              <a:off x="1729" y="3817"/>
              <a:ext cx="440" cy="26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18000" tIns="44450" rIns="18000" bIns="44450">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ctr">
                <a:lnSpc>
                  <a:spcPct val="90000"/>
                </a:lnSpc>
              </a:pPr>
              <a:r>
                <a:rPr lang="en-AU" altLang="en-AU" sz="2400" dirty="0" smtClean="0">
                  <a:solidFill>
                    <a:srgbClr val="0000FF"/>
                  </a:solidFill>
                  <a:latin typeface="Arial Narrow" pitchFamily="34" charset="0"/>
                </a:rPr>
                <a:t>±0.60</a:t>
              </a:r>
              <a:endParaRPr lang="en-US" altLang="en-AU" sz="2400" dirty="0">
                <a:solidFill>
                  <a:srgbClr val="0000FF"/>
                </a:solidFill>
                <a:latin typeface="Arial Narrow" pitchFamily="34" charset="0"/>
              </a:endParaRPr>
            </a:p>
          </p:txBody>
        </p:sp>
        <p:sp>
          <p:nvSpPr>
            <p:cNvPr id="98" name="Rectangle 77"/>
            <p:cNvSpPr>
              <a:spLocks noChangeArrowheads="1"/>
            </p:cNvSpPr>
            <p:nvPr/>
          </p:nvSpPr>
          <p:spPr bwMode="auto">
            <a:xfrm>
              <a:off x="2911" y="3817"/>
              <a:ext cx="351" cy="26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18000" tIns="44450" rIns="18000" bIns="44450">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ctr">
                <a:lnSpc>
                  <a:spcPct val="90000"/>
                </a:lnSpc>
              </a:pPr>
              <a:r>
                <a:rPr lang="en-AU" altLang="en-AU" sz="2400" dirty="0" smtClean="0">
                  <a:solidFill>
                    <a:srgbClr val="0000FF"/>
                  </a:solidFill>
                  <a:latin typeface="Arial Narrow" pitchFamily="34" charset="0"/>
                </a:rPr>
                <a:t>±1.2</a:t>
              </a:r>
              <a:endParaRPr lang="en-US" altLang="en-AU" sz="2400" dirty="0">
                <a:solidFill>
                  <a:srgbClr val="0000FF"/>
                </a:solidFill>
                <a:latin typeface="Arial Narrow" pitchFamily="34" charset="0"/>
              </a:endParaRPr>
            </a:p>
          </p:txBody>
        </p:sp>
        <p:sp>
          <p:nvSpPr>
            <p:cNvPr id="99" name="Rectangle 78"/>
            <p:cNvSpPr>
              <a:spLocks noChangeArrowheads="1"/>
            </p:cNvSpPr>
            <p:nvPr/>
          </p:nvSpPr>
          <p:spPr bwMode="auto">
            <a:xfrm>
              <a:off x="3685" y="3817"/>
              <a:ext cx="351" cy="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18000" tIns="44450" rIns="18000" bIns="44450">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ctr">
                <a:lnSpc>
                  <a:spcPct val="90000"/>
                </a:lnSpc>
              </a:pPr>
              <a:r>
                <a:rPr lang="en-AU" altLang="en-AU" sz="2400" dirty="0" smtClean="0">
                  <a:solidFill>
                    <a:srgbClr val="0000FF"/>
                  </a:solidFill>
                  <a:latin typeface="Arial Narrow" pitchFamily="34" charset="0"/>
                </a:rPr>
                <a:t>±2.0</a:t>
              </a:r>
              <a:endParaRPr lang="en-US" altLang="en-AU" sz="2400" dirty="0">
                <a:solidFill>
                  <a:srgbClr val="0000FF"/>
                </a:solidFill>
                <a:latin typeface="Arial Narrow" pitchFamily="34" charset="0"/>
              </a:endParaRPr>
            </a:p>
          </p:txBody>
        </p:sp>
        <p:sp>
          <p:nvSpPr>
            <p:cNvPr id="100" name="Rectangle 79"/>
            <p:cNvSpPr>
              <a:spLocks noChangeArrowheads="1"/>
            </p:cNvSpPr>
            <p:nvPr/>
          </p:nvSpPr>
          <p:spPr bwMode="auto">
            <a:xfrm>
              <a:off x="4805" y="3817"/>
              <a:ext cx="351" cy="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18000" tIns="44450" rIns="18000" bIns="44450">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ctr">
                <a:lnSpc>
                  <a:spcPct val="90000"/>
                </a:lnSpc>
              </a:pPr>
              <a:r>
                <a:rPr lang="en-AU" altLang="en-AU" sz="2400" dirty="0" smtClean="0">
                  <a:solidFill>
                    <a:srgbClr val="0000FF"/>
                  </a:solidFill>
                  <a:latin typeface="Arial Narrow" pitchFamily="34" charset="0"/>
                </a:rPr>
                <a:t>±4.0</a:t>
              </a:r>
              <a:endParaRPr lang="en-US" altLang="en-AU" sz="2400" dirty="0">
                <a:solidFill>
                  <a:srgbClr val="0000FF"/>
                </a:solidFill>
                <a:latin typeface="Arial Narrow" pitchFamily="34" charset="0"/>
              </a:endParaRPr>
            </a:p>
          </p:txBody>
        </p:sp>
        <p:sp>
          <p:nvSpPr>
            <p:cNvPr id="101" name="Rectangle 80"/>
            <p:cNvSpPr>
              <a:spLocks noChangeArrowheads="1"/>
            </p:cNvSpPr>
            <p:nvPr/>
          </p:nvSpPr>
          <p:spPr bwMode="auto">
            <a:xfrm>
              <a:off x="432" y="3817"/>
              <a:ext cx="394" cy="26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18000" tIns="44450" rIns="18000" bIns="44450">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ctr">
                <a:lnSpc>
                  <a:spcPct val="90000"/>
                </a:lnSpc>
              </a:pPr>
              <a:r>
                <a:rPr lang="en-AU" altLang="en-AU" sz="2400" dirty="0">
                  <a:latin typeface="Arial Narrow" pitchFamily="34" charset="0"/>
                </a:rPr>
                <a:t>trivial</a:t>
              </a:r>
              <a:endParaRPr lang="en-US" altLang="en-AU" sz="2400" dirty="0">
                <a:latin typeface="Arial Narrow" pitchFamily="34" charset="0"/>
              </a:endParaRPr>
            </a:p>
          </p:txBody>
        </p:sp>
        <p:sp>
          <p:nvSpPr>
            <p:cNvPr id="105" name="Rectangle 81"/>
            <p:cNvSpPr>
              <a:spLocks noChangeArrowheads="1"/>
            </p:cNvSpPr>
            <p:nvPr/>
          </p:nvSpPr>
          <p:spPr bwMode="auto">
            <a:xfrm>
              <a:off x="1312" y="3817"/>
              <a:ext cx="394" cy="26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18000" tIns="44450" rIns="18000" bIns="44450">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ctr">
                <a:lnSpc>
                  <a:spcPct val="90000"/>
                </a:lnSpc>
              </a:pPr>
              <a:r>
                <a:rPr lang="en-AU" altLang="en-AU" sz="2400" dirty="0">
                  <a:latin typeface="Arial Narrow" pitchFamily="34" charset="0"/>
                </a:rPr>
                <a:t>small</a:t>
              </a:r>
              <a:endParaRPr lang="en-US" altLang="en-AU" sz="2400" dirty="0">
                <a:latin typeface="Arial Narrow" pitchFamily="34" charset="0"/>
              </a:endParaRPr>
            </a:p>
          </p:txBody>
        </p:sp>
        <p:sp>
          <p:nvSpPr>
            <p:cNvPr id="106" name="Rectangle 82"/>
            <p:cNvSpPr>
              <a:spLocks noChangeArrowheads="1"/>
            </p:cNvSpPr>
            <p:nvPr/>
          </p:nvSpPr>
          <p:spPr bwMode="auto">
            <a:xfrm>
              <a:off x="2192" y="3817"/>
              <a:ext cx="696" cy="26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18000" tIns="44450" rIns="18000" bIns="44450">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ctr">
                <a:lnSpc>
                  <a:spcPct val="90000"/>
                </a:lnSpc>
              </a:pPr>
              <a:r>
                <a:rPr lang="en-AU" altLang="en-AU" sz="2400">
                  <a:latin typeface="Arial Narrow" pitchFamily="34" charset="0"/>
                </a:rPr>
                <a:t>moderate</a:t>
              </a:r>
              <a:endParaRPr lang="en-US" altLang="en-AU" sz="2400">
                <a:latin typeface="Arial Narrow" pitchFamily="34" charset="0"/>
              </a:endParaRPr>
            </a:p>
          </p:txBody>
        </p:sp>
        <p:sp>
          <p:nvSpPr>
            <p:cNvPr id="109" name="Rectangle 83"/>
            <p:cNvSpPr>
              <a:spLocks noChangeArrowheads="1"/>
            </p:cNvSpPr>
            <p:nvPr/>
          </p:nvSpPr>
          <p:spPr bwMode="auto">
            <a:xfrm>
              <a:off x="3285" y="3817"/>
              <a:ext cx="377" cy="26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18000" tIns="44450" rIns="18000" bIns="44450">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ctr">
                <a:lnSpc>
                  <a:spcPct val="90000"/>
                </a:lnSpc>
              </a:pPr>
              <a:r>
                <a:rPr lang="en-AU" altLang="en-AU" sz="2400">
                  <a:latin typeface="Arial Narrow" pitchFamily="34" charset="0"/>
                </a:rPr>
                <a:t>large</a:t>
              </a:r>
              <a:endParaRPr lang="en-US" altLang="en-AU" sz="2400">
                <a:latin typeface="Arial Narrow" pitchFamily="34" charset="0"/>
              </a:endParaRPr>
            </a:p>
          </p:txBody>
        </p:sp>
        <p:sp>
          <p:nvSpPr>
            <p:cNvPr id="115" name="Rectangle 84"/>
            <p:cNvSpPr>
              <a:spLocks noChangeArrowheads="1"/>
            </p:cNvSpPr>
            <p:nvPr/>
          </p:nvSpPr>
          <p:spPr bwMode="auto">
            <a:xfrm>
              <a:off x="4059" y="3817"/>
              <a:ext cx="723" cy="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18000" tIns="44450" rIns="18000" bIns="44450">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ctr">
                <a:lnSpc>
                  <a:spcPct val="90000"/>
                </a:lnSpc>
              </a:pPr>
              <a:r>
                <a:rPr lang="en-AU" altLang="en-AU" sz="2400" dirty="0">
                  <a:latin typeface="Arial Narrow" pitchFamily="34" charset="0"/>
                </a:rPr>
                <a:t>very large</a:t>
              </a:r>
              <a:endParaRPr lang="en-US" altLang="en-AU" sz="2400" dirty="0">
                <a:latin typeface="Arial Narrow" pitchFamily="34" charset="0"/>
              </a:endParaRPr>
            </a:p>
          </p:txBody>
        </p:sp>
        <p:sp>
          <p:nvSpPr>
            <p:cNvPr id="118" name="Rectangle 85"/>
            <p:cNvSpPr>
              <a:spLocks noChangeArrowheads="1"/>
            </p:cNvSpPr>
            <p:nvPr/>
          </p:nvSpPr>
          <p:spPr bwMode="auto">
            <a:xfrm>
              <a:off x="5179" y="3817"/>
              <a:ext cx="378" cy="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18000" tIns="44450" rIns="18000" bIns="44450">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ctr">
                <a:lnSpc>
                  <a:spcPct val="90000"/>
                </a:lnSpc>
              </a:pPr>
              <a:r>
                <a:rPr lang="en-AU" altLang="en-AU" sz="2400" dirty="0" smtClean="0">
                  <a:latin typeface="Arial Narrow" pitchFamily="34" charset="0"/>
                </a:rPr>
                <a:t>huge</a:t>
              </a:r>
              <a:endParaRPr lang="en-US" altLang="en-AU" sz="2400" dirty="0">
                <a:latin typeface="Arial Narrow" pitchFamily="34" charset="0"/>
              </a:endParaRPr>
            </a:p>
          </p:txBody>
        </p:sp>
      </p:grpSp>
    </p:spTree>
    <p:extLst>
      <p:ext uri="{BB962C8B-B14F-4D97-AF65-F5344CB8AC3E}">
        <p14:creationId xmlns:p14="http://schemas.microsoft.com/office/powerpoint/2010/main" val="41425793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306219"/>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nodeType="clickEffect">
                                  <p:stCondLst>
                                    <p:cond delay="0"/>
                                  </p:stCondLst>
                                  <p:childTnLst>
                                    <p:set>
                                      <p:cBhvr>
                                        <p:cTn id="20" dur="1" fill="hold">
                                          <p:stCondLst>
                                            <p:cond delay="0"/>
                                          </p:stCondLst>
                                        </p:cTn>
                                        <p:tgtEl>
                                          <p:spTgt spid="306237"/>
                                        </p:tgtEl>
                                        <p:attrNameLst>
                                          <p:attrName>style.visibility</p:attrName>
                                        </p:attrNameLst>
                                      </p:cBhvr>
                                      <p:to>
                                        <p:strVal val="visible"/>
                                      </p:to>
                                    </p:set>
                                    <p:animEffect transition="in" filter="wipe(up)">
                                      <p:cBhvr>
                                        <p:cTn id="21" dur="500"/>
                                        <p:tgtEl>
                                          <p:spTgt spid="30623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nodeType="clickEffect">
                                  <p:stCondLst>
                                    <p:cond delay="0"/>
                                  </p:stCondLst>
                                  <p:childTnLst>
                                    <p:set>
                                      <p:cBhvr>
                                        <p:cTn id="25" dur="1" fill="hold">
                                          <p:stCondLst>
                                            <p:cond delay="0"/>
                                          </p:stCondLst>
                                        </p:cTn>
                                        <p:tgtEl>
                                          <p:spTgt spid="306220"/>
                                        </p:tgtEl>
                                        <p:attrNameLst>
                                          <p:attrName>style.visibility</p:attrName>
                                        </p:attrNameLst>
                                      </p:cBhvr>
                                      <p:to>
                                        <p:strVal val="visible"/>
                                      </p:to>
                                    </p:set>
                                    <p:animEffect transition="in" filter="wipe(up)">
                                      <p:cBhvr>
                                        <p:cTn id="26" dur="500"/>
                                        <p:tgtEl>
                                          <p:spTgt spid="306220"/>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1" fill="hold" nodeType="clickEffect">
                                  <p:stCondLst>
                                    <p:cond delay="0"/>
                                  </p:stCondLst>
                                  <p:childTnLst>
                                    <p:set>
                                      <p:cBhvr>
                                        <p:cTn id="30" dur="1" fill="hold">
                                          <p:stCondLst>
                                            <p:cond delay="0"/>
                                          </p:stCondLst>
                                        </p:cTn>
                                        <p:tgtEl>
                                          <p:spTgt spid="306223"/>
                                        </p:tgtEl>
                                        <p:attrNameLst>
                                          <p:attrName>style.visibility</p:attrName>
                                        </p:attrNameLst>
                                      </p:cBhvr>
                                      <p:to>
                                        <p:strVal val="visible"/>
                                      </p:to>
                                    </p:set>
                                    <p:animEffect transition="in" filter="wipe(up)">
                                      <p:cBhvr>
                                        <p:cTn id="31" dur="500"/>
                                        <p:tgtEl>
                                          <p:spTgt spid="306223"/>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306226"/>
                                        </p:tgtEl>
                                        <p:attrNameLst>
                                          <p:attrName>style.visibility</p:attrName>
                                        </p:attrNameLst>
                                      </p:cBhvr>
                                      <p:to>
                                        <p:strVal val="visible"/>
                                      </p:to>
                                    </p:set>
                                    <p:animEffect transition="in" filter="wipe(up)">
                                      <p:cBhvr>
                                        <p:cTn id="36" dur="500"/>
                                        <p:tgtEl>
                                          <p:spTgt spid="306226"/>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306227"/>
                                        </p:tgtEl>
                                        <p:attrNameLst>
                                          <p:attrName>style.visibility</p:attrName>
                                        </p:attrNameLst>
                                      </p:cBhvr>
                                      <p:to>
                                        <p:strVal val="visible"/>
                                      </p:to>
                                    </p:set>
                                    <p:animEffect transition="in" filter="wipe(up)">
                                      <p:cBhvr>
                                        <p:cTn id="41" dur="500"/>
                                        <p:tgtEl>
                                          <p:spTgt spid="306227"/>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1" fill="hold" nodeType="clickEffect">
                                  <p:stCondLst>
                                    <p:cond delay="0"/>
                                  </p:stCondLst>
                                  <p:childTnLst>
                                    <p:set>
                                      <p:cBhvr>
                                        <p:cTn id="45" dur="1" fill="hold">
                                          <p:stCondLst>
                                            <p:cond delay="0"/>
                                          </p:stCondLst>
                                        </p:cTn>
                                        <p:tgtEl>
                                          <p:spTgt spid="306228"/>
                                        </p:tgtEl>
                                        <p:attrNameLst>
                                          <p:attrName>style.visibility</p:attrName>
                                        </p:attrNameLst>
                                      </p:cBhvr>
                                      <p:to>
                                        <p:strVal val="visible"/>
                                      </p:to>
                                    </p:set>
                                    <p:animEffect transition="in" filter="wipe(up)">
                                      <p:cBhvr>
                                        <p:cTn id="46" dur="500"/>
                                        <p:tgtEl>
                                          <p:spTgt spid="306228"/>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1" fill="hold" nodeType="clickEffect">
                                  <p:stCondLst>
                                    <p:cond delay="0"/>
                                  </p:stCondLst>
                                  <p:childTnLst>
                                    <p:set>
                                      <p:cBhvr>
                                        <p:cTn id="50" dur="1" fill="hold">
                                          <p:stCondLst>
                                            <p:cond delay="0"/>
                                          </p:stCondLst>
                                        </p:cTn>
                                        <p:tgtEl>
                                          <p:spTgt spid="306231"/>
                                        </p:tgtEl>
                                        <p:attrNameLst>
                                          <p:attrName>style.visibility</p:attrName>
                                        </p:attrNameLst>
                                      </p:cBhvr>
                                      <p:to>
                                        <p:strVal val="visible"/>
                                      </p:to>
                                    </p:set>
                                    <p:animEffect transition="in" filter="wipe(up)">
                                      <p:cBhvr>
                                        <p:cTn id="51" dur="500"/>
                                        <p:tgtEl>
                                          <p:spTgt spid="306231"/>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1" fill="hold" nodeType="clickEffect">
                                  <p:stCondLst>
                                    <p:cond delay="0"/>
                                  </p:stCondLst>
                                  <p:childTnLst>
                                    <p:set>
                                      <p:cBhvr>
                                        <p:cTn id="55" dur="1" fill="hold">
                                          <p:stCondLst>
                                            <p:cond delay="0"/>
                                          </p:stCondLst>
                                        </p:cTn>
                                        <p:tgtEl>
                                          <p:spTgt spid="306234"/>
                                        </p:tgtEl>
                                        <p:attrNameLst>
                                          <p:attrName>style.visibility</p:attrName>
                                        </p:attrNameLst>
                                      </p:cBhvr>
                                      <p:to>
                                        <p:strVal val="visible"/>
                                      </p:to>
                                    </p:set>
                                    <p:animEffect transition="in" filter="wipe(up)">
                                      <p:cBhvr>
                                        <p:cTn id="56" dur="500"/>
                                        <p:tgtEl>
                                          <p:spTgt spid="306234"/>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ntr" presetSubtype="1" fill="hold" nodeType="clickEffect">
                                  <p:stCondLst>
                                    <p:cond delay="0"/>
                                  </p:stCondLst>
                                  <p:childTnLst>
                                    <p:set>
                                      <p:cBhvr>
                                        <p:cTn id="60" dur="1" fill="hold">
                                          <p:stCondLst>
                                            <p:cond delay="0"/>
                                          </p:stCondLst>
                                        </p:cTn>
                                        <p:tgtEl>
                                          <p:spTgt spid="306244"/>
                                        </p:tgtEl>
                                        <p:attrNameLst>
                                          <p:attrName>style.visibility</p:attrName>
                                        </p:attrNameLst>
                                      </p:cBhvr>
                                      <p:to>
                                        <p:strVal val="visible"/>
                                      </p:to>
                                    </p:set>
                                    <p:animEffect transition="in" filter="wipe(up)">
                                      <p:cBhvr>
                                        <p:cTn id="61" dur="500"/>
                                        <p:tgtEl>
                                          <p:spTgt spid="306244"/>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92"/>
                                        </p:tgtEl>
                                        <p:attrNameLst>
                                          <p:attrName>style.visibility</p:attrName>
                                        </p:attrNameLst>
                                      </p:cBhvr>
                                      <p:to>
                                        <p:strVal val="visible"/>
                                      </p:to>
                                    </p:set>
                                    <p:animEffect transition="in" filter="wipe(left)">
                                      <p:cBhvr>
                                        <p:cTn id="66"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6219" grpId="0" autoUpdateAnimBg="0"/>
      <p:bldP spid="306226" grpId="0" autoUpdateAnimBg="0"/>
      <p:bldP spid="306227"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body" idx="1"/>
          </p:nvPr>
        </p:nvSpPr>
        <p:spPr>
          <a:xfrm>
            <a:off x="428625" y="115888"/>
            <a:ext cx="8535988" cy="6629400"/>
          </a:xfrm>
        </p:spPr>
        <p:txBody>
          <a:bodyPr/>
          <a:lstStyle/>
          <a:p>
            <a:r>
              <a:rPr lang="en-US" altLang="en-US" smtClean="0"/>
              <a:t>Relationship of standardized effect to </a:t>
            </a:r>
            <a:br>
              <a:rPr lang="en-US" altLang="en-US" smtClean="0"/>
            </a:br>
            <a:r>
              <a:rPr lang="en-US" altLang="en-US" smtClean="0">
                <a:solidFill>
                  <a:srgbClr val="0000FF"/>
                </a:solidFill>
              </a:rPr>
              <a:t>difference or change in percentile</a:t>
            </a:r>
            <a:r>
              <a:rPr lang="en-US" altLang="en-US" smtClean="0"/>
              <a:t>:</a:t>
            </a:r>
          </a:p>
        </p:txBody>
      </p:sp>
      <p:sp>
        <p:nvSpPr>
          <p:cNvPr id="19459" name="Rectangle 3"/>
          <p:cNvSpPr>
            <a:spLocks noChangeArrowheads="1"/>
          </p:cNvSpPr>
          <p:nvPr/>
        </p:nvSpPr>
        <p:spPr bwMode="auto">
          <a:xfrm>
            <a:off x="1143000" y="1182688"/>
            <a:ext cx="3124200" cy="2209800"/>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endParaRPr lang="en-US" altLang="en-US"/>
          </a:p>
        </p:txBody>
      </p:sp>
      <p:sp>
        <p:nvSpPr>
          <p:cNvPr id="19460" name="Rectangle 4"/>
          <p:cNvSpPr>
            <a:spLocks noChangeArrowheads="1"/>
          </p:cNvSpPr>
          <p:nvPr/>
        </p:nvSpPr>
        <p:spPr bwMode="auto">
          <a:xfrm>
            <a:off x="1385888" y="1370013"/>
            <a:ext cx="2641600" cy="1541462"/>
          </a:xfrm>
          <a:prstGeom prst="rect">
            <a:avLst/>
          </a:prstGeom>
          <a:solidFill>
            <a:schemeClr val="bg1"/>
          </a:solidFill>
          <a:ln>
            <a:noFill/>
          </a:ln>
          <a:effectLst/>
          <a:extLs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ctr"/>
            <a:r>
              <a:rPr lang="en-US" altLang="en-AU" sz="1800">
                <a:solidFill>
                  <a:schemeClr val="tx2"/>
                </a:solidFill>
                <a:latin typeface="Arial" pitchFamily="34" charset="0"/>
              </a:rPr>
              <a:t> </a:t>
            </a:r>
          </a:p>
        </p:txBody>
      </p:sp>
      <p:sp>
        <p:nvSpPr>
          <p:cNvPr id="19461" name="Rectangle 5"/>
          <p:cNvSpPr>
            <a:spLocks noChangeArrowheads="1"/>
          </p:cNvSpPr>
          <p:nvPr/>
        </p:nvSpPr>
        <p:spPr bwMode="auto">
          <a:xfrm>
            <a:off x="2057400" y="2909888"/>
            <a:ext cx="1192213" cy="42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90487" tIns="44450" rIns="90487" bIns="44450">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ctr"/>
            <a:r>
              <a:rPr lang="en-AU" altLang="en-AU">
                <a:latin typeface="Arial" pitchFamily="34" charset="0"/>
              </a:rPr>
              <a:t>strength</a:t>
            </a:r>
            <a:endParaRPr lang="en-US" altLang="en-AU">
              <a:latin typeface="Arial" pitchFamily="34" charset="0"/>
            </a:endParaRPr>
          </a:p>
        </p:txBody>
      </p:sp>
      <p:sp>
        <p:nvSpPr>
          <p:cNvPr id="19462" name="Rectangle 6"/>
          <p:cNvSpPr>
            <a:spLocks noChangeArrowheads="1"/>
          </p:cNvSpPr>
          <p:nvPr/>
        </p:nvSpPr>
        <p:spPr bwMode="auto">
          <a:xfrm>
            <a:off x="1387475" y="1366838"/>
            <a:ext cx="2641600" cy="15430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ctr"/>
            <a:r>
              <a:rPr lang="en-US" altLang="en-AU" sz="1800">
                <a:solidFill>
                  <a:schemeClr val="tx2"/>
                </a:solidFill>
                <a:latin typeface="Arial" pitchFamily="34" charset="0"/>
              </a:rPr>
              <a:t> </a:t>
            </a:r>
          </a:p>
        </p:txBody>
      </p:sp>
      <p:sp>
        <p:nvSpPr>
          <p:cNvPr id="236551" name="Freeform 7"/>
          <p:cNvSpPr>
            <a:spLocks/>
          </p:cNvSpPr>
          <p:nvPr/>
        </p:nvSpPr>
        <p:spPr bwMode="auto">
          <a:xfrm>
            <a:off x="1411288" y="1477963"/>
            <a:ext cx="2463800" cy="1438275"/>
          </a:xfrm>
          <a:custGeom>
            <a:avLst/>
            <a:gdLst>
              <a:gd name="T0" fmla="*/ 0 w 1200"/>
              <a:gd name="T1" fmla="*/ 2147483647 h 701"/>
              <a:gd name="T2" fmla="*/ 2147483647 w 1200"/>
              <a:gd name="T3" fmla="*/ 2147483647 h 701"/>
              <a:gd name="T4" fmla="*/ 2147483647 w 1200"/>
              <a:gd name="T5" fmla="*/ 2147483647 h 701"/>
              <a:gd name="T6" fmla="*/ 2147483647 w 1200"/>
              <a:gd name="T7" fmla="*/ 2147483647 h 701"/>
              <a:gd name="T8" fmla="*/ 2147483647 w 1200"/>
              <a:gd name="T9" fmla="*/ 2147483647 h 701"/>
              <a:gd name="T10" fmla="*/ 2147483647 w 1200"/>
              <a:gd name="T11" fmla="*/ 2147483647 h 701"/>
              <a:gd name="T12" fmla="*/ 2147483647 w 1200"/>
              <a:gd name="T13" fmla="*/ 2147483647 h 701"/>
              <a:gd name="T14" fmla="*/ 2147483647 w 1200"/>
              <a:gd name="T15" fmla="*/ 2147483647 h 701"/>
              <a:gd name="T16" fmla="*/ 2147483647 w 1200"/>
              <a:gd name="T17" fmla="*/ 2147483647 h 701"/>
              <a:gd name="T18" fmla="*/ 2147483647 w 1200"/>
              <a:gd name="T19" fmla="*/ 2147483647 h 701"/>
              <a:gd name="T20" fmla="*/ 2147483647 w 1200"/>
              <a:gd name="T21" fmla="*/ 2147483647 h 701"/>
              <a:gd name="T22" fmla="*/ 2147483647 w 1200"/>
              <a:gd name="T23" fmla="*/ 2147483647 h 701"/>
              <a:gd name="T24" fmla="*/ 2147483647 w 1200"/>
              <a:gd name="T25" fmla="*/ 2147483647 h 701"/>
              <a:gd name="T26" fmla="*/ 2147483647 w 1200"/>
              <a:gd name="T27" fmla="*/ 2147483647 h 701"/>
              <a:gd name="T28" fmla="*/ 2147483647 w 1200"/>
              <a:gd name="T29" fmla="*/ 2147483647 h 701"/>
              <a:gd name="T30" fmla="*/ 2147483647 w 1200"/>
              <a:gd name="T31" fmla="*/ 2147483647 h 70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00" h="701">
                <a:moveTo>
                  <a:pt x="0" y="698"/>
                </a:moveTo>
                <a:cubicBezTo>
                  <a:pt x="20" y="699"/>
                  <a:pt x="80" y="701"/>
                  <a:pt x="120" y="698"/>
                </a:cubicBezTo>
                <a:cubicBezTo>
                  <a:pt x="160" y="695"/>
                  <a:pt x="207" y="695"/>
                  <a:pt x="239" y="679"/>
                </a:cubicBezTo>
                <a:cubicBezTo>
                  <a:pt x="271" y="663"/>
                  <a:pt x="285" y="647"/>
                  <a:pt x="313" y="604"/>
                </a:cubicBezTo>
                <a:cubicBezTo>
                  <a:pt x="340" y="562"/>
                  <a:pt x="367" y="514"/>
                  <a:pt x="405" y="426"/>
                </a:cubicBezTo>
                <a:cubicBezTo>
                  <a:pt x="443" y="337"/>
                  <a:pt x="515" y="140"/>
                  <a:pt x="543" y="72"/>
                </a:cubicBezTo>
                <a:cubicBezTo>
                  <a:pt x="572" y="4"/>
                  <a:pt x="566" y="27"/>
                  <a:pt x="577" y="15"/>
                </a:cubicBezTo>
                <a:cubicBezTo>
                  <a:pt x="587" y="4"/>
                  <a:pt x="597" y="0"/>
                  <a:pt x="608" y="2"/>
                </a:cubicBezTo>
                <a:cubicBezTo>
                  <a:pt x="619" y="4"/>
                  <a:pt x="627" y="7"/>
                  <a:pt x="643" y="28"/>
                </a:cubicBezTo>
                <a:cubicBezTo>
                  <a:pt x="659" y="50"/>
                  <a:pt x="681" y="82"/>
                  <a:pt x="705" y="133"/>
                </a:cubicBezTo>
                <a:cubicBezTo>
                  <a:pt x="729" y="184"/>
                  <a:pt x="759" y="265"/>
                  <a:pt x="788" y="336"/>
                </a:cubicBezTo>
                <a:cubicBezTo>
                  <a:pt x="818" y="407"/>
                  <a:pt x="853" y="503"/>
                  <a:pt x="884" y="556"/>
                </a:cubicBezTo>
                <a:cubicBezTo>
                  <a:pt x="914" y="610"/>
                  <a:pt x="945" y="632"/>
                  <a:pt x="972" y="655"/>
                </a:cubicBezTo>
                <a:cubicBezTo>
                  <a:pt x="999" y="677"/>
                  <a:pt x="1020" y="687"/>
                  <a:pt x="1048" y="694"/>
                </a:cubicBezTo>
                <a:cubicBezTo>
                  <a:pt x="1076" y="701"/>
                  <a:pt x="1113" y="700"/>
                  <a:pt x="1138" y="700"/>
                </a:cubicBezTo>
                <a:cubicBezTo>
                  <a:pt x="1164" y="701"/>
                  <a:pt x="1182" y="700"/>
                  <a:pt x="1200" y="700"/>
                </a:cubicBezTo>
              </a:path>
            </a:pathLst>
          </a:custGeom>
          <a:solidFill>
            <a:srgbClr val="0099FF"/>
          </a:solidFill>
          <a:ln w="9525" cmpd="sng">
            <a:solidFill>
              <a:srgbClr val="00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64" name="Rectangle 8"/>
          <p:cNvSpPr>
            <a:spLocks noChangeArrowheads="1"/>
          </p:cNvSpPr>
          <p:nvPr/>
        </p:nvSpPr>
        <p:spPr bwMode="auto">
          <a:xfrm>
            <a:off x="2655888" y="1463675"/>
            <a:ext cx="1244600" cy="14525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endParaRPr lang="en-US" altLang="en-US"/>
          </a:p>
        </p:txBody>
      </p:sp>
      <p:sp>
        <p:nvSpPr>
          <p:cNvPr id="19465" name="Freeform 9"/>
          <p:cNvSpPr>
            <a:spLocks/>
          </p:cNvSpPr>
          <p:nvPr/>
        </p:nvSpPr>
        <p:spPr bwMode="auto">
          <a:xfrm>
            <a:off x="1411288" y="1470025"/>
            <a:ext cx="2463800" cy="1438275"/>
          </a:xfrm>
          <a:custGeom>
            <a:avLst/>
            <a:gdLst>
              <a:gd name="T0" fmla="*/ 0 w 1200"/>
              <a:gd name="T1" fmla="*/ 2147483647 h 701"/>
              <a:gd name="T2" fmla="*/ 2147483647 w 1200"/>
              <a:gd name="T3" fmla="*/ 2147483647 h 701"/>
              <a:gd name="T4" fmla="*/ 2147483647 w 1200"/>
              <a:gd name="T5" fmla="*/ 2147483647 h 701"/>
              <a:gd name="T6" fmla="*/ 2147483647 w 1200"/>
              <a:gd name="T7" fmla="*/ 2147483647 h 701"/>
              <a:gd name="T8" fmla="*/ 2147483647 w 1200"/>
              <a:gd name="T9" fmla="*/ 2147483647 h 701"/>
              <a:gd name="T10" fmla="*/ 2147483647 w 1200"/>
              <a:gd name="T11" fmla="*/ 2147483647 h 701"/>
              <a:gd name="T12" fmla="*/ 2147483647 w 1200"/>
              <a:gd name="T13" fmla="*/ 2147483647 h 701"/>
              <a:gd name="T14" fmla="*/ 2147483647 w 1200"/>
              <a:gd name="T15" fmla="*/ 2147483647 h 701"/>
              <a:gd name="T16" fmla="*/ 2147483647 w 1200"/>
              <a:gd name="T17" fmla="*/ 2147483647 h 701"/>
              <a:gd name="T18" fmla="*/ 2147483647 w 1200"/>
              <a:gd name="T19" fmla="*/ 2147483647 h 701"/>
              <a:gd name="T20" fmla="*/ 2147483647 w 1200"/>
              <a:gd name="T21" fmla="*/ 2147483647 h 701"/>
              <a:gd name="T22" fmla="*/ 2147483647 w 1200"/>
              <a:gd name="T23" fmla="*/ 2147483647 h 701"/>
              <a:gd name="T24" fmla="*/ 2147483647 w 1200"/>
              <a:gd name="T25" fmla="*/ 2147483647 h 701"/>
              <a:gd name="T26" fmla="*/ 2147483647 w 1200"/>
              <a:gd name="T27" fmla="*/ 2147483647 h 701"/>
              <a:gd name="T28" fmla="*/ 2147483647 w 1200"/>
              <a:gd name="T29" fmla="*/ 2147483647 h 701"/>
              <a:gd name="T30" fmla="*/ 2147483647 w 1200"/>
              <a:gd name="T31" fmla="*/ 2147483647 h 70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00" h="701">
                <a:moveTo>
                  <a:pt x="0" y="698"/>
                </a:moveTo>
                <a:cubicBezTo>
                  <a:pt x="20" y="699"/>
                  <a:pt x="80" y="701"/>
                  <a:pt x="120" y="698"/>
                </a:cubicBezTo>
                <a:cubicBezTo>
                  <a:pt x="160" y="695"/>
                  <a:pt x="207" y="695"/>
                  <a:pt x="239" y="679"/>
                </a:cubicBezTo>
                <a:cubicBezTo>
                  <a:pt x="271" y="663"/>
                  <a:pt x="285" y="647"/>
                  <a:pt x="313" y="604"/>
                </a:cubicBezTo>
                <a:cubicBezTo>
                  <a:pt x="340" y="562"/>
                  <a:pt x="367" y="514"/>
                  <a:pt x="405" y="426"/>
                </a:cubicBezTo>
                <a:cubicBezTo>
                  <a:pt x="443" y="337"/>
                  <a:pt x="515" y="140"/>
                  <a:pt x="543" y="72"/>
                </a:cubicBezTo>
                <a:cubicBezTo>
                  <a:pt x="572" y="4"/>
                  <a:pt x="566" y="27"/>
                  <a:pt x="577" y="15"/>
                </a:cubicBezTo>
                <a:cubicBezTo>
                  <a:pt x="587" y="4"/>
                  <a:pt x="597" y="0"/>
                  <a:pt x="608" y="2"/>
                </a:cubicBezTo>
                <a:cubicBezTo>
                  <a:pt x="619" y="4"/>
                  <a:pt x="627" y="7"/>
                  <a:pt x="643" y="28"/>
                </a:cubicBezTo>
                <a:cubicBezTo>
                  <a:pt x="659" y="50"/>
                  <a:pt x="681" y="82"/>
                  <a:pt x="705" y="133"/>
                </a:cubicBezTo>
                <a:cubicBezTo>
                  <a:pt x="729" y="184"/>
                  <a:pt x="759" y="265"/>
                  <a:pt x="788" y="336"/>
                </a:cubicBezTo>
                <a:cubicBezTo>
                  <a:pt x="818" y="407"/>
                  <a:pt x="853" y="503"/>
                  <a:pt x="884" y="556"/>
                </a:cubicBezTo>
                <a:cubicBezTo>
                  <a:pt x="914" y="610"/>
                  <a:pt x="945" y="632"/>
                  <a:pt x="972" y="655"/>
                </a:cubicBezTo>
                <a:cubicBezTo>
                  <a:pt x="999" y="677"/>
                  <a:pt x="1020" y="687"/>
                  <a:pt x="1048" y="694"/>
                </a:cubicBezTo>
                <a:cubicBezTo>
                  <a:pt x="1076" y="701"/>
                  <a:pt x="1113" y="700"/>
                  <a:pt x="1138" y="700"/>
                </a:cubicBezTo>
                <a:cubicBezTo>
                  <a:pt x="1164" y="701"/>
                  <a:pt x="1182" y="700"/>
                  <a:pt x="1200" y="700"/>
                </a:cubicBezTo>
              </a:path>
            </a:pathLst>
          </a:custGeom>
          <a:noFill/>
          <a:ln w="9525" cmpd="sng">
            <a:solidFill>
              <a:srgbClr val="0099FF"/>
            </a:solidFill>
            <a:round/>
            <a:headEnd/>
            <a:tailEnd/>
          </a:ln>
          <a:effectLst/>
          <a:extLst>
            <a:ext uri="{909E8E84-426E-40DD-AFC4-6F175D3DCCD1}">
              <a14:hiddenFill xmlns:a14="http://schemas.microsoft.com/office/drawing/2010/main">
                <a:solidFill>
                  <a:srgbClr val="0099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66" name="Line 10"/>
          <p:cNvSpPr>
            <a:spLocks noChangeShapeType="1"/>
          </p:cNvSpPr>
          <p:nvPr/>
        </p:nvSpPr>
        <p:spPr bwMode="auto">
          <a:xfrm>
            <a:off x="1376363" y="2913063"/>
            <a:ext cx="2652712" cy="317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36555" name="Group 11"/>
          <p:cNvGrpSpPr>
            <a:grpSpLocks/>
          </p:cNvGrpSpPr>
          <p:nvPr/>
        </p:nvGrpSpPr>
        <p:grpSpPr bwMode="auto">
          <a:xfrm>
            <a:off x="1143000" y="1182688"/>
            <a:ext cx="1282700" cy="1358900"/>
            <a:chOff x="720" y="816"/>
            <a:chExt cx="808" cy="856"/>
          </a:xfrm>
        </p:grpSpPr>
        <p:sp>
          <p:nvSpPr>
            <p:cNvPr id="19511" name="Line 12"/>
            <p:cNvSpPr>
              <a:spLocks noChangeShapeType="1"/>
            </p:cNvSpPr>
            <p:nvPr/>
          </p:nvSpPr>
          <p:spPr bwMode="auto">
            <a:xfrm>
              <a:off x="1248" y="1200"/>
              <a:ext cx="280" cy="472"/>
            </a:xfrm>
            <a:prstGeom prst="line">
              <a:avLst/>
            </a:prstGeom>
            <a:noFill/>
            <a:ln w="9525">
              <a:solidFill>
                <a:schemeClr val="tx1"/>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512" name="Rectangle 13"/>
            <p:cNvSpPr>
              <a:spLocks noChangeArrowheads="1"/>
            </p:cNvSpPr>
            <p:nvPr/>
          </p:nvSpPr>
          <p:spPr bwMode="auto">
            <a:xfrm>
              <a:off x="720" y="816"/>
              <a:ext cx="574" cy="456"/>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90487" tIns="44450" rIns="90487" bIns="44450">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r">
                <a:lnSpc>
                  <a:spcPct val="85000"/>
                </a:lnSpc>
              </a:pPr>
              <a:r>
                <a:rPr lang="en-AU" altLang="en-AU" sz="2400">
                  <a:latin typeface="Arial Narrow" pitchFamily="34" charset="0"/>
                </a:rPr>
                <a:t>area</a:t>
              </a:r>
              <a:br>
                <a:rPr lang="en-AU" altLang="en-AU" sz="2400">
                  <a:latin typeface="Arial Narrow" pitchFamily="34" charset="0"/>
                </a:rPr>
              </a:br>
              <a:r>
                <a:rPr lang="en-AU" altLang="en-AU" sz="2400">
                  <a:latin typeface="Arial Narrow" pitchFamily="34" charset="0"/>
                </a:rPr>
                <a:t>= 50%</a:t>
              </a:r>
              <a:endParaRPr lang="en-US" altLang="en-AU" sz="2400">
                <a:latin typeface="Arial Narrow" pitchFamily="34" charset="0"/>
              </a:endParaRPr>
            </a:p>
          </p:txBody>
        </p:sp>
      </p:grpSp>
      <p:sp>
        <p:nvSpPr>
          <p:cNvPr id="19468" name="Freeform 14"/>
          <p:cNvSpPr>
            <a:spLocks/>
          </p:cNvSpPr>
          <p:nvPr/>
        </p:nvSpPr>
        <p:spPr bwMode="auto">
          <a:xfrm>
            <a:off x="2641600" y="1925638"/>
            <a:ext cx="711200" cy="966787"/>
          </a:xfrm>
          <a:custGeom>
            <a:avLst/>
            <a:gdLst>
              <a:gd name="T0" fmla="*/ 2147483647 w 346"/>
              <a:gd name="T1" fmla="*/ 2147483647 h 597"/>
              <a:gd name="T2" fmla="*/ 2147483647 w 346"/>
              <a:gd name="T3" fmla="*/ 2147483647 h 597"/>
              <a:gd name="T4" fmla="*/ 2147483647 w 346"/>
              <a:gd name="T5" fmla="*/ 2147483647 h 597"/>
              <a:gd name="T6" fmla="*/ 2147483647 w 346"/>
              <a:gd name="T7" fmla="*/ 2147483647 h 597"/>
              <a:gd name="T8" fmla="*/ 2147483647 w 346"/>
              <a:gd name="T9" fmla="*/ 0 h 5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6" h="597">
                <a:moveTo>
                  <a:pt x="4" y="597"/>
                </a:moveTo>
                <a:cubicBezTo>
                  <a:pt x="5" y="573"/>
                  <a:pt x="0" y="501"/>
                  <a:pt x="10" y="453"/>
                </a:cubicBezTo>
                <a:cubicBezTo>
                  <a:pt x="20" y="405"/>
                  <a:pt x="40" y="352"/>
                  <a:pt x="64" y="309"/>
                </a:cubicBezTo>
                <a:cubicBezTo>
                  <a:pt x="88" y="266"/>
                  <a:pt x="107" y="243"/>
                  <a:pt x="154" y="192"/>
                </a:cubicBezTo>
                <a:cubicBezTo>
                  <a:pt x="201" y="141"/>
                  <a:pt x="278" y="64"/>
                  <a:pt x="346" y="0"/>
                </a:cubicBezTo>
              </a:path>
            </a:pathLst>
          </a:custGeom>
          <a:noFill/>
          <a:ln w="9525">
            <a:solidFill>
              <a:schemeClr val="tx1"/>
            </a:solidFill>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69" name="Rectangle 15"/>
          <p:cNvSpPr>
            <a:spLocks noChangeArrowheads="1"/>
          </p:cNvSpPr>
          <p:nvPr/>
        </p:nvSpPr>
        <p:spPr bwMode="auto">
          <a:xfrm>
            <a:off x="2986088" y="1182688"/>
            <a:ext cx="1281112" cy="1035050"/>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90487" tIns="44450" rIns="90487" bIns="44450">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nSpc>
                <a:spcPct val="85000"/>
              </a:lnSpc>
            </a:pPr>
            <a:r>
              <a:rPr lang="en-AU" altLang="en-AU" sz="2400">
                <a:latin typeface="Arial Narrow" pitchFamily="34" charset="0"/>
              </a:rPr>
              <a:t>athlete</a:t>
            </a:r>
            <a:br>
              <a:rPr lang="en-AU" altLang="en-AU" sz="2400">
                <a:latin typeface="Arial Narrow" pitchFamily="34" charset="0"/>
              </a:rPr>
            </a:br>
            <a:r>
              <a:rPr lang="en-AU" altLang="en-AU" sz="2400">
                <a:latin typeface="Arial Narrow" pitchFamily="34" charset="0"/>
              </a:rPr>
              <a:t>on 50th</a:t>
            </a:r>
          </a:p>
          <a:p>
            <a:pPr>
              <a:lnSpc>
                <a:spcPct val="85000"/>
              </a:lnSpc>
            </a:pPr>
            <a:r>
              <a:rPr lang="en-US" altLang="en-AU" sz="2400">
                <a:latin typeface="Arial Narrow" pitchFamily="34" charset="0"/>
              </a:rPr>
              <a:t>percentile</a:t>
            </a:r>
          </a:p>
        </p:txBody>
      </p:sp>
      <p:grpSp>
        <p:nvGrpSpPr>
          <p:cNvPr id="236560" name="Group 16"/>
          <p:cNvGrpSpPr>
            <a:grpSpLocks/>
          </p:cNvGrpSpPr>
          <p:nvPr/>
        </p:nvGrpSpPr>
        <p:grpSpPr bwMode="auto">
          <a:xfrm>
            <a:off x="5192713" y="436563"/>
            <a:ext cx="3124200" cy="3505200"/>
            <a:chOff x="3168" y="816"/>
            <a:chExt cx="1968" cy="2208"/>
          </a:xfrm>
        </p:grpSpPr>
        <p:sp>
          <p:nvSpPr>
            <p:cNvPr id="19498" name="Rectangle 17"/>
            <p:cNvSpPr>
              <a:spLocks noChangeArrowheads="1"/>
            </p:cNvSpPr>
            <p:nvPr/>
          </p:nvSpPr>
          <p:spPr bwMode="auto">
            <a:xfrm>
              <a:off x="3168" y="1624"/>
              <a:ext cx="1968" cy="1400"/>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endParaRPr lang="en-US" altLang="en-US"/>
            </a:p>
          </p:txBody>
        </p:sp>
        <p:sp>
          <p:nvSpPr>
            <p:cNvPr id="19499" name="Rectangle 18"/>
            <p:cNvSpPr>
              <a:spLocks noChangeArrowheads="1"/>
            </p:cNvSpPr>
            <p:nvPr/>
          </p:nvSpPr>
          <p:spPr bwMode="auto">
            <a:xfrm>
              <a:off x="3321" y="1742"/>
              <a:ext cx="1664" cy="971"/>
            </a:xfrm>
            <a:prstGeom prst="rect">
              <a:avLst/>
            </a:prstGeom>
            <a:solidFill>
              <a:schemeClr val="bg1"/>
            </a:solidFill>
            <a:ln>
              <a:noFill/>
            </a:ln>
            <a:effectLst/>
            <a:extLs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ctr"/>
              <a:r>
                <a:rPr lang="en-US" altLang="en-AU" sz="1800">
                  <a:solidFill>
                    <a:schemeClr val="tx2"/>
                  </a:solidFill>
                  <a:latin typeface="Arial" pitchFamily="34" charset="0"/>
                </a:rPr>
                <a:t> </a:t>
              </a:r>
            </a:p>
          </p:txBody>
        </p:sp>
        <p:sp>
          <p:nvSpPr>
            <p:cNvPr id="19500" name="Rectangle 19"/>
            <p:cNvSpPr>
              <a:spLocks noChangeArrowheads="1"/>
            </p:cNvSpPr>
            <p:nvPr/>
          </p:nvSpPr>
          <p:spPr bwMode="auto">
            <a:xfrm>
              <a:off x="3792" y="2712"/>
              <a:ext cx="751" cy="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90487" tIns="44450" rIns="90487" bIns="44450">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ctr"/>
              <a:r>
                <a:rPr lang="en-AU" altLang="en-AU">
                  <a:latin typeface="Arial" pitchFamily="34" charset="0"/>
                </a:rPr>
                <a:t>strength</a:t>
              </a:r>
              <a:endParaRPr lang="en-US" altLang="en-AU">
                <a:latin typeface="Arial" pitchFamily="34" charset="0"/>
              </a:endParaRPr>
            </a:p>
          </p:txBody>
        </p:sp>
        <p:sp>
          <p:nvSpPr>
            <p:cNvPr id="19501" name="Freeform 20"/>
            <p:cNvSpPr>
              <a:spLocks/>
            </p:cNvSpPr>
            <p:nvPr/>
          </p:nvSpPr>
          <p:spPr bwMode="auto">
            <a:xfrm>
              <a:off x="3361" y="1807"/>
              <a:ext cx="1551" cy="906"/>
            </a:xfrm>
            <a:custGeom>
              <a:avLst/>
              <a:gdLst>
                <a:gd name="T0" fmla="*/ 0 w 1200"/>
                <a:gd name="T1" fmla="*/ 54702 h 701"/>
                <a:gd name="T2" fmla="*/ 9420 w 1200"/>
                <a:gd name="T3" fmla="*/ 54702 h 701"/>
                <a:gd name="T4" fmla="*/ 18728 w 1200"/>
                <a:gd name="T5" fmla="*/ 53220 h 701"/>
                <a:gd name="T6" fmla="*/ 24568 w 1200"/>
                <a:gd name="T7" fmla="*/ 47314 h 701"/>
                <a:gd name="T8" fmla="*/ 31754 w 1200"/>
                <a:gd name="T9" fmla="*/ 33385 h 701"/>
                <a:gd name="T10" fmla="*/ 42568 w 1200"/>
                <a:gd name="T11" fmla="*/ 5598 h 701"/>
                <a:gd name="T12" fmla="*/ 45235 w 1200"/>
                <a:gd name="T13" fmla="*/ 1146 h 701"/>
                <a:gd name="T14" fmla="*/ 47657 w 1200"/>
                <a:gd name="T15" fmla="*/ 171 h 701"/>
                <a:gd name="T16" fmla="*/ 50409 w 1200"/>
                <a:gd name="T17" fmla="*/ 2229 h 701"/>
                <a:gd name="T18" fmla="*/ 55232 w 1200"/>
                <a:gd name="T19" fmla="*/ 10407 h 701"/>
                <a:gd name="T20" fmla="*/ 61754 w 1200"/>
                <a:gd name="T21" fmla="*/ 26313 h 701"/>
                <a:gd name="T22" fmla="*/ 69317 w 1200"/>
                <a:gd name="T23" fmla="*/ 43584 h 701"/>
                <a:gd name="T24" fmla="*/ 76185 w 1200"/>
                <a:gd name="T25" fmla="*/ 51350 h 701"/>
                <a:gd name="T26" fmla="*/ 82176 w 1200"/>
                <a:gd name="T27" fmla="*/ 54359 h 701"/>
                <a:gd name="T28" fmla="*/ 89229 w 1200"/>
                <a:gd name="T29" fmla="*/ 54841 h 701"/>
                <a:gd name="T30" fmla="*/ 94090 w 1200"/>
                <a:gd name="T31" fmla="*/ 54841 h 70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00" h="701">
                  <a:moveTo>
                    <a:pt x="0" y="698"/>
                  </a:moveTo>
                  <a:cubicBezTo>
                    <a:pt x="20" y="699"/>
                    <a:pt x="80" y="701"/>
                    <a:pt x="120" y="698"/>
                  </a:cubicBezTo>
                  <a:cubicBezTo>
                    <a:pt x="160" y="695"/>
                    <a:pt x="207" y="695"/>
                    <a:pt x="239" y="679"/>
                  </a:cubicBezTo>
                  <a:cubicBezTo>
                    <a:pt x="271" y="663"/>
                    <a:pt x="285" y="647"/>
                    <a:pt x="313" y="604"/>
                  </a:cubicBezTo>
                  <a:cubicBezTo>
                    <a:pt x="340" y="562"/>
                    <a:pt x="367" y="514"/>
                    <a:pt x="405" y="426"/>
                  </a:cubicBezTo>
                  <a:cubicBezTo>
                    <a:pt x="443" y="337"/>
                    <a:pt x="515" y="140"/>
                    <a:pt x="543" y="72"/>
                  </a:cubicBezTo>
                  <a:cubicBezTo>
                    <a:pt x="572" y="4"/>
                    <a:pt x="566" y="27"/>
                    <a:pt x="577" y="15"/>
                  </a:cubicBezTo>
                  <a:cubicBezTo>
                    <a:pt x="587" y="4"/>
                    <a:pt x="597" y="0"/>
                    <a:pt x="608" y="2"/>
                  </a:cubicBezTo>
                  <a:cubicBezTo>
                    <a:pt x="619" y="4"/>
                    <a:pt x="627" y="7"/>
                    <a:pt x="643" y="28"/>
                  </a:cubicBezTo>
                  <a:cubicBezTo>
                    <a:pt x="659" y="50"/>
                    <a:pt x="681" y="82"/>
                    <a:pt x="705" y="133"/>
                  </a:cubicBezTo>
                  <a:cubicBezTo>
                    <a:pt x="729" y="184"/>
                    <a:pt x="759" y="265"/>
                    <a:pt x="788" y="336"/>
                  </a:cubicBezTo>
                  <a:cubicBezTo>
                    <a:pt x="818" y="407"/>
                    <a:pt x="853" y="503"/>
                    <a:pt x="884" y="556"/>
                  </a:cubicBezTo>
                  <a:cubicBezTo>
                    <a:pt x="914" y="610"/>
                    <a:pt x="945" y="632"/>
                    <a:pt x="972" y="655"/>
                  </a:cubicBezTo>
                  <a:cubicBezTo>
                    <a:pt x="999" y="677"/>
                    <a:pt x="1020" y="687"/>
                    <a:pt x="1048" y="694"/>
                  </a:cubicBezTo>
                  <a:cubicBezTo>
                    <a:pt x="1076" y="701"/>
                    <a:pt x="1113" y="700"/>
                    <a:pt x="1138" y="700"/>
                  </a:cubicBezTo>
                  <a:cubicBezTo>
                    <a:pt x="1164" y="701"/>
                    <a:pt x="1182" y="700"/>
                    <a:pt x="1200" y="700"/>
                  </a:cubicBezTo>
                </a:path>
              </a:pathLst>
            </a:custGeom>
            <a:solidFill>
              <a:srgbClr val="0099FF"/>
            </a:solidFill>
            <a:ln w="9525" cmpd="sng">
              <a:solidFill>
                <a:srgbClr val="00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502" name="Rectangle 21"/>
            <p:cNvSpPr>
              <a:spLocks noChangeArrowheads="1"/>
            </p:cNvSpPr>
            <p:nvPr/>
          </p:nvSpPr>
          <p:spPr bwMode="auto">
            <a:xfrm>
              <a:off x="4195" y="1798"/>
              <a:ext cx="749" cy="91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endParaRPr lang="en-US" altLang="en-US"/>
            </a:p>
          </p:txBody>
        </p:sp>
        <p:sp>
          <p:nvSpPr>
            <p:cNvPr id="19503" name="Freeform 22"/>
            <p:cNvSpPr>
              <a:spLocks/>
            </p:cNvSpPr>
            <p:nvPr/>
          </p:nvSpPr>
          <p:spPr bwMode="auto">
            <a:xfrm>
              <a:off x="3363" y="1801"/>
              <a:ext cx="1551" cy="906"/>
            </a:xfrm>
            <a:custGeom>
              <a:avLst/>
              <a:gdLst>
                <a:gd name="T0" fmla="*/ 0 w 1200"/>
                <a:gd name="T1" fmla="*/ 54702 h 701"/>
                <a:gd name="T2" fmla="*/ 9420 w 1200"/>
                <a:gd name="T3" fmla="*/ 54702 h 701"/>
                <a:gd name="T4" fmla="*/ 18728 w 1200"/>
                <a:gd name="T5" fmla="*/ 53220 h 701"/>
                <a:gd name="T6" fmla="*/ 24568 w 1200"/>
                <a:gd name="T7" fmla="*/ 47314 h 701"/>
                <a:gd name="T8" fmla="*/ 31754 w 1200"/>
                <a:gd name="T9" fmla="*/ 33385 h 701"/>
                <a:gd name="T10" fmla="*/ 42568 w 1200"/>
                <a:gd name="T11" fmla="*/ 5598 h 701"/>
                <a:gd name="T12" fmla="*/ 45235 w 1200"/>
                <a:gd name="T13" fmla="*/ 1146 h 701"/>
                <a:gd name="T14" fmla="*/ 47657 w 1200"/>
                <a:gd name="T15" fmla="*/ 171 h 701"/>
                <a:gd name="T16" fmla="*/ 50409 w 1200"/>
                <a:gd name="T17" fmla="*/ 2229 h 701"/>
                <a:gd name="T18" fmla="*/ 55232 w 1200"/>
                <a:gd name="T19" fmla="*/ 10407 h 701"/>
                <a:gd name="T20" fmla="*/ 61754 w 1200"/>
                <a:gd name="T21" fmla="*/ 26313 h 701"/>
                <a:gd name="T22" fmla="*/ 69317 w 1200"/>
                <a:gd name="T23" fmla="*/ 43584 h 701"/>
                <a:gd name="T24" fmla="*/ 76185 w 1200"/>
                <a:gd name="T25" fmla="*/ 51350 h 701"/>
                <a:gd name="T26" fmla="*/ 82176 w 1200"/>
                <a:gd name="T27" fmla="*/ 54359 h 701"/>
                <a:gd name="T28" fmla="*/ 89229 w 1200"/>
                <a:gd name="T29" fmla="*/ 54841 h 701"/>
                <a:gd name="T30" fmla="*/ 94090 w 1200"/>
                <a:gd name="T31" fmla="*/ 54841 h 70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00" h="701">
                  <a:moveTo>
                    <a:pt x="0" y="698"/>
                  </a:moveTo>
                  <a:cubicBezTo>
                    <a:pt x="20" y="699"/>
                    <a:pt x="80" y="701"/>
                    <a:pt x="120" y="698"/>
                  </a:cubicBezTo>
                  <a:cubicBezTo>
                    <a:pt x="160" y="695"/>
                    <a:pt x="207" y="695"/>
                    <a:pt x="239" y="679"/>
                  </a:cubicBezTo>
                  <a:cubicBezTo>
                    <a:pt x="271" y="663"/>
                    <a:pt x="285" y="647"/>
                    <a:pt x="313" y="604"/>
                  </a:cubicBezTo>
                  <a:cubicBezTo>
                    <a:pt x="340" y="562"/>
                    <a:pt x="367" y="514"/>
                    <a:pt x="405" y="426"/>
                  </a:cubicBezTo>
                  <a:cubicBezTo>
                    <a:pt x="443" y="337"/>
                    <a:pt x="515" y="140"/>
                    <a:pt x="543" y="72"/>
                  </a:cubicBezTo>
                  <a:cubicBezTo>
                    <a:pt x="572" y="4"/>
                    <a:pt x="566" y="27"/>
                    <a:pt x="577" y="15"/>
                  </a:cubicBezTo>
                  <a:cubicBezTo>
                    <a:pt x="587" y="4"/>
                    <a:pt x="597" y="0"/>
                    <a:pt x="608" y="2"/>
                  </a:cubicBezTo>
                  <a:cubicBezTo>
                    <a:pt x="619" y="4"/>
                    <a:pt x="627" y="7"/>
                    <a:pt x="643" y="28"/>
                  </a:cubicBezTo>
                  <a:cubicBezTo>
                    <a:pt x="659" y="50"/>
                    <a:pt x="681" y="82"/>
                    <a:pt x="705" y="133"/>
                  </a:cubicBezTo>
                  <a:cubicBezTo>
                    <a:pt x="729" y="184"/>
                    <a:pt x="759" y="265"/>
                    <a:pt x="788" y="336"/>
                  </a:cubicBezTo>
                  <a:cubicBezTo>
                    <a:pt x="818" y="407"/>
                    <a:pt x="853" y="503"/>
                    <a:pt x="884" y="556"/>
                  </a:cubicBezTo>
                  <a:cubicBezTo>
                    <a:pt x="914" y="610"/>
                    <a:pt x="945" y="632"/>
                    <a:pt x="972" y="655"/>
                  </a:cubicBezTo>
                  <a:cubicBezTo>
                    <a:pt x="999" y="677"/>
                    <a:pt x="1020" y="687"/>
                    <a:pt x="1048" y="694"/>
                  </a:cubicBezTo>
                  <a:cubicBezTo>
                    <a:pt x="1076" y="701"/>
                    <a:pt x="1113" y="700"/>
                    <a:pt x="1138" y="700"/>
                  </a:cubicBezTo>
                  <a:cubicBezTo>
                    <a:pt x="1164" y="701"/>
                    <a:pt x="1182" y="700"/>
                    <a:pt x="1200" y="700"/>
                  </a:cubicBezTo>
                </a:path>
              </a:pathLst>
            </a:custGeom>
            <a:noFill/>
            <a:ln w="9525" cmpd="sng">
              <a:solidFill>
                <a:srgbClr val="0099FF"/>
              </a:solidFill>
              <a:round/>
              <a:headEnd/>
              <a:tailEnd/>
            </a:ln>
            <a:effectLst/>
            <a:extLst>
              <a:ext uri="{909E8E84-426E-40DD-AFC4-6F175D3DCCD1}">
                <a14:hiddenFill xmlns:a14="http://schemas.microsoft.com/office/drawing/2010/main">
                  <a:solidFill>
                    <a:srgbClr val="0099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504" name="Rectangle 23"/>
            <p:cNvSpPr>
              <a:spLocks noChangeArrowheads="1"/>
            </p:cNvSpPr>
            <p:nvPr/>
          </p:nvSpPr>
          <p:spPr bwMode="auto">
            <a:xfrm>
              <a:off x="3322" y="1740"/>
              <a:ext cx="1664" cy="9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ctr"/>
              <a:r>
                <a:rPr lang="en-US" altLang="en-AU" sz="1800">
                  <a:solidFill>
                    <a:schemeClr val="tx2"/>
                  </a:solidFill>
                  <a:latin typeface="Arial" pitchFamily="34" charset="0"/>
                </a:rPr>
                <a:t> </a:t>
              </a:r>
            </a:p>
          </p:txBody>
        </p:sp>
        <p:sp>
          <p:nvSpPr>
            <p:cNvPr id="19505" name="Line 24"/>
            <p:cNvSpPr>
              <a:spLocks noChangeShapeType="1"/>
            </p:cNvSpPr>
            <p:nvPr/>
          </p:nvSpPr>
          <p:spPr bwMode="auto">
            <a:xfrm flipV="1">
              <a:off x="4136" y="1460"/>
              <a:ext cx="0" cy="1254"/>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506" name="Line 25"/>
            <p:cNvSpPr>
              <a:spLocks noChangeShapeType="1"/>
            </p:cNvSpPr>
            <p:nvPr/>
          </p:nvSpPr>
          <p:spPr bwMode="auto">
            <a:xfrm flipV="1">
              <a:off x="4186" y="1460"/>
              <a:ext cx="0" cy="1254"/>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507" name="Line 26"/>
            <p:cNvSpPr>
              <a:spLocks noChangeShapeType="1"/>
            </p:cNvSpPr>
            <p:nvPr/>
          </p:nvSpPr>
          <p:spPr bwMode="auto">
            <a:xfrm>
              <a:off x="3884" y="1508"/>
              <a:ext cx="24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508" name="Line 27"/>
            <p:cNvSpPr>
              <a:spLocks noChangeShapeType="1"/>
            </p:cNvSpPr>
            <p:nvPr/>
          </p:nvSpPr>
          <p:spPr bwMode="auto">
            <a:xfrm>
              <a:off x="4190" y="1508"/>
              <a:ext cx="240"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509" name="Rectangle 28"/>
            <p:cNvSpPr>
              <a:spLocks noChangeArrowheads="1"/>
            </p:cNvSpPr>
            <p:nvPr/>
          </p:nvSpPr>
          <p:spPr bwMode="auto">
            <a:xfrm>
              <a:off x="3610" y="816"/>
              <a:ext cx="1089" cy="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90487" tIns="44450" rIns="90487" bIns="44450">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ctr">
                <a:lnSpc>
                  <a:spcPct val="85000"/>
                </a:lnSpc>
              </a:pPr>
              <a:r>
                <a:rPr lang="en-AU" altLang="en-AU" sz="2400">
                  <a:latin typeface="Arial Narrow" pitchFamily="34" charset="0"/>
                </a:rPr>
                <a:t>Standardized </a:t>
              </a:r>
              <a:br>
                <a:rPr lang="en-AU" altLang="en-AU" sz="2400">
                  <a:latin typeface="Arial Narrow" pitchFamily="34" charset="0"/>
                </a:rPr>
              </a:br>
              <a:r>
                <a:rPr lang="en-AU" altLang="en-AU" sz="2400">
                  <a:latin typeface="Arial Narrow" pitchFamily="34" charset="0"/>
                </a:rPr>
                <a:t>effect</a:t>
              </a:r>
              <a:br>
                <a:rPr lang="en-AU" altLang="en-AU" sz="2400">
                  <a:latin typeface="Arial Narrow" pitchFamily="34" charset="0"/>
                </a:rPr>
              </a:br>
              <a:r>
                <a:rPr lang="en-AU" altLang="en-AU" sz="2400">
                  <a:latin typeface="Arial Narrow" pitchFamily="34" charset="0"/>
                </a:rPr>
                <a:t>= 0.20</a:t>
              </a:r>
              <a:endParaRPr lang="en-US" altLang="en-AU" sz="2400">
                <a:latin typeface="Arial Narrow" pitchFamily="34" charset="0"/>
              </a:endParaRPr>
            </a:p>
          </p:txBody>
        </p:sp>
        <p:sp>
          <p:nvSpPr>
            <p:cNvPr id="19510" name="Line 29"/>
            <p:cNvSpPr>
              <a:spLocks noChangeShapeType="1"/>
            </p:cNvSpPr>
            <p:nvPr/>
          </p:nvSpPr>
          <p:spPr bwMode="auto">
            <a:xfrm>
              <a:off x="3320" y="2712"/>
              <a:ext cx="1671" cy="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36574" name="Group 30"/>
          <p:cNvGrpSpPr>
            <a:grpSpLocks/>
          </p:cNvGrpSpPr>
          <p:nvPr/>
        </p:nvGrpSpPr>
        <p:grpSpPr bwMode="auto">
          <a:xfrm>
            <a:off x="5191125" y="1719263"/>
            <a:ext cx="3124200" cy="1716087"/>
            <a:chOff x="3167" y="1624"/>
            <a:chExt cx="1968" cy="1081"/>
          </a:xfrm>
        </p:grpSpPr>
        <p:sp>
          <p:nvSpPr>
            <p:cNvPr id="19494" name="Freeform 31"/>
            <p:cNvSpPr>
              <a:spLocks/>
            </p:cNvSpPr>
            <p:nvPr/>
          </p:nvSpPr>
          <p:spPr bwMode="auto">
            <a:xfrm>
              <a:off x="4187" y="1982"/>
              <a:ext cx="442" cy="723"/>
            </a:xfrm>
            <a:custGeom>
              <a:avLst/>
              <a:gdLst>
                <a:gd name="T0" fmla="*/ 257 w 346"/>
                <a:gd name="T1" fmla="*/ 15485 h 597"/>
                <a:gd name="T2" fmla="*/ 683 w 346"/>
                <a:gd name="T3" fmla="*/ 11753 h 597"/>
                <a:gd name="T4" fmla="*/ 4107 w 346"/>
                <a:gd name="T5" fmla="*/ 8014 h 597"/>
                <a:gd name="T6" fmla="*/ 9921 w 346"/>
                <a:gd name="T7" fmla="*/ 4991 h 597"/>
                <a:gd name="T8" fmla="*/ 22264 w 346"/>
                <a:gd name="T9" fmla="*/ 0 h 5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6" h="597">
                  <a:moveTo>
                    <a:pt x="4" y="597"/>
                  </a:moveTo>
                  <a:cubicBezTo>
                    <a:pt x="5" y="573"/>
                    <a:pt x="0" y="501"/>
                    <a:pt x="10" y="453"/>
                  </a:cubicBezTo>
                  <a:cubicBezTo>
                    <a:pt x="20" y="405"/>
                    <a:pt x="40" y="352"/>
                    <a:pt x="64" y="309"/>
                  </a:cubicBezTo>
                  <a:cubicBezTo>
                    <a:pt x="88" y="266"/>
                    <a:pt x="107" y="243"/>
                    <a:pt x="154" y="192"/>
                  </a:cubicBezTo>
                  <a:cubicBezTo>
                    <a:pt x="201" y="141"/>
                    <a:pt x="278" y="64"/>
                    <a:pt x="346" y="0"/>
                  </a:cubicBezTo>
                </a:path>
              </a:pathLst>
            </a:custGeom>
            <a:noFill/>
            <a:ln w="9525">
              <a:solidFill>
                <a:schemeClr val="tx1"/>
              </a:solidFill>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95" name="Line 32"/>
            <p:cNvSpPr>
              <a:spLocks noChangeShapeType="1"/>
            </p:cNvSpPr>
            <p:nvPr/>
          </p:nvSpPr>
          <p:spPr bwMode="auto">
            <a:xfrm>
              <a:off x="3671" y="1958"/>
              <a:ext cx="304" cy="526"/>
            </a:xfrm>
            <a:prstGeom prst="line">
              <a:avLst/>
            </a:prstGeom>
            <a:noFill/>
            <a:ln w="9525">
              <a:solidFill>
                <a:schemeClr val="tx1"/>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96" name="Rectangle 33"/>
            <p:cNvSpPr>
              <a:spLocks noChangeArrowheads="1"/>
            </p:cNvSpPr>
            <p:nvPr/>
          </p:nvSpPr>
          <p:spPr bwMode="auto">
            <a:xfrm>
              <a:off x="4328" y="1624"/>
              <a:ext cx="807" cy="652"/>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90487" tIns="44450" rIns="90487" bIns="44450">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nSpc>
                  <a:spcPct val="85000"/>
                </a:lnSpc>
              </a:pPr>
              <a:r>
                <a:rPr lang="en-AU" altLang="en-AU" sz="2400">
                  <a:latin typeface="Arial Narrow" pitchFamily="34" charset="0"/>
                </a:rPr>
                <a:t>athlete</a:t>
              </a:r>
              <a:br>
                <a:rPr lang="en-AU" altLang="en-AU" sz="2400">
                  <a:latin typeface="Arial Narrow" pitchFamily="34" charset="0"/>
                </a:rPr>
              </a:br>
              <a:r>
                <a:rPr lang="en-AU" altLang="en-AU" sz="2400">
                  <a:latin typeface="Arial Narrow" pitchFamily="34" charset="0"/>
                </a:rPr>
                <a:t>on 58th</a:t>
              </a:r>
            </a:p>
            <a:p>
              <a:pPr>
                <a:lnSpc>
                  <a:spcPct val="85000"/>
                </a:lnSpc>
              </a:pPr>
              <a:r>
                <a:rPr lang="en-US" altLang="en-AU" sz="2400">
                  <a:latin typeface="Arial Narrow" pitchFamily="34" charset="0"/>
                </a:rPr>
                <a:t>percentile</a:t>
              </a:r>
            </a:p>
          </p:txBody>
        </p:sp>
        <p:sp>
          <p:nvSpPr>
            <p:cNvPr id="19497" name="Rectangle 34"/>
            <p:cNvSpPr>
              <a:spLocks noChangeArrowheads="1"/>
            </p:cNvSpPr>
            <p:nvPr/>
          </p:nvSpPr>
          <p:spPr bwMode="auto">
            <a:xfrm>
              <a:off x="3167" y="1624"/>
              <a:ext cx="574" cy="456"/>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90487" tIns="44450" rIns="90487" bIns="44450">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r">
                <a:lnSpc>
                  <a:spcPct val="85000"/>
                </a:lnSpc>
              </a:pPr>
              <a:r>
                <a:rPr lang="en-AU" altLang="en-AU" sz="2400">
                  <a:latin typeface="Arial Narrow" pitchFamily="34" charset="0"/>
                </a:rPr>
                <a:t>area</a:t>
              </a:r>
              <a:br>
                <a:rPr lang="en-AU" altLang="en-AU" sz="2400">
                  <a:latin typeface="Arial Narrow" pitchFamily="34" charset="0"/>
                </a:rPr>
              </a:br>
              <a:r>
                <a:rPr lang="en-AU" altLang="en-AU" sz="2400">
                  <a:latin typeface="Arial Narrow" pitchFamily="34" charset="0"/>
                </a:rPr>
                <a:t>= 58%</a:t>
              </a:r>
              <a:endParaRPr lang="en-US" altLang="en-AU" sz="2400">
                <a:latin typeface="Arial Narrow" pitchFamily="34" charset="0"/>
              </a:endParaRPr>
            </a:p>
          </p:txBody>
        </p:sp>
      </p:grpSp>
      <p:grpSp>
        <p:nvGrpSpPr>
          <p:cNvPr id="236579" name="Group 35"/>
          <p:cNvGrpSpPr>
            <a:grpSpLocks/>
          </p:cNvGrpSpPr>
          <p:nvPr/>
        </p:nvGrpSpPr>
        <p:grpSpPr bwMode="auto">
          <a:xfrm>
            <a:off x="1577975" y="4681538"/>
            <a:ext cx="2327275" cy="400050"/>
            <a:chOff x="994" y="3020"/>
            <a:chExt cx="1466" cy="252"/>
          </a:xfrm>
        </p:grpSpPr>
        <p:sp>
          <p:nvSpPr>
            <p:cNvPr id="19492" name="Rectangle 36"/>
            <p:cNvSpPr>
              <a:spLocks noChangeArrowheads="1"/>
            </p:cNvSpPr>
            <p:nvPr/>
          </p:nvSpPr>
          <p:spPr bwMode="auto">
            <a:xfrm>
              <a:off x="994" y="3020"/>
              <a:ext cx="422"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90487" tIns="44450" rIns="90487" bIns="44450">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ctr">
                <a:lnSpc>
                  <a:spcPct val="85000"/>
                </a:lnSpc>
              </a:pPr>
              <a:r>
                <a:rPr lang="en-AU" altLang="en-AU" sz="2400">
                  <a:latin typeface="Arial Narrow" pitchFamily="34" charset="0"/>
                </a:rPr>
                <a:t>0.20</a:t>
              </a:r>
              <a:endParaRPr lang="en-US" altLang="en-AU" sz="2400">
                <a:latin typeface="Arial Narrow" pitchFamily="34" charset="0"/>
              </a:endParaRPr>
            </a:p>
          </p:txBody>
        </p:sp>
        <p:sp>
          <p:nvSpPr>
            <p:cNvPr id="19493" name="Rectangle 37"/>
            <p:cNvSpPr>
              <a:spLocks noChangeArrowheads="1"/>
            </p:cNvSpPr>
            <p:nvPr/>
          </p:nvSpPr>
          <p:spPr bwMode="auto">
            <a:xfrm>
              <a:off x="1717" y="3020"/>
              <a:ext cx="743"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90487" tIns="44450" rIns="90487" bIns="44450">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ctr">
                <a:lnSpc>
                  <a:spcPct val="85000"/>
                </a:lnSpc>
              </a:pPr>
              <a:r>
                <a:rPr lang="en-AU" altLang="en-AU" sz="2400">
                  <a:latin typeface="Arial Narrow" pitchFamily="34" charset="0"/>
                </a:rPr>
                <a:t>80 </a:t>
              </a:r>
              <a:r>
                <a:rPr lang="en-AU" altLang="en-AU" sz="2400">
                  <a:latin typeface="Arial Narrow" pitchFamily="34" charset="0"/>
                  <a:sym typeface="Symbol" pitchFamily="18" charset="2"/>
                </a:rPr>
                <a:t> </a:t>
              </a:r>
              <a:r>
                <a:rPr lang="en-AU" altLang="en-AU" sz="2400">
                  <a:latin typeface="Arial Narrow" pitchFamily="34" charset="0"/>
                </a:rPr>
                <a:t>85</a:t>
              </a:r>
              <a:endParaRPr lang="en-US" altLang="en-AU" sz="2400">
                <a:latin typeface="Arial Narrow" pitchFamily="34" charset="0"/>
              </a:endParaRPr>
            </a:p>
          </p:txBody>
        </p:sp>
      </p:grpSp>
      <p:grpSp>
        <p:nvGrpSpPr>
          <p:cNvPr id="236582" name="Group 38"/>
          <p:cNvGrpSpPr>
            <a:grpSpLocks/>
          </p:cNvGrpSpPr>
          <p:nvPr/>
        </p:nvGrpSpPr>
        <p:grpSpPr bwMode="auto">
          <a:xfrm>
            <a:off x="1577975" y="4997450"/>
            <a:ext cx="2327275" cy="400050"/>
            <a:chOff x="994" y="3219"/>
            <a:chExt cx="1466" cy="252"/>
          </a:xfrm>
        </p:grpSpPr>
        <p:sp>
          <p:nvSpPr>
            <p:cNvPr id="19490" name="Rectangle 39"/>
            <p:cNvSpPr>
              <a:spLocks noChangeArrowheads="1"/>
            </p:cNvSpPr>
            <p:nvPr/>
          </p:nvSpPr>
          <p:spPr bwMode="auto">
            <a:xfrm>
              <a:off x="994" y="3219"/>
              <a:ext cx="422"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90487" tIns="44450" rIns="90487" bIns="44450">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ctr">
                <a:lnSpc>
                  <a:spcPct val="85000"/>
                </a:lnSpc>
              </a:pPr>
              <a:r>
                <a:rPr lang="en-AU" altLang="en-AU" sz="2400">
                  <a:latin typeface="Arial Narrow" pitchFamily="34" charset="0"/>
                </a:rPr>
                <a:t>0.20</a:t>
              </a:r>
              <a:endParaRPr lang="en-US" altLang="en-AU" sz="2400">
                <a:latin typeface="Arial Narrow" pitchFamily="34" charset="0"/>
              </a:endParaRPr>
            </a:p>
          </p:txBody>
        </p:sp>
        <p:sp>
          <p:nvSpPr>
            <p:cNvPr id="19491" name="Rectangle 40"/>
            <p:cNvSpPr>
              <a:spLocks noChangeArrowheads="1"/>
            </p:cNvSpPr>
            <p:nvPr/>
          </p:nvSpPr>
          <p:spPr bwMode="auto">
            <a:xfrm>
              <a:off x="1717" y="3219"/>
              <a:ext cx="743"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90487" tIns="44450" rIns="90487" bIns="44450">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ctr">
                <a:lnSpc>
                  <a:spcPct val="85000"/>
                </a:lnSpc>
              </a:pPr>
              <a:r>
                <a:rPr lang="en-AU" altLang="en-AU" sz="2400">
                  <a:latin typeface="Arial Narrow" pitchFamily="34" charset="0"/>
                </a:rPr>
                <a:t>95 </a:t>
              </a:r>
              <a:r>
                <a:rPr lang="en-AU" altLang="en-AU" sz="2400">
                  <a:latin typeface="Arial Narrow" pitchFamily="34" charset="0"/>
                  <a:sym typeface="Symbol" pitchFamily="18" charset="2"/>
                </a:rPr>
                <a:t> 97</a:t>
              </a:r>
              <a:endParaRPr lang="en-US" altLang="en-AU" sz="2400">
                <a:latin typeface="Arial Narrow" pitchFamily="34" charset="0"/>
              </a:endParaRPr>
            </a:p>
          </p:txBody>
        </p:sp>
      </p:grpSp>
      <p:grpSp>
        <p:nvGrpSpPr>
          <p:cNvPr id="236585" name="Group 41"/>
          <p:cNvGrpSpPr>
            <a:grpSpLocks/>
          </p:cNvGrpSpPr>
          <p:nvPr/>
        </p:nvGrpSpPr>
        <p:grpSpPr bwMode="auto">
          <a:xfrm>
            <a:off x="1577975" y="5711825"/>
            <a:ext cx="2327275" cy="400050"/>
            <a:chOff x="994" y="3637"/>
            <a:chExt cx="1466" cy="252"/>
          </a:xfrm>
        </p:grpSpPr>
        <p:sp>
          <p:nvSpPr>
            <p:cNvPr id="19488" name="Rectangle 42"/>
            <p:cNvSpPr>
              <a:spLocks noChangeArrowheads="1"/>
            </p:cNvSpPr>
            <p:nvPr/>
          </p:nvSpPr>
          <p:spPr bwMode="auto">
            <a:xfrm>
              <a:off x="994" y="3637"/>
              <a:ext cx="422"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90487" tIns="44450" rIns="90487" bIns="44450">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ctr">
                <a:lnSpc>
                  <a:spcPct val="85000"/>
                </a:lnSpc>
              </a:pPr>
              <a:r>
                <a:rPr lang="en-AU" altLang="en-AU" sz="2400">
                  <a:latin typeface="Arial Narrow" pitchFamily="34" charset="0"/>
                </a:rPr>
                <a:t>1.00</a:t>
              </a:r>
              <a:endParaRPr lang="en-US" altLang="en-AU" sz="2400">
                <a:latin typeface="Arial Narrow" pitchFamily="34" charset="0"/>
              </a:endParaRPr>
            </a:p>
          </p:txBody>
        </p:sp>
        <p:sp>
          <p:nvSpPr>
            <p:cNvPr id="19489" name="Rectangle 43"/>
            <p:cNvSpPr>
              <a:spLocks noChangeArrowheads="1"/>
            </p:cNvSpPr>
            <p:nvPr/>
          </p:nvSpPr>
          <p:spPr bwMode="auto">
            <a:xfrm>
              <a:off x="1717" y="3637"/>
              <a:ext cx="743"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90487" tIns="44450" rIns="90487" bIns="44450">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ctr">
                <a:lnSpc>
                  <a:spcPct val="85000"/>
                </a:lnSpc>
              </a:pPr>
              <a:r>
                <a:rPr lang="en-AU" altLang="en-AU" sz="2400">
                  <a:latin typeface="Arial Narrow" pitchFamily="34" charset="0"/>
                </a:rPr>
                <a:t>50 </a:t>
              </a:r>
              <a:r>
                <a:rPr lang="en-AU" altLang="en-AU" sz="2400">
                  <a:latin typeface="Arial Narrow" pitchFamily="34" charset="0"/>
                  <a:sym typeface="Symbol" pitchFamily="18" charset="2"/>
                </a:rPr>
                <a:t> </a:t>
              </a:r>
              <a:r>
                <a:rPr lang="en-AU" altLang="en-AU" sz="2400">
                  <a:latin typeface="Arial Narrow" pitchFamily="34" charset="0"/>
                </a:rPr>
                <a:t>84</a:t>
              </a:r>
              <a:endParaRPr lang="en-US" altLang="en-AU" sz="2400">
                <a:latin typeface="Arial Narrow" pitchFamily="34" charset="0"/>
              </a:endParaRPr>
            </a:p>
          </p:txBody>
        </p:sp>
      </p:grpSp>
      <p:grpSp>
        <p:nvGrpSpPr>
          <p:cNvPr id="236588" name="Group 44"/>
          <p:cNvGrpSpPr>
            <a:grpSpLocks/>
          </p:cNvGrpSpPr>
          <p:nvPr/>
        </p:nvGrpSpPr>
        <p:grpSpPr bwMode="auto">
          <a:xfrm>
            <a:off x="1577975" y="6040438"/>
            <a:ext cx="2327275" cy="400050"/>
            <a:chOff x="994" y="3844"/>
            <a:chExt cx="1466" cy="252"/>
          </a:xfrm>
        </p:grpSpPr>
        <p:sp>
          <p:nvSpPr>
            <p:cNvPr id="19486" name="Rectangle 45"/>
            <p:cNvSpPr>
              <a:spLocks noChangeArrowheads="1"/>
            </p:cNvSpPr>
            <p:nvPr/>
          </p:nvSpPr>
          <p:spPr bwMode="auto">
            <a:xfrm>
              <a:off x="994" y="3844"/>
              <a:ext cx="422"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90487" tIns="44450" rIns="90487" bIns="44450">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ctr">
                <a:lnSpc>
                  <a:spcPct val="85000"/>
                </a:lnSpc>
              </a:pPr>
              <a:r>
                <a:rPr lang="en-AU" altLang="en-AU" sz="2400">
                  <a:latin typeface="Arial Narrow" pitchFamily="34" charset="0"/>
                </a:rPr>
                <a:t>2.00</a:t>
              </a:r>
              <a:endParaRPr lang="en-US" altLang="en-AU" sz="2400">
                <a:latin typeface="Arial Narrow" pitchFamily="34" charset="0"/>
              </a:endParaRPr>
            </a:p>
          </p:txBody>
        </p:sp>
        <p:sp>
          <p:nvSpPr>
            <p:cNvPr id="19487" name="Rectangle 46"/>
            <p:cNvSpPr>
              <a:spLocks noChangeArrowheads="1"/>
            </p:cNvSpPr>
            <p:nvPr/>
          </p:nvSpPr>
          <p:spPr bwMode="auto">
            <a:xfrm>
              <a:off x="1717" y="3844"/>
              <a:ext cx="743"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90487" tIns="44450" rIns="90487" bIns="44450">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ctr">
                <a:lnSpc>
                  <a:spcPct val="85000"/>
                </a:lnSpc>
              </a:pPr>
              <a:r>
                <a:rPr lang="en-AU" altLang="en-AU" sz="2400">
                  <a:latin typeface="Arial Narrow" pitchFamily="34" charset="0"/>
                </a:rPr>
                <a:t>50 </a:t>
              </a:r>
              <a:r>
                <a:rPr lang="en-AU" altLang="en-AU" sz="2400">
                  <a:latin typeface="Arial Narrow" pitchFamily="34" charset="0"/>
                  <a:sym typeface="Symbol" pitchFamily="18" charset="2"/>
                </a:rPr>
                <a:t> </a:t>
              </a:r>
              <a:r>
                <a:rPr lang="en-AU" altLang="en-AU" sz="2400">
                  <a:latin typeface="Arial Narrow" pitchFamily="34" charset="0"/>
                </a:rPr>
                <a:t>98</a:t>
              </a:r>
              <a:endParaRPr lang="en-US" altLang="en-AU" sz="2400">
                <a:latin typeface="Arial Narrow" pitchFamily="34" charset="0"/>
              </a:endParaRPr>
            </a:p>
          </p:txBody>
        </p:sp>
      </p:grpSp>
      <p:grpSp>
        <p:nvGrpSpPr>
          <p:cNvPr id="236591" name="Group 47"/>
          <p:cNvGrpSpPr>
            <a:grpSpLocks/>
          </p:cNvGrpSpPr>
          <p:nvPr/>
        </p:nvGrpSpPr>
        <p:grpSpPr bwMode="auto">
          <a:xfrm>
            <a:off x="1084263" y="3621088"/>
            <a:ext cx="2879725" cy="1144587"/>
            <a:chOff x="683" y="2352"/>
            <a:chExt cx="1814" cy="721"/>
          </a:xfrm>
        </p:grpSpPr>
        <p:sp>
          <p:nvSpPr>
            <p:cNvPr id="19481" name="Rectangle 48"/>
            <p:cNvSpPr>
              <a:spLocks noChangeArrowheads="1"/>
            </p:cNvSpPr>
            <p:nvPr/>
          </p:nvSpPr>
          <p:spPr bwMode="auto">
            <a:xfrm>
              <a:off x="683" y="2352"/>
              <a:ext cx="1045" cy="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90487" tIns="44450" rIns="90487" bIns="44450">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ctr">
                <a:lnSpc>
                  <a:spcPct val="85000"/>
                </a:lnSpc>
              </a:pPr>
              <a:r>
                <a:rPr lang="en-US" altLang="en-AU" sz="2400">
                  <a:latin typeface="Arial Narrow" pitchFamily="34" charset="0"/>
                </a:rPr>
                <a:t>Standardized</a:t>
              </a:r>
              <a:br>
                <a:rPr lang="en-US" altLang="en-AU" sz="2400">
                  <a:latin typeface="Arial Narrow" pitchFamily="34" charset="0"/>
                </a:rPr>
              </a:br>
              <a:r>
                <a:rPr lang="en-AU" altLang="en-AU" sz="2400">
                  <a:latin typeface="Arial Narrow" pitchFamily="34" charset="0"/>
                </a:rPr>
                <a:t>effect</a:t>
              </a:r>
              <a:endParaRPr lang="en-US" altLang="en-AU" sz="2400">
                <a:latin typeface="Arial Narrow" pitchFamily="34" charset="0"/>
              </a:endParaRPr>
            </a:p>
          </p:txBody>
        </p:sp>
        <p:sp>
          <p:nvSpPr>
            <p:cNvPr id="19482" name="Rectangle 49"/>
            <p:cNvSpPr>
              <a:spLocks noChangeArrowheads="1"/>
            </p:cNvSpPr>
            <p:nvPr/>
          </p:nvSpPr>
          <p:spPr bwMode="auto">
            <a:xfrm>
              <a:off x="994" y="2821"/>
              <a:ext cx="422"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90487" tIns="44450" rIns="90487" bIns="44450">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ctr">
                <a:lnSpc>
                  <a:spcPct val="85000"/>
                </a:lnSpc>
              </a:pPr>
              <a:r>
                <a:rPr lang="en-AU" altLang="en-AU" sz="2400">
                  <a:latin typeface="Arial Narrow" pitchFamily="34" charset="0"/>
                </a:rPr>
                <a:t>0.20</a:t>
              </a:r>
              <a:endParaRPr lang="en-US" altLang="en-AU" sz="2400">
                <a:latin typeface="Arial Narrow" pitchFamily="34" charset="0"/>
              </a:endParaRPr>
            </a:p>
          </p:txBody>
        </p:sp>
        <p:sp>
          <p:nvSpPr>
            <p:cNvPr id="19483" name="Rectangle 50"/>
            <p:cNvSpPr>
              <a:spLocks noChangeArrowheads="1"/>
            </p:cNvSpPr>
            <p:nvPr/>
          </p:nvSpPr>
          <p:spPr bwMode="auto">
            <a:xfrm>
              <a:off x="1681" y="2352"/>
              <a:ext cx="816" cy="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90487" tIns="44450" rIns="90487" bIns="44450">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ctr">
                <a:lnSpc>
                  <a:spcPct val="85000"/>
                </a:lnSpc>
              </a:pPr>
              <a:r>
                <a:rPr lang="en-AU" altLang="en-AU" sz="2400">
                  <a:latin typeface="Arial Narrow" pitchFamily="34" charset="0"/>
                </a:rPr>
                <a:t>Percentile</a:t>
              </a:r>
              <a:br>
                <a:rPr lang="en-AU" altLang="en-AU" sz="2400">
                  <a:latin typeface="Arial Narrow" pitchFamily="34" charset="0"/>
                </a:rPr>
              </a:br>
              <a:r>
                <a:rPr lang="en-AU" altLang="en-AU" sz="2400">
                  <a:latin typeface="Arial Narrow" pitchFamily="34" charset="0"/>
                </a:rPr>
                <a:t>change</a:t>
              </a:r>
              <a:endParaRPr lang="en-US" altLang="en-AU" sz="2400">
                <a:latin typeface="Arial Narrow" pitchFamily="34" charset="0"/>
              </a:endParaRPr>
            </a:p>
          </p:txBody>
        </p:sp>
        <p:sp>
          <p:nvSpPr>
            <p:cNvPr id="19484" name="Rectangle 51"/>
            <p:cNvSpPr>
              <a:spLocks noChangeArrowheads="1"/>
            </p:cNvSpPr>
            <p:nvPr/>
          </p:nvSpPr>
          <p:spPr bwMode="auto">
            <a:xfrm>
              <a:off x="1716" y="2821"/>
              <a:ext cx="743"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90487" tIns="44450" rIns="90487" bIns="44450">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ctr">
                <a:lnSpc>
                  <a:spcPct val="85000"/>
                </a:lnSpc>
              </a:pPr>
              <a:r>
                <a:rPr lang="en-AU" altLang="en-AU" sz="2400">
                  <a:latin typeface="Arial Narrow" pitchFamily="34" charset="0"/>
                </a:rPr>
                <a:t>50 </a:t>
              </a:r>
              <a:r>
                <a:rPr lang="en-AU" altLang="en-AU" sz="2400">
                  <a:latin typeface="Arial Narrow" pitchFamily="34" charset="0"/>
                  <a:sym typeface="Symbol" pitchFamily="18" charset="2"/>
                </a:rPr>
                <a:t> </a:t>
              </a:r>
              <a:r>
                <a:rPr lang="en-AU" altLang="en-AU" sz="2400">
                  <a:latin typeface="Arial Narrow" pitchFamily="34" charset="0"/>
                </a:rPr>
                <a:t>58</a:t>
              </a:r>
              <a:endParaRPr lang="en-US" altLang="en-AU" sz="2400">
                <a:latin typeface="Arial Narrow" pitchFamily="34" charset="0"/>
              </a:endParaRPr>
            </a:p>
          </p:txBody>
        </p:sp>
        <p:sp>
          <p:nvSpPr>
            <p:cNvPr id="19485" name="Line 52"/>
            <p:cNvSpPr>
              <a:spLocks noChangeShapeType="1"/>
            </p:cNvSpPr>
            <p:nvPr/>
          </p:nvSpPr>
          <p:spPr bwMode="auto">
            <a:xfrm>
              <a:off x="840" y="2808"/>
              <a:ext cx="158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36597" name="Group 53"/>
          <p:cNvGrpSpPr>
            <a:grpSpLocks/>
          </p:cNvGrpSpPr>
          <p:nvPr/>
        </p:nvGrpSpPr>
        <p:grpSpPr bwMode="auto">
          <a:xfrm>
            <a:off x="1574800" y="5399088"/>
            <a:ext cx="2327275" cy="400050"/>
            <a:chOff x="992" y="3440"/>
            <a:chExt cx="1466" cy="252"/>
          </a:xfrm>
        </p:grpSpPr>
        <p:sp>
          <p:nvSpPr>
            <p:cNvPr id="19479" name="Rectangle 54"/>
            <p:cNvSpPr>
              <a:spLocks noChangeArrowheads="1"/>
            </p:cNvSpPr>
            <p:nvPr/>
          </p:nvSpPr>
          <p:spPr bwMode="auto">
            <a:xfrm>
              <a:off x="992" y="3440"/>
              <a:ext cx="422"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90487" tIns="44450" rIns="90487" bIns="44450">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ctr">
                <a:lnSpc>
                  <a:spcPct val="85000"/>
                </a:lnSpc>
              </a:pPr>
              <a:r>
                <a:rPr lang="en-AU" altLang="en-AU" sz="2400">
                  <a:latin typeface="Arial Narrow" pitchFamily="34" charset="0"/>
                </a:rPr>
                <a:t>0.25</a:t>
              </a:r>
              <a:endParaRPr lang="en-US" altLang="en-AU" sz="2400">
                <a:latin typeface="Arial Narrow" pitchFamily="34" charset="0"/>
              </a:endParaRPr>
            </a:p>
          </p:txBody>
        </p:sp>
        <p:sp>
          <p:nvSpPr>
            <p:cNvPr id="19480" name="Rectangle 55"/>
            <p:cNvSpPr>
              <a:spLocks noChangeArrowheads="1"/>
            </p:cNvSpPr>
            <p:nvPr/>
          </p:nvSpPr>
          <p:spPr bwMode="auto">
            <a:xfrm>
              <a:off x="1715" y="3440"/>
              <a:ext cx="743"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90487" tIns="44450" rIns="90487" bIns="44450">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ctr">
                <a:lnSpc>
                  <a:spcPct val="85000"/>
                </a:lnSpc>
              </a:pPr>
              <a:r>
                <a:rPr lang="en-AU" altLang="en-AU" sz="2400">
                  <a:latin typeface="Arial Narrow" pitchFamily="34" charset="0"/>
                </a:rPr>
                <a:t>50 </a:t>
              </a:r>
              <a:r>
                <a:rPr lang="en-AU" altLang="en-AU" sz="2400">
                  <a:latin typeface="Arial Narrow" pitchFamily="34" charset="0"/>
                  <a:sym typeface="Symbol" pitchFamily="18" charset="2"/>
                </a:rPr>
                <a:t> </a:t>
              </a:r>
              <a:r>
                <a:rPr lang="en-AU" altLang="en-AU" sz="2400">
                  <a:latin typeface="Arial Narrow" pitchFamily="34" charset="0"/>
                </a:rPr>
                <a:t>60</a:t>
              </a:r>
              <a:endParaRPr lang="en-US" altLang="en-AU" sz="2400">
                <a:latin typeface="Arial Narrow" pitchFamily="34" charset="0"/>
              </a:endParaRPr>
            </a:p>
          </p:txBody>
        </p:sp>
      </p:grpSp>
      <p:sp>
        <p:nvSpPr>
          <p:cNvPr id="236600" name="Rectangle 56"/>
          <p:cNvSpPr>
            <a:spLocks noChangeArrowheads="1"/>
          </p:cNvSpPr>
          <p:nvPr/>
        </p:nvSpPr>
        <p:spPr bwMode="auto">
          <a:xfrm>
            <a:off x="3924300" y="4221163"/>
            <a:ext cx="4968875" cy="23749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342900" indent="-342900">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lvl="1">
              <a:lnSpc>
                <a:spcPct val="95000"/>
              </a:lnSpc>
              <a:spcBef>
                <a:spcPct val="5000"/>
              </a:spcBef>
              <a:buClr>
                <a:srgbClr val="3333FF"/>
              </a:buClr>
              <a:buFont typeface="Symbol" pitchFamily="18" charset="2"/>
              <a:buChar char="·"/>
            </a:pPr>
            <a:r>
              <a:rPr lang="en-US" altLang="en-US" sz="2600">
                <a:latin typeface="Arial Narrow" pitchFamily="34" charset="0"/>
              </a:rPr>
              <a:t>Can't define smallest effect for percentiles, because it depends what percentile you are on.</a:t>
            </a:r>
          </a:p>
          <a:p>
            <a:pPr lvl="1">
              <a:lnSpc>
                <a:spcPct val="95000"/>
              </a:lnSpc>
              <a:spcBef>
                <a:spcPct val="5000"/>
              </a:spcBef>
              <a:buClr>
                <a:srgbClr val="3333FF"/>
              </a:buClr>
              <a:buFont typeface="Symbol" pitchFamily="18" charset="2"/>
              <a:buChar char="·"/>
            </a:pPr>
            <a:r>
              <a:rPr lang="en-US" altLang="en-US" sz="2600">
                <a:latin typeface="Arial Narrow" pitchFamily="34" charset="0"/>
              </a:rPr>
              <a:t>But it's a good practical measure.</a:t>
            </a:r>
          </a:p>
          <a:p>
            <a:pPr lvl="1">
              <a:lnSpc>
                <a:spcPct val="95000"/>
              </a:lnSpc>
              <a:spcBef>
                <a:spcPct val="5000"/>
              </a:spcBef>
              <a:buClr>
                <a:srgbClr val="3333FF"/>
              </a:buClr>
              <a:buFont typeface="Symbol" pitchFamily="18" charset="2"/>
              <a:buChar char="·"/>
            </a:pPr>
            <a:r>
              <a:rPr lang="en-US" altLang="en-US" sz="2600">
                <a:latin typeface="Arial Narrow" pitchFamily="34" charset="0"/>
              </a:rPr>
              <a:t>And easy to generate with Excel, </a:t>
            </a:r>
            <a:br>
              <a:rPr lang="en-US" altLang="en-US" sz="2600">
                <a:latin typeface="Arial Narrow" pitchFamily="34" charset="0"/>
              </a:rPr>
            </a:br>
            <a:r>
              <a:rPr lang="en-US" altLang="en-US" sz="2600">
                <a:latin typeface="Arial Narrow" pitchFamily="34" charset="0"/>
              </a:rPr>
              <a:t>if the data are approx. normal.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36551"/>
                                        </p:tgtEl>
                                        <p:attrNameLst>
                                          <p:attrName>style.visibility</p:attrName>
                                        </p:attrNameLst>
                                      </p:cBhvr>
                                      <p:to>
                                        <p:strVal val="visible"/>
                                      </p:to>
                                    </p:set>
                                    <p:animEffect transition="in" filter="wipe(right)">
                                      <p:cBhvr>
                                        <p:cTn id="7" dur="500"/>
                                        <p:tgtEl>
                                          <p:spTgt spid="2365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288" fill="hold" nodeType="clickEffect">
                                  <p:stCondLst>
                                    <p:cond delay="0"/>
                                  </p:stCondLst>
                                  <p:childTnLst>
                                    <p:set>
                                      <p:cBhvr>
                                        <p:cTn id="11" dur="1" fill="hold">
                                          <p:stCondLst>
                                            <p:cond delay="0"/>
                                          </p:stCondLst>
                                        </p:cTn>
                                        <p:tgtEl>
                                          <p:spTgt spid="236555"/>
                                        </p:tgtEl>
                                        <p:attrNameLst>
                                          <p:attrName>style.visibility</p:attrName>
                                        </p:attrNameLst>
                                      </p:cBhvr>
                                      <p:to>
                                        <p:strVal val="visible"/>
                                      </p:to>
                                    </p:set>
                                    <p:anim calcmode="lin" valueType="num">
                                      <p:cBhvr>
                                        <p:cTn id="12" dur="500" fill="hold"/>
                                        <p:tgtEl>
                                          <p:spTgt spid="236555"/>
                                        </p:tgtEl>
                                        <p:attrNameLst>
                                          <p:attrName>ppt_w</p:attrName>
                                        </p:attrNameLst>
                                      </p:cBhvr>
                                      <p:tavLst>
                                        <p:tav tm="0">
                                          <p:val>
                                            <p:strVal val="4/3*#ppt_w"/>
                                          </p:val>
                                        </p:tav>
                                        <p:tav tm="100000">
                                          <p:val>
                                            <p:strVal val="#ppt_w"/>
                                          </p:val>
                                        </p:tav>
                                      </p:tavLst>
                                    </p:anim>
                                    <p:anim calcmode="lin" valueType="num">
                                      <p:cBhvr>
                                        <p:cTn id="13" dur="500" fill="hold"/>
                                        <p:tgtEl>
                                          <p:spTgt spid="236555"/>
                                        </p:tgtEl>
                                        <p:attrNameLst>
                                          <p:attrName>ppt_h</p:attrName>
                                        </p:attrNameLst>
                                      </p:cBhvr>
                                      <p:tavLst>
                                        <p:tav tm="0">
                                          <p:val>
                                            <p:strVal val="4/3*#ppt_h"/>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3" presetClass="entr" presetSubtype="272" fill="hold" nodeType="clickEffect">
                                  <p:stCondLst>
                                    <p:cond delay="0"/>
                                  </p:stCondLst>
                                  <p:childTnLst>
                                    <p:set>
                                      <p:cBhvr>
                                        <p:cTn id="17" dur="1" fill="hold">
                                          <p:stCondLst>
                                            <p:cond delay="0"/>
                                          </p:stCondLst>
                                        </p:cTn>
                                        <p:tgtEl>
                                          <p:spTgt spid="236560"/>
                                        </p:tgtEl>
                                        <p:attrNameLst>
                                          <p:attrName>style.visibility</p:attrName>
                                        </p:attrNameLst>
                                      </p:cBhvr>
                                      <p:to>
                                        <p:strVal val="visible"/>
                                      </p:to>
                                    </p:set>
                                    <p:anim calcmode="lin" valueType="num">
                                      <p:cBhvr>
                                        <p:cTn id="18" dur="500" fill="hold"/>
                                        <p:tgtEl>
                                          <p:spTgt spid="236560"/>
                                        </p:tgtEl>
                                        <p:attrNameLst>
                                          <p:attrName>ppt_w</p:attrName>
                                        </p:attrNameLst>
                                      </p:cBhvr>
                                      <p:tavLst>
                                        <p:tav tm="0">
                                          <p:val>
                                            <p:strVal val="2/3*#ppt_w"/>
                                          </p:val>
                                        </p:tav>
                                        <p:tav tm="100000">
                                          <p:val>
                                            <p:strVal val="#ppt_w"/>
                                          </p:val>
                                        </p:tav>
                                      </p:tavLst>
                                    </p:anim>
                                    <p:anim calcmode="lin" valueType="num">
                                      <p:cBhvr>
                                        <p:cTn id="19" dur="500" fill="hold"/>
                                        <p:tgtEl>
                                          <p:spTgt spid="236560"/>
                                        </p:tgtEl>
                                        <p:attrNameLst>
                                          <p:attrName>ppt_h</p:attrName>
                                        </p:attrNameLst>
                                      </p:cBhvr>
                                      <p:tavLst>
                                        <p:tav tm="0">
                                          <p:val>
                                            <p:strVal val="2/3*#ppt_h"/>
                                          </p:val>
                                        </p:tav>
                                        <p:tav tm="100000">
                                          <p:val>
                                            <p:strVal val="#ppt_h"/>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3" presetClass="entr" presetSubtype="288" fill="hold" nodeType="clickEffect">
                                  <p:stCondLst>
                                    <p:cond delay="0"/>
                                  </p:stCondLst>
                                  <p:childTnLst>
                                    <p:set>
                                      <p:cBhvr>
                                        <p:cTn id="23" dur="1" fill="hold">
                                          <p:stCondLst>
                                            <p:cond delay="0"/>
                                          </p:stCondLst>
                                        </p:cTn>
                                        <p:tgtEl>
                                          <p:spTgt spid="236574"/>
                                        </p:tgtEl>
                                        <p:attrNameLst>
                                          <p:attrName>style.visibility</p:attrName>
                                        </p:attrNameLst>
                                      </p:cBhvr>
                                      <p:to>
                                        <p:strVal val="visible"/>
                                      </p:to>
                                    </p:set>
                                    <p:anim calcmode="lin" valueType="num">
                                      <p:cBhvr>
                                        <p:cTn id="24" dur="500" fill="hold"/>
                                        <p:tgtEl>
                                          <p:spTgt spid="236574"/>
                                        </p:tgtEl>
                                        <p:attrNameLst>
                                          <p:attrName>ppt_w</p:attrName>
                                        </p:attrNameLst>
                                      </p:cBhvr>
                                      <p:tavLst>
                                        <p:tav tm="0">
                                          <p:val>
                                            <p:strVal val="4/3*#ppt_w"/>
                                          </p:val>
                                        </p:tav>
                                        <p:tav tm="100000">
                                          <p:val>
                                            <p:strVal val="#ppt_w"/>
                                          </p:val>
                                        </p:tav>
                                      </p:tavLst>
                                    </p:anim>
                                    <p:anim calcmode="lin" valueType="num">
                                      <p:cBhvr>
                                        <p:cTn id="25" dur="500" fill="hold"/>
                                        <p:tgtEl>
                                          <p:spTgt spid="236574"/>
                                        </p:tgtEl>
                                        <p:attrNameLst>
                                          <p:attrName>ppt_h</p:attrName>
                                        </p:attrNameLst>
                                      </p:cBhvr>
                                      <p:tavLst>
                                        <p:tav tm="0">
                                          <p:val>
                                            <p:strVal val="4/3*#ppt_h"/>
                                          </p:val>
                                        </p:tav>
                                        <p:tav tm="100000">
                                          <p:val>
                                            <p:strVal val="#ppt_h"/>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1" fill="hold" nodeType="clickEffect">
                                  <p:stCondLst>
                                    <p:cond delay="0"/>
                                  </p:stCondLst>
                                  <p:childTnLst>
                                    <p:set>
                                      <p:cBhvr>
                                        <p:cTn id="29" dur="1" fill="hold">
                                          <p:stCondLst>
                                            <p:cond delay="0"/>
                                          </p:stCondLst>
                                        </p:cTn>
                                        <p:tgtEl>
                                          <p:spTgt spid="236591"/>
                                        </p:tgtEl>
                                        <p:attrNameLst>
                                          <p:attrName>style.visibility</p:attrName>
                                        </p:attrNameLst>
                                      </p:cBhvr>
                                      <p:to>
                                        <p:strVal val="visible"/>
                                      </p:to>
                                    </p:set>
                                    <p:animEffect transition="in" filter="wipe(up)">
                                      <p:cBhvr>
                                        <p:cTn id="30" dur="500"/>
                                        <p:tgtEl>
                                          <p:spTgt spid="236591"/>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1" fill="hold" nodeType="clickEffect">
                                  <p:stCondLst>
                                    <p:cond delay="0"/>
                                  </p:stCondLst>
                                  <p:childTnLst>
                                    <p:set>
                                      <p:cBhvr>
                                        <p:cTn id="34" dur="1" fill="hold">
                                          <p:stCondLst>
                                            <p:cond delay="0"/>
                                          </p:stCondLst>
                                        </p:cTn>
                                        <p:tgtEl>
                                          <p:spTgt spid="236579"/>
                                        </p:tgtEl>
                                        <p:attrNameLst>
                                          <p:attrName>style.visibility</p:attrName>
                                        </p:attrNameLst>
                                      </p:cBhvr>
                                      <p:to>
                                        <p:strVal val="visible"/>
                                      </p:to>
                                    </p:set>
                                    <p:animEffect transition="in" filter="wipe(up)">
                                      <p:cBhvr>
                                        <p:cTn id="35" dur="500"/>
                                        <p:tgtEl>
                                          <p:spTgt spid="236579"/>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1" fill="hold" nodeType="clickEffect">
                                  <p:stCondLst>
                                    <p:cond delay="0"/>
                                  </p:stCondLst>
                                  <p:childTnLst>
                                    <p:set>
                                      <p:cBhvr>
                                        <p:cTn id="39" dur="1" fill="hold">
                                          <p:stCondLst>
                                            <p:cond delay="0"/>
                                          </p:stCondLst>
                                        </p:cTn>
                                        <p:tgtEl>
                                          <p:spTgt spid="236582"/>
                                        </p:tgtEl>
                                        <p:attrNameLst>
                                          <p:attrName>style.visibility</p:attrName>
                                        </p:attrNameLst>
                                      </p:cBhvr>
                                      <p:to>
                                        <p:strVal val="visible"/>
                                      </p:to>
                                    </p:set>
                                    <p:animEffect transition="in" filter="wipe(up)">
                                      <p:cBhvr>
                                        <p:cTn id="40" dur="500"/>
                                        <p:tgtEl>
                                          <p:spTgt spid="236582"/>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1" fill="hold" nodeType="clickEffect">
                                  <p:stCondLst>
                                    <p:cond delay="0"/>
                                  </p:stCondLst>
                                  <p:childTnLst>
                                    <p:set>
                                      <p:cBhvr>
                                        <p:cTn id="44" dur="1" fill="hold">
                                          <p:stCondLst>
                                            <p:cond delay="0"/>
                                          </p:stCondLst>
                                        </p:cTn>
                                        <p:tgtEl>
                                          <p:spTgt spid="236597"/>
                                        </p:tgtEl>
                                        <p:attrNameLst>
                                          <p:attrName>style.visibility</p:attrName>
                                        </p:attrNameLst>
                                      </p:cBhvr>
                                      <p:to>
                                        <p:strVal val="visible"/>
                                      </p:to>
                                    </p:set>
                                    <p:animEffect transition="in" filter="wipe(up)">
                                      <p:cBhvr>
                                        <p:cTn id="45" dur="500"/>
                                        <p:tgtEl>
                                          <p:spTgt spid="236597"/>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1" fill="hold" nodeType="clickEffect">
                                  <p:stCondLst>
                                    <p:cond delay="0"/>
                                  </p:stCondLst>
                                  <p:childTnLst>
                                    <p:set>
                                      <p:cBhvr>
                                        <p:cTn id="49" dur="1" fill="hold">
                                          <p:stCondLst>
                                            <p:cond delay="0"/>
                                          </p:stCondLst>
                                        </p:cTn>
                                        <p:tgtEl>
                                          <p:spTgt spid="236585"/>
                                        </p:tgtEl>
                                        <p:attrNameLst>
                                          <p:attrName>style.visibility</p:attrName>
                                        </p:attrNameLst>
                                      </p:cBhvr>
                                      <p:to>
                                        <p:strVal val="visible"/>
                                      </p:to>
                                    </p:set>
                                    <p:animEffect transition="in" filter="wipe(up)">
                                      <p:cBhvr>
                                        <p:cTn id="50" dur="500"/>
                                        <p:tgtEl>
                                          <p:spTgt spid="236585"/>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1" fill="hold" nodeType="clickEffect">
                                  <p:stCondLst>
                                    <p:cond delay="0"/>
                                  </p:stCondLst>
                                  <p:childTnLst>
                                    <p:set>
                                      <p:cBhvr>
                                        <p:cTn id="54" dur="1" fill="hold">
                                          <p:stCondLst>
                                            <p:cond delay="0"/>
                                          </p:stCondLst>
                                        </p:cTn>
                                        <p:tgtEl>
                                          <p:spTgt spid="236588"/>
                                        </p:tgtEl>
                                        <p:attrNameLst>
                                          <p:attrName>style.visibility</p:attrName>
                                        </p:attrNameLst>
                                      </p:cBhvr>
                                      <p:to>
                                        <p:strVal val="visible"/>
                                      </p:to>
                                    </p:set>
                                    <p:animEffect transition="in" filter="wipe(up)">
                                      <p:cBhvr>
                                        <p:cTn id="55" dur="500"/>
                                        <p:tgtEl>
                                          <p:spTgt spid="236588"/>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236600">
                                            <p:txEl>
                                              <p:pRg st="0" end="0"/>
                                            </p:txEl>
                                          </p:spTgt>
                                        </p:tgtEl>
                                        <p:attrNameLst>
                                          <p:attrName>style.visibility</p:attrName>
                                        </p:attrNameLst>
                                      </p:cBhvr>
                                      <p:to>
                                        <p:strVal val="visible"/>
                                      </p:to>
                                    </p:set>
                                  </p:childTnLst>
                                </p:cTn>
                              </p:par>
                            </p:childTnLst>
                          </p:cTn>
                        </p:par>
                      </p:childTnLst>
                    </p:cTn>
                  </p:par>
                  <p:par>
                    <p:cTn id="60" fill="hold" nodeType="clickPar">
                      <p:stCondLst>
                        <p:cond delay="indefinite"/>
                      </p:stCondLst>
                      <p:childTnLst>
                        <p:par>
                          <p:cTn id="61" fill="hold" nodeType="withGroup">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236600">
                                            <p:txEl>
                                              <p:pRg st="1" end="1"/>
                                            </p:txEl>
                                          </p:spTgt>
                                        </p:tgtEl>
                                        <p:attrNameLst>
                                          <p:attrName>style.visibility</p:attrName>
                                        </p:attrNameLst>
                                      </p:cBhvr>
                                      <p:to>
                                        <p:strVal val="visible"/>
                                      </p:to>
                                    </p:set>
                                  </p:childTnLst>
                                </p:cTn>
                              </p:par>
                            </p:childTnLst>
                          </p:cTn>
                        </p:par>
                      </p:childTnLst>
                    </p:cTn>
                  </p:par>
                  <p:par>
                    <p:cTn id="64" fill="hold" nodeType="clickPar">
                      <p:stCondLst>
                        <p:cond delay="indefinite"/>
                      </p:stCondLst>
                      <p:childTnLst>
                        <p:par>
                          <p:cTn id="65" fill="hold" nodeType="withGroup">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23660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551" grpId="0" animBg="1"/>
      <p:bldP spid="236600" grpId="0" build="p" bldLvl="2"/>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72" name="Rectangle 92"/>
          <p:cNvSpPr>
            <a:spLocks noGrp="1" noChangeArrowheads="1"/>
          </p:cNvSpPr>
          <p:nvPr>
            <p:ph type="body" idx="1"/>
          </p:nvPr>
        </p:nvSpPr>
        <p:spPr>
          <a:xfrm>
            <a:off x="93663" y="1468809"/>
            <a:ext cx="8959850" cy="5358507"/>
          </a:xfrm>
        </p:spPr>
        <p:txBody>
          <a:bodyPr/>
          <a:lstStyle/>
          <a:p>
            <a:pPr marL="268288" indent="-268288">
              <a:lnSpc>
                <a:spcPct val="93000"/>
              </a:lnSpc>
            </a:pPr>
            <a:r>
              <a:rPr lang="en-US" altLang="en-US" sz="2200" dirty="0" smtClean="0">
                <a:hlinkClick r:id="rId4" action="ppaction://hlinksldjump"/>
              </a:rPr>
              <a:t>Importance of Effect Magnitudes</a:t>
            </a:r>
            <a:endParaRPr lang="en-US" altLang="en-US" sz="2200" dirty="0" smtClean="0"/>
          </a:p>
          <a:p>
            <a:pPr marL="268288" indent="-268288">
              <a:lnSpc>
                <a:spcPct val="93000"/>
              </a:lnSpc>
            </a:pPr>
            <a:r>
              <a:rPr lang="en-US" altLang="en-US" sz="2200" dirty="0" smtClean="0">
                <a:hlinkClick r:id="rId5" action="ppaction://hlinksldjump"/>
              </a:rPr>
              <a:t>Getting Effects from Models</a:t>
            </a:r>
            <a:endParaRPr lang="en-US" altLang="en-US" sz="2200" dirty="0" smtClean="0"/>
          </a:p>
          <a:p>
            <a:pPr marL="541338" lvl="1" indent="-271463">
              <a:lnSpc>
                <a:spcPct val="93000"/>
              </a:lnSpc>
            </a:pPr>
            <a:r>
              <a:rPr lang="en-US" altLang="en-US" sz="2200" dirty="0" smtClean="0">
                <a:hlinkClick r:id="rId5" action="ppaction://hlinksldjump"/>
              </a:rPr>
              <a:t>Linear models</a:t>
            </a:r>
            <a:r>
              <a:rPr lang="en-US" altLang="en-US" sz="2200" dirty="0" smtClean="0"/>
              <a:t>; </a:t>
            </a:r>
            <a:r>
              <a:rPr lang="en-US" altLang="en-US" sz="2200" dirty="0" smtClean="0">
                <a:hlinkClick r:id="rId6" action="ppaction://hlinksldjump"/>
              </a:rPr>
              <a:t>adjusting for covariates</a:t>
            </a:r>
            <a:r>
              <a:rPr lang="en-US" altLang="en-US" sz="2200" dirty="0" smtClean="0"/>
              <a:t>; </a:t>
            </a:r>
            <a:r>
              <a:rPr lang="en-US" altLang="en-US" sz="2200" dirty="0" smtClean="0">
                <a:hlinkClick r:id="rId7" action="ppaction://hlinksldjump"/>
              </a:rPr>
              <a:t>interactions</a:t>
            </a:r>
            <a:r>
              <a:rPr lang="en-US" altLang="en-US" sz="2200" dirty="0" smtClean="0"/>
              <a:t>; </a:t>
            </a:r>
            <a:r>
              <a:rPr lang="en-US" altLang="en-US" sz="2200" dirty="0" smtClean="0">
                <a:hlinkClick r:id="rId8" action="ppaction://hlinksldjump"/>
              </a:rPr>
              <a:t>polynomials</a:t>
            </a:r>
            <a:r>
              <a:rPr lang="en-US" altLang="en-US" sz="2200" dirty="0" smtClean="0"/>
              <a:t>; </a:t>
            </a:r>
            <a:r>
              <a:rPr lang="en-US" altLang="en-US" sz="2200" dirty="0" smtClean="0">
                <a:hlinkClick r:id="rId9" action="ppaction://hlinksldjump"/>
              </a:rPr>
              <a:t>nominal and dummy variables</a:t>
            </a:r>
            <a:r>
              <a:rPr lang="en-US" altLang="en-US" sz="2200" dirty="0" smtClean="0"/>
              <a:t>; </a:t>
            </a:r>
            <a:r>
              <a:rPr lang="en-US" altLang="en-US" sz="2200" dirty="0" smtClean="0">
                <a:hlinkClick r:id="rId10" action="ppaction://hlinksldjump"/>
              </a:rPr>
              <a:t>controlled trials</a:t>
            </a:r>
            <a:r>
              <a:rPr lang="en-US" altLang="en-US" sz="2200" dirty="0" smtClean="0"/>
              <a:t>; </a:t>
            </a:r>
            <a:r>
              <a:rPr lang="en-US" altLang="en-US" sz="2200" dirty="0" smtClean="0">
                <a:hlinkClick r:id="rId11" action="ppaction://hlinksldjump"/>
              </a:rPr>
              <a:t>moderators</a:t>
            </a:r>
            <a:r>
              <a:rPr lang="en-US" altLang="en-US" sz="2200" dirty="0" smtClean="0"/>
              <a:t>; </a:t>
            </a:r>
            <a:r>
              <a:rPr lang="en-US" altLang="en-US" sz="2200" dirty="0" smtClean="0">
                <a:hlinkClick r:id="rId12" action="ppaction://hlinksldjump"/>
              </a:rPr>
              <a:t>mediators</a:t>
            </a:r>
            <a:r>
              <a:rPr lang="en-US" altLang="en-US" sz="2200" dirty="0" smtClean="0"/>
              <a:t>; </a:t>
            </a:r>
            <a:r>
              <a:rPr lang="en-US" altLang="en-US" sz="2200" dirty="0" smtClean="0">
                <a:hlinkClick r:id="rId13" action="ppaction://hlinksldjump"/>
              </a:rPr>
              <a:t>non-linear models</a:t>
            </a:r>
            <a:endParaRPr lang="en-US" altLang="en-US" sz="2200" dirty="0" smtClean="0"/>
          </a:p>
          <a:p>
            <a:pPr marL="268288" indent="-268288">
              <a:lnSpc>
                <a:spcPct val="93000"/>
              </a:lnSpc>
            </a:pPr>
            <a:r>
              <a:rPr lang="en-AU" altLang="en-US" sz="2200" dirty="0">
                <a:hlinkClick r:id="rId14" action="ppaction://hlinksldjump"/>
              </a:rPr>
              <a:t>Specific l</a:t>
            </a:r>
            <a:r>
              <a:rPr lang="en-AU" altLang="en-US" sz="2200" dirty="0" smtClean="0">
                <a:hlinkClick r:id="rId14" action="ppaction://hlinksldjump"/>
              </a:rPr>
              <a:t>inear models</a:t>
            </a:r>
            <a:r>
              <a:rPr lang="en-AU" altLang="en-US" sz="2200" dirty="0">
                <a:hlinkClick r:id="rId14" action="ppaction://hlinksldjump"/>
              </a:rPr>
              <a:t> </a:t>
            </a:r>
            <a:r>
              <a:rPr lang="en-AU" altLang="en-US" sz="2200" dirty="0" smtClean="0">
                <a:hlinkClick r:id="rId14" action="ppaction://hlinksldjump"/>
              </a:rPr>
              <a:t>and effects</a:t>
            </a:r>
            <a:endParaRPr lang="en-US" altLang="en-US" sz="2200" dirty="0" smtClean="0"/>
          </a:p>
          <a:p>
            <a:pPr marL="268288" indent="-268288">
              <a:lnSpc>
                <a:spcPct val="93000"/>
              </a:lnSpc>
            </a:pPr>
            <a:r>
              <a:rPr lang="en-US" altLang="en-US" sz="2200" dirty="0" smtClean="0">
                <a:hlinkClick r:id="rId15" action="ppaction://hlinksldjump"/>
              </a:rPr>
              <a:t>Effects for a continuous dependent</a:t>
            </a:r>
            <a:endParaRPr lang="en-US" altLang="en-US" sz="2200" dirty="0" smtClean="0"/>
          </a:p>
          <a:p>
            <a:pPr marL="541338" lvl="1" indent="-271463">
              <a:lnSpc>
                <a:spcPct val="93000"/>
              </a:lnSpc>
            </a:pPr>
            <a:r>
              <a:rPr lang="en-US" altLang="en-US" sz="2200" dirty="0" smtClean="0">
                <a:hlinkClick r:id="rId15" action="ppaction://hlinksldjump"/>
              </a:rPr>
              <a:t>Difference between means</a:t>
            </a:r>
            <a:r>
              <a:rPr lang="en-US" altLang="en-US" sz="2200" dirty="0" smtClean="0"/>
              <a:t>; </a:t>
            </a:r>
            <a:r>
              <a:rPr lang="en-US" altLang="en-US" sz="2200" dirty="0" smtClean="0">
                <a:hlinkClick r:id="rId15" action="ppaction://hlinksldjump"/>
              </a:rPr>
              <a:t>standardization</a:t>
            </a:r>
            <a:r>
              <a:rPr lang="en-US" altLang="en-US" sz="2200" dirty="0" smtClean="0"/>
              <a:t>; </a:t>
            </a:r>
            <a:r>
              <a:rPr lang="en-US" altLang="en-US" sz="2200" dirty="0" smtClean="0">
                <a:hlinkClick r:id="rId16" action="ppaction://hlinksldjump"/>
              </a:rPr>
              <a:t>visual-analog scales</a:t>
            </a:r>
            <a:r>
              <a:rPr lang="en-US" altLang="en-US" sz="2200" dirty="0" smtClean="0"/>
              <a:t>; </a:t>
            </a:r>
            <a:r>
              <a:rPr lang="en-US" altLang="en-US" sz="2200" dirty="0" smtClean="0">
                <a:hlinkClick r:id="rId17" action="ppaction://hlinksldjump"/>
              </a:rPr>
              <a:t>Likert scales</a:t>
            </a:r>
            <a:r>
              <a:rPr lang="en-US" altLang="en-US" sz="2200" dirty="0" smtClean="0"/>
              <a:t>; </a:t>
            </a:r>
            <a:r>
              <a:rPr lang="en-US" altLang="en-US" sz="2200" dirty="0" smtClean="0">
                <a:hlinkClick r:id="rId17" action="ppaction://hlinksldjump"/>
              </a:rPr>
              <a:t>athletic performance</a:t>
            </a:r>
            <a:r>
              <a:rPr lang="en-US" altLang="en-US" sz="2200" dirty="0"/>
              <a:t>; </a:t>
            </a:r>
            <a:r>
              <a:rPr lang="en-US" altLang="en-US" sz="2200" dirty="0">
                <a:hlinkClick r:id="rId18" action="ppaction://hlinksldjump"/>
              </a:rPr>
              <a:t>correlation</a:t>
            </a:r>
            <a:r>
              <a:rPr lang="en-US" altLang="en-US" sz="2200" dirty="0" smtClean="0"/>
              <a:t>; “</a:t>
            </a:r>
            <a:r>
              <a:rPr lang="en-US" altLang="en-US" sz="2200" dirty="0" smtClean="0">
                <a:hlinkClick r:id="rId19" action="ppaction://hlinksldjump"/>
              </a:rPr>
              <a:t>slope</a:t>
            </a:r>
            <a:r>
              <a:rPr lang="en-US" altLang="en-US" sz="2200" dirty="0" smtClean="0"/>
              <a:t>”</a:t>
            </a:r>
          </a:p>
          <a:p>
            <a:pPr marL="541338" lvl="1" indent="-271463">
              <a:lnSpc>
                <a:spcPct val="93000"/>
              </a:lnSpc>
            </a:pPr>
            <a:r>
              <a:rPr lang="en-US" altLang="en-US" sz="2200" dirty="0" smtClean="0">
                <a:hlinkClick r:id="rId20" action="ppaction://hlinksldjump"/>
              </a:rPr>
              <a:t>Details of general linear models</a:t>
            </a:r>
            <a:r>
              <a:rPr lang="en-US" altLang="en-US" sz="2200" dirty="0" smtClean="0"/>
              <a:t>; </a:t>
            </a:r>
            <a:r>
              <a:rPr lang="en-US" altLang="en-US" sz="2200" dirty="0" smtClean="0">
                <a:hlinkClick r:id="rId21" action="ppaction://hlinksldjump"/>
              </a:rPr>
              <a:t>error term; uniformity; log transformation</a:t>
            </a:r>
            <a:r>
              <a:rPr lang="en-US" altLang="en-US" sz="2200" dirty="0" smtClean="0"/>
              <a:t>; </a:t>
            </a:r>
            <a:r>
              <a:rPr lang="en-US" altLang="en-US" sz="2200" dirty="0" smtClean="0">
                <a:hlinkClick r:id="rId22" action="ppaction://hlinksldjump"/>
              </a:rPr>
              <a:t>rank transformation and non-parametric analyses</a:t>
            </a:r>
            <a:r>
              <a:rPr lang="en-US" altLang="en-US" sz="2200" dirty="0" smtClean="0"/>
              <a:t>; </a:t>
            </a:r>
            <a:r>
              <a:rPr lang="en-US" altLang="en-US" sz="2200" dirty="0" smtClean="0">
                <a:hlinkClick r:id="rId23" action="ppaction://hlinksldjump"/>
              </a:rPr>
              <a:t>non-uniformity and mixed models</a:t>
            </a:r>
            <a:endParaRPr lang="en-US" altLang="en-US" sz="2200" dirty="0" smtClean="0"/>
          </a:p>
          <a:p>
            <a:pPr marL="268288" indent="-268288">
              <a:lnSpc>
                <a:spcPct val="93000"/>
              </a:lnSpc>
            </a:pPr>
            <a:r>
              <a:rPr lang="en-US" altLang="en-US" sz="2200" dirty="0" smtClean="0">
                <a:hlinkClick r:id="rId24" action="ppaction://hlinksldjump"/>
              </a:rPr>
              <a:t>Effects for a nominal or count dependent</a:t>
            </a:r>
            <a:endParaRPr lang="en-US" altLang="en-US" sz="2200" dirty="0" smtClean="0"/>
          </a:p>
          <a:p>
            <a:pPr marL="541338" lvl="1" indent="-271463">
              <a:lnSpc>
                <a:spcPct val="93000"/>
              </a:lnSpc>
            </a:pPr>
            <a:r>
              <a:rPr lang="en-US" altLang="en-US" sz="2200" dirty="0" smtClean="0">
                <a:hlinkClick r:id="rId24" action="ppaction://hlinksldjump"/>
              </a:rPr>
              <a:t>Proportion difference</a:t>
            </a:r>
            <a:r>
              <a:rPr lang="en-US" altLang="en-US" sz="2200" dirty="0" smtClean="0"/>
              <a:t>; </a:t>
            </a:r>
            <a:r>
              <a:rPr lang="en-US" altLang="en-US" sz="2200" dirty="0" smtClean="0">
                <a:hlinkClick r:id="rId25" action="ppaction://hlinksldjump"/>
              </a:rPr>
              <a:t>number needed to treat</a:t>
            </a:r>
            <a:r>
              <a:rPr lang="en-US" altLang="en-US" sz="2200" dirty="0" smtClean="0"/>
              <a:t>; </a:t>
            </a:r>
            <a:r>
              <a:rPr lang="en-US" altLang="en-US" sz="2200" dirty="0" smtClean="0">
                <a:hlinkClick r:id="rId25" action="ppaction://hlinksldjump"/>
              </a:rPr>
              <a:t>proportion ratio</a:t>
            </a:r>
            <a:r>
              <a:rPr lang="en-US" altLang="en-US" sz="2200" dirty="0" smtClean="0"/>
              <a:t>; </a:t>
            </a:r>
            <a:r>
              <a:rPr lang="en-US" altLang="en-US" sz="2200" dirty="0" smtClean="0">
                <a:hlinkClick r:id="rId26" action="ppaction://hlinksldjump"/>
              </a:rPr>
              <a:t>hazard ratio</a:t>
            </a:r>
            <a:r>
              <a:rPr lang="en-US" altLang="en-US" sz="2200" dirty="0" smtClean="0"/>
              <a:t>; </a:t>
            </a:r>
            <a:br>
              <a:rPr lang="en-US" altLang="en-US" sz="2200" dirty="0" smtClean="0"/>
            </a:br>
            <a:r>
              <a:rPr lang="en-US" altLang="en-US" sz="2200" dirty="0" smtClean="0">
                <a:hlinkClick r:id="rId27" action="ppaction://hlinksldjump"/>
              </a:rPr>
              <a:t>time ratio</a:t>
            </a:r>
            <a:r>
              <a:rPr lang="en-US" altLang="en-US" sz="2200" dirty="0" smtClean="0"/>
              <a:t>; </a:t>
            </a:r>
            <a:r>
              <a:rPr lang="en-US" altLang="en-US" sz="2200" dirty="0" smtClean="0">
                <a:hlinkClick r:id="rId27" action="ppaction://hlinksldjump"/>
              </a:rPr>
              <a:t>odds ratio</a:t>
            </a:r>
            <a:r>
              <a:rPr lang="en-US" altLang="en-US" sz="2200" dirty="0" smtClean="0"/>
              <a:t>; </a:t>
            </a:r>
            <a:r>
              <a:rPr lang="en-US" altLang="en-US" sz="2200" dirty="0" smtClean="0">
                <a:hlinkClick r:id="rId28" action="ppaction://hlinksldjump"/>
              </a:rPr>
              <a:t>"slopes"</a:t>
            </a:r>
            <a:r>
              <a:rPr lang="en-US" altLang="en-US" sz="2200" dirty="0" smtClean="0"/>
              <a:t>; </a:t>
            </a:r>
            <a:r>
              <a:rPr lang="en-US" altLang="en-US" sz="2200" dirty="0" smtClean="0">
                <a:hlinkClick r:id="rId29" action="ppaction://hlinksldjump"/>
              </a:rPr>
              <a:t>count ratio</a:t>
            </a:r>
            <a:r>
              <a:rPr lang="en-US" altLang="en-US" sz="2200" dirty="0" smtClean="0"/>
              <a:t>; </a:t>
            </a:r>
            <a:r>
              <a:rPr lang="en-US" altLang="en-US" sz="2200" dirty="0" smtClean="0">
                <a:hlinkClick r:id="rId30" action="ppaction://hlinksldjump"/>
              </a:rPr>
              <a:t>other scales</a:t>
            </a:r>
            <a:endParaRPr lang="en-US" altLang="en-US" sz="2200" dirty="0" smtClean="0"/>
          </a:p>
          <a:p>
            <a:pPr marL="541338" lvl="1" indent="-271463">
              <a:lnSpc>
                <a:spcPct val="93000"/>
              </a:lnSpc>
            </a:pPr>
            <a:r>
              <a:rPr lang="en-US" altLang="en-US" sz="2200" dirty="0" smtClean="0">
                <a:hlinkClick r:id="rId31" action="ppaction://hlinksldjump"/>
              </a:rPr>
              <a:t>Details of generalized linear models</a:t>
            </a:r>
            <a:r>
              <a:rPr lang="en-US" altLang="en-US" sz="2200" dirty="0" smtClean="0"/>
              <a:t>: </a:t>
            </a:r>
            <a:r>
              <a:rPr lang="en-US" altLang="en-US" sz="2200" dirty="0" smtClean="0">
                <a:hlinkClick r:id="rId32" action="ppaction://hlinksldjump"/>
              </a:rPr>
              <a:t>Poisson regression</a:t>
            </a:r>
            <a:r>
              <a:rPr lang="en-US" altLang="en-US" sz="2200" dirty="0" smtClean="0"/>
              <a:t>; </a:t>
            </a:r>
            <a:r>
              <a:rPr lang="en-US" altLang="en-US" sz="2200" dirty="0" smtClean="0">
                <a:hlinkClick r:id="rId33" action="ppaction://hlinksldjump"/>
              </a:rPr>
              <a:t>logistic regression</a:t>
            </a:r>
            <a:r>
              <a:rPr lang="en-US" altLang="en-US" sz="2200" dirty="0" smtClean="0"/>
              <a:t>; </a:t>
            </a:r>
            <a:r>
              <a:rPr lang="en-US" altLang="en-US" sz="2200" dirty="0" smtClean="0">
                <a:hlinkClick r:id="rId34" action="ppaction://hlinksldjump"/>
              </a:rPr>
              <a:t>log-hazard regression</a:t>
            </a:r>
            <a:r>
              <a:rPr lang="en-US" altLang="en-US" sz="2200" dirty="0" smtClean="0"/>
              <a:t>; </a:t>
            </a:r>
            <a:r>
              <a:rPr lang="en-US" altLang="en-US" sz="2200" dirty="0" smtClean="0">
                <a:hlinkClick r:id="rId35" action="ppaction://hlinksldjump"/>
              </a:rPr>
              <a:t>advanced models</a:t>
            </a:r>
            <a:endParaRPr lang="en-US" altLang="en-US" sz="2200" dirty="0" smtClean="0"/>
          </a:p>
          <a:p>
            <a:pPr marL="223838" indent="-271463">
              <a:lnSpc>
                <a:spcPct val="93000"/>
              </a:lnSpc>
            </a:pPr>
            <a:r>
              <a:rPr lang="en-US" altLang="en-US" sz="2200" dirty="0" smtClean="0">
                <a:hlinkClick r:id="rId36" action="ppaction://hlinksldjump"/>
              </a:rPr>
              <a:t>Main points</a:t>
            </a:r>
            <a:endParaRPr lang="en-US" altLang="en-US" sz="2200" dirty="0" smtClean="0"/>
          </a:p>
        </p:txBody>
      </p:sp>
      <p:sp>
        <p:nvSpPr>
          <p:cNvPr id="5" name="Rectangle 3"/>
          <p:cNvSpPr txBox="1">
            <a:spLocks noChangeArrowheads="1"/>
          </p:cNvSpPr>
          <p:nvPr/>
        </p:nvSpPr>
        <p:spPr bwMode="auto">
          <a:xfrm>
            <a:off x="4569271" y="6373236"/>
            <a:ext cx="4467225" cy="461963"/>
          </a:xfrm>
          <a:prstGeom prst="rect">
            <a:avLst/>
          </a:prstGeom>
          <a:noFill/>
          <a:ln w="9525">
            <a:noFill/>
            <a:miter lim="800000"/>
            <a:headEnd/>
            <a:tailEnd/>
          </a:ln>
        </p:spPr>
        <p:txBody>
          <a:bodyPr wrap="none">
            <a:spAutoFit/>
          </a:bodyPr>
          <a:lstStyle/>
          <a:p>
            <a:pPr algn="r">
              <a:spcBef>
                <a:spcPct val="20000"/>
              </a:spcBef>
              <a:buClr>
                <a:srgbClr val="6666FF"/>
              </a:buClr>
              <a:buFont typeface="Symbol" pitchFamily="18" charset="2"/>
              <a:buNone/>
              <a:defRPr/>
            </a:pPr>
            <a:r>
              <a:rPr lang="en-US" altLang="en-US" sz="2400" i="1" kern="0" dirty="0">
                <a:solidFill>
                  <a:srgbClr val="C00000"/>
                </a:solidFill>
                <a:latin typeface="+mn-lt"/>
                <a:cs typeface="+mn-cs"/>
              </a:rPr>
              <a:t>Click on the topic to link to the slides.</a:t>
            </a:r>
            <a:endParaRPr lang="en-AU" altLang="en-US" sz="2400" i="1" kern="0" dirty="0">
              <a:solidFill>
                <a:srgbClr val="C00000"/>
              </a:solidFill>
              <a:latin typeface="+mn-lt"/>
              <a:cs typeface="+mn-cs"/>
            </a:endParaRPr>
          </a:p>
        </p:txBody>
      </p:sp>
      <p:sp>
        <p:nvSpPr>
          <p:cNvPr id="7" name="Rectangle 42"/>
          <p:cNvSpPr>
            <a:spLocks noGrp="1" noChangeArrowheads="1"/>
          </p:cNvSpPr>
          <p:nvPr>
            <p:ph type="title"/>
          </p:nvPr>
        </p:nvSpPr>
        <p:spPr>
          <a:xfrm>
            <a:off x="92075" y="44624"/>
            <a:ext cx="8963025" cy="576064"/>
          </a:xfrm>
        </p:spPr>
        <p:txBody>
          <a:bodyPr/>
          <a:lstStyle/>
          <a:p>
            <a:r>
              <a:rPr lang="en-US" dirty="0"/>
              <a:t>Linear models and effect </a:t>
            </a:r>
            <a:r>
              <a:rPr lang="en-US" dirty="0" smtClean="0"/>
              <a:t>magnitudes</a:t>
            </a:r>
            <a:endParaRPr lang="en-US" altLang="en-US" dirty="0" smtClean="0"/>
          </a:p>
        </p:txBody>
      </p:sp>
      <p:sp>
        <p:nvSpPr>
          <p:cNvPr id="8" name="Rectangle 43"/>
          <p:cNvSpPr>
            <a:spLocks noChangeArrowheads="1"/>
          </p:cNvSpPr>
          <p:nvPr/>
        </p:nvSpPr>
        <p:spPr bwMode="auto">
          <a:xfrm>
            <a:off x="92075" y="620688"/>
            <a:ext cx="8963025" cy="864095"/>
          </a:xfrm>
          <a:prstGeom prst="rect">
            <a:avLst/>
          </a:prstGeom>
          <a:solidFill>
            <a:srgbClr val="CC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26000"/>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r>
              <a:rPr lang="en-US" altLang="en-US" sz="2600" dirty="0">
                <a:latin typeface="Arial Narrow" pitchFamily="34" charset="0"/>
              </a:rPr>
              <a:t>Will G </a:t>
            </a:r>
            <a:r>
              <a:rPr lang="en-US" altLang="en-US" sz="2600" dirty="0" smtClean="0">
                <a:latin typeface="Arial Narrow" pitchFamily="34" charset="0"/>
              </a:rPr>
              <a:t>Hopkins</a:t>
            </a:r>
            <a:br>
              <a:rPr lang="en-US" altLang="en-US" sz="2600" dirty="0" smtClean="0">
                <a:latin typeface="Arial Narrow" pitchFamily="34" charset="0"/>
              </a:rPr>
            </a:br>
            <a:r>
              <a:rPr lang="en-US" altLang="en-US" sz="2400" dirty="0" smtClean="0">
                <a:latin typeface="Arial Narrow" pitchFamily="34" charset="0"/>
              </a:rPr>
              <a:t>Victoria University</a:t>
            </a:r>
            <a:r>
              <a:rPr lang="en-US" altLang="en-US" sz="2400" dirty="0">
                <a:latin typeface="Arial Narrow" pitchFamily="34" charset="0"/>
              </a:rPr>
              <a:t>, </a:t>
            </a:r>
            <a:r>
              <a:rPr lang="en-US" altLang="en-US" sz="2400" dirty="0" smtClean="0">
                <a:latin typeface="Arial Narrow" pitchFamily="34" charset="0"/>
              </a:rPr>
              <a:t>Melbourne, Australia</a:t>
            </a:r>
            <a:endParaRPr lang="en-US" altLang="en-US" sz="2400" dirty="0">
              <a:latin typeface="Arial Narrow" pitchFamily="34" charset="0"/>
            </a:endParaRPr>
          </a:p>
        </p:txBody>
      </p:sp>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02" name="Rectangle 2"/>
          <p:cNvSpPr>
            <a:spLocks noGrp="1" noChangeArrowheads="1"/>
          </p:cNvSpPr>
          <p:nvPr>
            <p:ph type="body" idx="1"/>
          </p:nvPr>
        </p:nvSpPr>
        <p:spPr>
          <a:xfrm>
            <a:off x="73528" y="44450"/>
            <a:ext cx="9003096" cy="6768926"/>
          </a:xfrm>
        </p:spPr>
        <p:txBody>
          <a:bodyPr/>
          <a:lstStyle/>
          <a:p>
            <a:pPr>
              <a:lnSpc>
                <a:spcPct val="93000"/>
              </a:lnSpc>
            </a:pPr>
            <a:r>
              <a:rPr lang="en-US" altLang="en-US" sz="2700" dirty="0" smtClean="0"/>
              <a:t>Some important points about standardization</a:t>
            </a:r>
          </a:p>
          <a:p>
            <a:pPr lvl="1">
              <a:lnSpc>
                <a:spcPct val="93000"/>
              </a:lnSpc>
            </a:pPr>
            <a:r>
              <a:rPr lang="en-US" altLang="en-US" sz="2500" dirty="0" smtClean="0"/>
              <a:t>Standardizing works only when the SD comes from a sample that is </a:t>
            </a:r>
            <a:r>
              <a:rPr lang="en-US" altLang="en-US" sz="2500" dirty="0" smtClean="0">
                <a:solidFill>
                  <a:srgbClr val="0000FF"/>
                </a:solidFill>
              </a:rPr>
              <a:t>representative of a well-defined population</a:t>
            </a:r>
            <a:r>
              <a:rPr lang="en-US" altLang="en-US" sz="2500" dirty="0" smtClean="0"/>
              <a:t>. </a:t>
            </a:r>
          </a:p>
          <a:p>
            <a:pPr lvl="2">
              <a:lnSpc>
                <a:spcPct val="93000"/>
              </a:lnSpc>
            </a:pPr>
            <a:r>
              <a:rPr lang="en-US" altLang="en-US" sz="2400" dirty="0" smtClean="0"/>
              <a:t>The resulting magnitude applies only to that population.</a:t>
            </a:r>
          </a:p>
          <a:p>
            <a:pPr lvl="1">
              <a:lnSpc>
                <a:spcPct val="93000"/>
              </a:lnSpc>
            </a:pPr>
            <a:r>
              <a:rPr lang="en-US" altLang="en-US" dirty="0" smtClean="0">
                <a:solidFill>
                  <a:srgbClr val="0000FF"/>
                </a:solidFill>
              </a:rPr>
              <a:t>Choice of the SD</a:t>
            </a:r>
            <a:r>
              <a:rPr lang="en-US" altLang="en-US" dirty="0" smtClean="0"/>
              <a:t> can make a big difference to the effect.</a:t>
            </a:r>
          </a:p>
          <a:p>
            <a:pPr lvl="2">
              <a:lnSpc>
                <a:spcPct val="93000"/>
              </a:lnSpc>
            </a:pPr>
            <a:r>
              <a:rPr lang="en-US" altLang="en-US" sz="2400" dirty="0" smtClean="0"/>
              <a:t>To compare two group means, use SD of the </a:t>
            </a:r>
            <a:r>
              <a:rPr lang="en-US" altLang="en-US" sz="2400" dirty="0" smtClean="0">
                <a:solidFill>
                  <a:srgbClr val="0000FF"/>
                </a:solidFill>
              </a:rPr>
              <a:t>"reference" group</a:t>
            </a:r>
            <a:r>
              <a:rPr lang="en-US" altLang="en-US" sz="2400" dirty="0" smtClean="0"/>
              <a:t>.</a:t>
            </a:r>
          </a:p>
          <a:p>
            <a:pPr lvl="2">
              <a:lnSpc>
                <a:spcPct val="93000"/>
              </a:lnSpc>
            </a:pPr>
            <a:r>
              <a:rPr lang="en-US" altLang="en-US" dirty="0" smtClean="0"/>
              <a:t>Or to average the standardized effects, use the harmonic mean SD:</a:t>
            </a:r>
            <a:br>
              <a:rPr lang="en-US" altLang="en-US" dirty="0" smtClean="0"/>
            </a:br>
            <a:r>
              <a:rPr lang="en-US" altLang="en-US" dirty="0" smtClean="0"/>
              <a:t>1/</a:t>
            </a:r>
            <a:r>
              <a:rPr lang="en-US" altLang="en-US" dirty="0" err="1" smtClean="0"/>
              <a:t>SD</a:t>
            </a:r>
            <a:r>
              <a:rPr lang="en-US" altLang="en-US" baseline="-25000" dirty="0" err="1" smtClean="0"/>
              <a:t>H</a:t>
            </a:r>
            <a:r>
              <a:rPr lang="en-US" altLang="en-US" dirty="0" smtClean="0"/>
              <a:t> = (1/SD</a:t>
            </a:r>
            <a:r>
              <a:rPr lang="en-US" altLang="en-US" baseline="-25000" dirty="0" smtClean="0"/>
              <a:t>A</a:t>
            </a:r>
            <a:r>
              <a:rPr lang="en-US" altLang="en-US" dirty="0" smtClean="0"/>
              <a:t> + 1/</a:t>
            </a:r>
            <a:r>
              <a:rPr lang="en-US" altLang="en-US" dirty="0" err="1" smtClean="0"/>
              <a:t>SD</a:t>
            </a:r>
            <a:r>
              <a:rPr lang="en-US" altLang="en-US" baseline="-25000" dirty="0" err="1" smtClean="0"/>
              <a:t>B</a:t>
            </a:r>
            <a:r>
              <a:rPr lang="en-US" altLang="en-US" dirty="0" smtClean="0"/>
              <a:t>)/2 for two groups, A and B.</a:t>
            </a:r>
          </a:p>
          <a:p>
            <a:pPr lvl="2">
              <a:lnSpc>
                <a:spcPct val="93000"/>
              </a:lnSpc>
            </a:pPr>
            <a:r>
              <a:rPr lang="en-US" altLang="en-US" sz="2400" dirty="0" smtClean="0"/>
              <a:t>In a controlled trial, use the </a:t>
            </a:r>
            <a:r>
              <a:rPr lang="en-US" altLang="en-US" sz="2400" dirty="0" smtClean="0">
                <a:solidFill>
                  <a:srgbClr val="0000FF"/>
                </a:solidFill>
              </a:rPr>
              <a:t>baseline (pre-test) SD</a:t>
            </a:r>
            <a:r>
              <a:rPr lang="en-US" altLang="en-US" sz="2400" dirty="0"/>
              <a:t> </a:t>
            </a:r>
            <a:r>
              <a:rPr lang="en-US" altLang="en-US" sz="2400" dirty="0" smtClean="0"/>
              <a:t>of all subjects.</a:t>
            </a:r>
          </a:p>
          <a:p>
            <a:pPr lvl="1">
              <a:lnSpc>
                <a:spcPct val="93000"/>
              </a:lnSpc>
            </a:pPr>
            <a:r>
              <a:rPr lang="en-US" altLang="en-US" sz="2500" dirty="0" smtClean="0"/>
              <a:t>Standardized effects need </a:t>
            </a:r>
            <a:r>
              <a:rPr lang="en-US" altLang="en-US" sz="2500" dirty="0" smtClean="0">
                <a:solidFill>
                  <a:srgbClr val="0000FF"/>
                </a:solidFill>
              </a:rPr>
              <a:t>adjustment for bias in small samples</a:t>
            </a:r>
            <a:r>
              <a:rPr lang="en-US" altLang="en-US" sz="2500" dirty="0" smtClean="0"/>
              <a:t>. </a:t>
            </a:r>
          </a:p>
          <a:p>
            <a:pPr lvl="2">
              <a:lnSpc>
                <a:spcPct val="93000"/>
              </a:lnSpc>
            </a:pPr>
            <a:r>
              <a:rPr lang="en-US" altLang="en-US" sz="2400" dirty="0" smtClean="0"/>
              <a:t>Sample SDs are biased low, hence </a:t>
            </a:r>
            <a:r>
              <a:rPr lang="en-US" altLang="en-US" sz="2400" dirty="0">
                <a:sym typeface="Symbol" pitchFamily="18" charset="2"/>
              </a:rPr>
              <a:t></a:t>
            </a:r>
            <a:r>
              <a:rPr lang="en-US" altLang="en-US" sz="2400" dirty="0" smtClean="0"/>
              <a:t>mean/SD is biased high.</a:t>
            </a:r>
          </a:p>
          <a:p>
            <a:pPr lvl="1">
              <a:lnSpc>
                <a:spcPct val="93000"/>
              </a:lnSpc>
            </a:pPr>
            <a:r>
              <a:rPr lang="en-US" altLang="en-US" sz="2500" dirty="0" smtClean="0"/>
              <a:t>Beware of authors who show </a:t>
            </a:r>
            <a:r>
              <a:rPr lang="en-US" altLang="en-US" sz="2500" dirty="0" smtClean="0">
                <a:solidFill>
                  <a:srgbClr val="0000FF"/>
                </a:solidFill>
              </a:rPr>
              <a:t>standard errors of the mean</a:t>
            </a:r>
            <a:r>
              <a:rPr lang="en-US" altLang="en-US" sz="2500" dirty="0" smtClean="0"/>
              <a:t> ("SEM").</a:t>
            </a:r>
          </a:p>
          <a:p>
            <a:pPr lvl="2">
              <a:lnSpc>
                <a:spcPct val="93000"/>
              </a:lnSpc>
            </a:pPr>
            <a:r>
              <a:rPr lang="en-US" altLang="en-US" sz="2400" dirty="0" smtClean="0">
                <a:sym typeface="Symbol" pitchFamily="18" charset="2"/>
              </a:rPr>
              <a:t>SEM = SD/(sample size). So effects look bigger than they really are.</a:t>
            </a:r>
          </a:p>
          <a:p>
            <a:pPr lvl="2">
              <a:lnSpc>
                <a:spcPct val="93000"/>
              </a:lnSpc>
            </a:pPr>
            <a:r>
              <a:rPr lang="en-US" altLang="en-US" sz="2400" dirty="0" smtClean="0">
                <a:sym typeface="Symbol" pitchFamily="18" charset="2"/>
              </a:rPr>
              <a:t>The SEM should be banned.</a:t>
            </a:r>
          </a:p>
          <a:p>
            <a:pPr lvl="1">
              <a:lnSpc>
                <a:spcPct val="93000"/>
              </a:lnSpc>
            </a:pPr>
            <a:r>
              <a:rPr lang="en-US" sz="2500" dirty="0" smtClean="0"/>
              <a:t>But </a:t>
            </a:r>
            <a:r>
              <a:rPr lang="en-US" sz="2500" dirty="0">
                <a:solidFill>
                  <a:srgbClr val="0000FF"/>
                </a:solidFill>
              </a:rPr>
              <a:t>a</a:t>
            </a:r>
            <a:r>
              <a:rPr lang="en-US" sz="2500" dirty="0" smtClean="0">
                <a:solidFill>
                  <a:srgbClr val="0000FF"/>
                </a:solidFill>
              </a:rPr>
              <a:t>void </a:t>
            </a:r>
            <a:r>
              <a:rPr lang="en-US" sz="2500" dirty="0">
                <a:solidFill>
                  <a:srgbClr val="0000FF"/>
                </a:solidFill>
              </a:rPr>
              <a:t>standardization!</a:t>
            </a:r>
            <a:r>
              <a:rPr lang="en-US" sz="2500" dirty="0"/>
              <a:t> Use only when </a:t>
            </a:r>
            <a:r>
              <a:rPr lang="en-US" altLang="en-US" sz="2500" dirty="0"/>
              <a:t>your measure has no known relationship to health, wealth or </a:t>
            </a:r>
            <a:r>
              <a:rPr lang="en-US" altLang="en-US" sz="2500" dirty="0" smtClean="0"/>
              <a:t>competitive performance</a:t>
            </a:r>
            <a:r>
              <a:rPr lang="en-US" altLang="en-US" sz="2500" dirty="0"/>
              <a:t>.</a:t>
            </a:r>
          </a:p>
          <a:p>
            <a:pPr>
              <a:lnSpc>
                <a:spcPct val="93000"/>
              </a:lnSpc>
            </a:pPr>
            <a:r>
              <a:rPr lang="en-US" sz="2700" dirty="0" smtClean="0"/>
              <a:t>Other options for </a:t>
            </a:r>
            <a:r>
              <a:rPr lang="en-US" sz="2700" dirty="0"/>
              <a:t>effects </a:t>
            </a:r>
            <a:r>
              <a:rPr lang="en-US" sz="2700" dirty="0" smtClean="0"/>
              <a:t>with </a:t>
            </a:r>
            <a:r>
              <a:rPr lang="en-US" sz="2700" dirty="0"/>
              <a:t>means of some special variables: </a:t>
            </a:r>
            <a:r>
              <a:rPr lang="en-US" sz="2700" dirty="0" smtClean="0"/>
              <a:t/>
            </a:r>
            <a:br>
              <a:rPr lang="en-US" sz="2700" dirty="0" smtClean="0"/>
            </a:br>
            <a:r>
              <a:rPr lang="en-US" sz="2700" dirty="0" smtClean="0">
                <a:solidFill>
                  <a:srgbClr val="0000FF"/>
                </a:solidFill>
              </a:rPr>
              <a:t>visual-analog </a:t>
            </a:r>
            <a:r>
              <a:rPr lang="en-US" sz="2700" dirty="0">
                <a:solidFill>
                  <a:srgbClr val="0000FF"/>
                </a:solidFill>
              </a:rPr>
              <a:t>scales</a:t>
            </a:r>
            <a:r>
              <a:rPr lang="en-US" sz="2700" dirty="0"/>
              <a:t>, </a:t>
            </a:r>
            <a:r>
              <a:rPr lang="en-US" sz="2700" dirty="0">
                <a:solidFill>
                  <a:srgbClr val="0000FF"/>
                </a:solidFill>
              </a:rPr>
              <a:t>Likert scales</a:t>
            </a:r>
            <a:r>
              <a:rPr lang="en-US" sz="2700" dirty="0"/>
              <a:t>, </a:t>
            </a:r>
            <a:r>
              <a:rPr lang="en-US" sz="2700" dirty="0">
                <a:solidFill>
                  <a:srgbClr val="0000FF"/>
                </a:solidFill>
              </a:rPr>
              <a:t>athletic performance</a:t>
            </a:r>
            <a:r>
              <a:rPr lang="en-US" altLang="en-US" sz="2700" dirty="0" smtClean="0"/>
              <a:t>…</a:t>
            </a:r>
          </a:p>
        </p:txBody>
      </p:sp>
      <p:sp>
        <p:nvSpPr>
          <p:cNvPr id="4" name="Action Button: Home 3">
            <a:hlinkClick r:id="rId2" action="ppaction://hlinksldjump" highlightClick="1"/>
          </p:cNvPr>
          <p:cNvSpPr/>
          <p:nvPr/>
        </p:nvSpPr>
        <p:spPr bwMode="auto">
          <a:xfrm>
            <a:off x="8524638" y="6309320"/>
            <a:ext cx="500063" cy="428625"/>
          </a:xfrm>
          <a:prstGeom prst="actionButtonHome">
            <a:avLst/>
          </a:prstGeom>
          <a:solidFill>
            <a:srgbClr val="FFFFFF">
              <a:alpha val="49000"/>
            </a:srgbClr>
          </a:solidFill>
          <a:ln w="9525" cap="flat" cmpd="sng" algn="ctr">
            <a:solidFill>
              <a:schemeClr val="bg1">
                <a:lumMod val="50000"/>
              </a:schemeClr>
            </a:solidFill>
            <a:prstDash val="solid"/>
            <a:round/>
            <a:headEnd type="none" w="med" len="med"/>
            <a:tailEnd type="none" w="med" len="med"/>
          </a:ln>
          <a:effectLst/>
        </p:spPr>
        <p:txBody>
          <a:bodyPr/>
          <a:lstStyle/>
          <a:p>
            <a:pPr eaLnBrk="0" hangingPunct="0">
              <a:defRPr/>
            </a:pPr>
            <a:endParaRPr lang="en-US" dirty="0">
              <a:cs typeface="+mn-cs"/>
            </a:endParaRPr>
          </a:p>
        </p:txBody>
      </p:sp>
    </p:spTree>
    <p:extLst>
      <p:ext uri="{BB962C8B-B14F-4D97-AF65-F5344CB8AC3E}">
        <p14:creationId xmlns:p14="http://schemas.microsoft.com/office/powerpoint/2010/main" val="2572784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720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0720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0720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0720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0720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0720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30720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30720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307202">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307202">
                                            <p:txEl>
                                              <p:pRg st="9" end="9"/>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307202">
                                            <p:txEl>
                                              <p:pRg st="10" end="10"/>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307202">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499"/>
                                          </p:stCondLst>
                                        </p:cTn>
                                        <p:tgtEl>
                                          <p:spTgt spid="307202">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499"/>
                                          </p:stCondLst>
                                        </p:cTn>
                                        <p:tgtEl>
                                          <p:spTgt spid="307202">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2" grpId="0" build="p" bldLvl="3"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438" y="41287"/>
            <a:ext cx="8991600" cy="6340041"/>
          </a:xfrm>
        </p:spPr>
        <p:txBody>
          <a:bodyPr/>
          <a:lstStyle/>
          <a:p>
            <a:pPr marL="0" indent="0">
              <a:buNone/>
              <a:defRPr/>
            </a:pPr>
            <a:r>
              <a:rPr lang="en-US" b="1" dirty="0"/>
              <a:t>Visual-analog </a:t>
            </a:r>
            <a:r>
              <a:rPr lang="en-US" b="1" dirty="0" smtClean="0"/>
              <a:t>scales (VAS)</a:t>
            </a:r>
            <a:endParaRPr lang="en-US" b="1" dirty="0"/>
          </a:p>
          <a:p>
            <a:pPr>
              <a:defRPr/>
            </a:pPr>
            <a:r>
              <a:rPr lang="en-US" dirty="0" smtClean="0"/>
              <a:t>The respondents indicate a perception on a line like this:</a:t>
            </a:r>
          </a:p>
          <a:p>
            <a:pPr marL="263525" lvl="1" indent="0">
              <a:buFont typeface="Symbol" pitchFamily="18" charset="2"/>
              <a:buNone/>
              <a:defRPr/>
            </a:pPr>
            <a:r>
              <a:rPr lang="en-US" dirty="0" smtClean="0">
                <a:solidFill>
                  <a:srgbClr val="A50021"/>
                </a:solidFill>
              </a:rPr>
              <a:t>    Rate your pain by placing a mark on this scale:</a:t>
            </a:r>
          </a:p>
          <a:p>
            <a:pPr marL="263525" lvl="1" indent="0">
              <a:buFont typeface="Symbol" pitchFamily="18" charset="2"/>
              <a:buNone/>
              <a:defRPr/>
            </a:pPr>
            <a:endParaRPr lang="en-US" sz="1100" dirty="0" smtClean="0">
              <a:solidFill>
                <a:srgbClr val="990033"/>
              </a:solidFill>
            </a:endParaRPr>
          </a:p>
          <a:p>
            <a:pPr lvl="1">
              <a:defRPr/>
            </a:pPr>
            <a:endParaRPr lang="en-US" sz="1400" dirty="0" smtClean="0"/>
          </a:p>
          <a:p>
            <a:pPr lvl="1">
              <a:defRPr/>
            </a:pPr>
            <a:r>
              <a:rPr lang="en-US" dirty="0" smtClean="0"/>
              <a:t>Score the response as </a:t>
            </a:r>
            <a:r>
              <a:rPr lang="en-US" dirty="0">
                <a:solidFill>
                  <a:srgbClr val="0000FF"/>
                </a:solidFill>
              </a:rPr>
              <a:t>percent of the length</a:t>
            </a:r>
            <a:r>
              <a:rPr lang="en-US" dirty="0" smtClean="0"/>
              <a:t> of the line.</a:t>
            </a:r>
          </a:p>
          <a:p>
            <a:pPr lvl="1">
              <a:defRPr/>
            </a:pPr>
            <a:r>
              <a:rPr lang="en-US" dirty="0" smtClean="0"/>
              <a:t>A change of &lt;10% (e.g., 68%→61%) might be imperceptible.</a:t>
            </a:r>
          </a:p>
          <a:p>
            <a:pPr lvl="2">
              <a:defRPr/>
            </a:pPr>
            <a:r>
              <a:rPr lang="en-US" dirty="0" smtClean="0"/>
              <a:t>So &lt;10% is trivial.</a:t>
            </a:r>
          </a:p>
          <a:p>
            <a:pPr lvl="1">
              <a:defRPr/>
            </a:pPr>
            <a:r>
              <a:rPr lang="en-US" dirty="0" smtClean="0"/>
              <a:t>A change of &gt;90% (e.g., 4%→97%) would be huge.</a:t>
            </a:r>
          </a:p>
          <a:p>
            <a:pPr lvl="1">
              <a:defRPr/>
            </a:pPr>
            <a:r>
              <a:rPr lang="en-US" dirty="0" smtClean="0"/>
              <a:t>Hence thresholds for proportion of "full-scale deflection" or range:</a:t>
            </a:r>
          </a:p>
          <a:p>
            <a:pPr lvl="1">
              <a:defRPr/>
            </a:pPr>
            <a:endParaRPr lang="en-US" sz="3600" dirty="0"/>
          </a:p>
          <a:p>
            <a:pPr lvl="1">
              <a:defRPr/>
            </a:pPr>
            <a:r>
              <a:rPr lang="en-US" dirty="0"/>
              <a:t>Use this scale also to grade the intensity of the </a:t>
            </a:r>
            <a:r>
              <a:rPr lang="en-US" dirty="0" smtClean="0"/>
              <a:t>perception?</a:t>
            </a:r>
            <a:endParaRPr lang="en-US" dirty="0"/>
          </a:p>
          <a:p>
            <a:pPr lvl="2">
              <a:defRPr/>
            </a:pPr>
            <a:r>
              <a:rPr lang="en-US" dirty="0"/>
              <a:t>Replace </a:t>
            </a:r>
            <a:r>
              <a:rPr lang="en-US" i="1" dirty="0"/>
              <a:t>small</a:t>
            </a:r>
            <a:r>
              <a:rPr lang="en-US" dirty="0"/>
              <a:t> with </a:t>
            </a:r>
            <a:r>
              <a:rPr lang="en-US" i="1" dirty="0"/>
              <a:t>low</a:t>
            </a:r>
            <a:r>
              <a:rPr lang="en-US" dirty="0" smtClean="0"/>
              <a:t>, and </a:t>
            </a:r>
            <a:r>
              <a:rPr lang="en-US" i="1" dirty="0"/>
              <a:t>large</a:t>
            </a:r>
            <a:r>
              <a:rPr lang="en-US" dirty="0"/>
              <a:t> with </a:t>
            </a:r>
            <a:r>
              <a:rPr lang="en-US" i="1" dirty="0"/>
              <a:t>high</a:t>
            </a:r>
            <a:r>
              <a:rPr lang="en-US" dirty="0" smtClean="0"/>
              <a:t>.</a:t>
            </a:r>
          </a:p>
          <a:p>
            <a:pPr>
              <a:defRPr/>
            </a:pPr>
            <a:r>
              <a:rPr lang="en-US" dirty="0" smtClean="0"/>
              <a:t>When responses include, or come close to, 0 or 100, a VAS may need to be analyzed as the proportion via </a:t>
            </a:r>
            <a:r>
              <a:rPr lang="en-US" dirty="0" smtClean="0">
                <a:solidFill>
                  <a:srgbClr val="0000FF"/>
                </a:solidFill>
              </a:rPr>
              <a:t>over-dispersed logistic regression</a:t>
            </a:r>
            <a:r>
              <a:rPr lang="en-US" dirty="0" smtClean="0"/>
              <a:t>. </a:t>
            </a:r>
          </a:p>
        </p:txBody>
      </p:sp>
      <p:grpSp>
        <p:nvGrpSpPr>
          <p:cNvPr id="10" name="Group 9"/>
          <p:cNvGrpSpPr>
            <a:grpSpLocks/>
          </p:cNvGrpSpPr>
          <p:nvPr/>
        </p:nvGrpSpPr>
        <p:grpSpPr bwMode="auto">
          <a:xfrm>
            <a:off x="906463" y="1281001"/>
            <a:ext cx="7021512" cy="488950"/>
            <a:chOff x="401541" y="5039941"/>
            <a:chExt cx="8054415" cy="489878"/>
          </a:xfrm>
        </p:grpSpPr>
        <p:cxnSp>
          <p:nvCxnSpPr>
            <p:cNvPr id="19462" name="Straight Connector 4"/>
            <p:cNvCxnSpPr>
              <a:cxnSpLocks noChangeShapeType="1"/>
            </p:cNvCxnSpPr>
            <p:nvPr/>
          </p:nvCxnSpPr>
          <p:spPr bwMode="auto">
            <a:xfrm>
              <a:off x="1331640" y="5305200"/>
              <a:ext cx="5342412" cy="0"/>
            </a:xfrm>
            <a:prstGeom prst="line">
              <a:avLst/>
            </a:prstGeom>
            <a:noFill/>
            <a:ln w="38100" algn="ctr">
              <a:solidFill>
                <a:srgbClr val="A5002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463" name="Rectangle 63"/>
            <p:cNvSpPr>
              <a:spLocks noChangeArrowheads="1"/>
            </p:cNvSpPr>
            <p:nvPr/>
          </p:nvSpPr>
          <p:spPr bwMode="auto">
            <a:xfrm>
              <a:off x="401541" y="5039941"/>
              <a:ext cx="908420" cy="489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90487" tIns="44450" rIns="90487" bIns="44450">
              <a:spAutoFit/>
            </a:bodyPr>
            <a:lstStyle/>
            <a:p>
              <a:pPr algn="r" eaLnBrk="0" hangingPunct="0"/>
              <a:r>
                <a:rPr lang="en-AU" altLang="en-AU" sz="2600">
                  <a:solidFill>
                    <a:srgbClr val="A50021"/>
                  </a:solidFill>
                  <a:latin typeface="Arial Narrow" pitchFamily="34" charset="0"/>
                </a:rPr>
                <a:t>none</a:t>
              </a:r>
              <a:endParaRPr lang="en-US" altLang="en-AU" sz="2600">
                <a:solidFill>
                  <a:srgbClr val="A50021"/>
                </a:solidFill>
                <a:latin typeface="Arial Narrow" pitchFamily="34" charset="0"/>
              </a:endParaRPr>
            </a:p>
          </p:txBody>
        </p:sp>
        <p:sp>
          <p:nvSpPr>
            <p:cNvPr id="19464" name="Rectangle 63"/>
            <p:cNvSpPr>
              <a:spLocks noChangeArrowheads="1"/>
            </p:cNvSpPr>
            <p:nvPr/>
          </p:nvSpPr>
          <p:spPr bwMode="auto">
            <a:xfrm>
              <a:off x="6674053" y="5039941"/>
              <a:ext cx="1781903" cy="489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90487" tIns="44450" rIns="90487" bIns="44450">
              <a:spAutoFit/>
            </a:bodyPr>
            <a:lstStyle/>
            <a:p>
              <a:pPr eaLnBrk="0" hangingPunct="0"/>
              <a:r>
                <a:rPr lang="en-AU" altLang="en-AU" sz="2600" dirty="0">
                  <a:solidFill>
                    <a:srgbClr val="A50021"/>
                  </a:solidFill>
                  <a:latin typeface="Arial Narrow" pitchFamily="34" charset="0"/>
                </a:rPr>
                <a:t>unbearable</a:t>
              </a:r>
              <a:endParaRPr lang="en-US" altLang="en-AU" sz="2600" dirty="0">
                <a:solidFill>
                  <a:srgbClr val="A50021"/>
                </a:solidFill>
                <a:latin typeface="Arial Narrow" pitchFamily="34" charset="0"/>
              </a:endParaRPr>
            </a:p>
          </p:txBody>
        </p:sp>
      </p:grpSp>
      <p:sp>
        <p:nvSpPr>
          <p:cNvPr id="11" name="Rectangle 63"/>
          <p:cNvSpPr>
            <a:spLocks noChangeArrowheads="1"/>
          </p:cNvSpPr>
          <p:nvPr/>
        </p:nvSpPr>
        <p:spPr bwMode="auto">
          <a:xfrm>
            <a:off x="3187700" y="1150826"/>
            <a:ext cx="541338" cy="766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90487" tIns="44450" rIns="90487" bIns="44450">
            <a:spAutoFit/>
          </a:bodyPr>
          <a:lstStyle/>
          <a:p>
            <a:pPr eaLnBrk="0" hangingPunct="0"/>
            <a:r>
              <a:rPr lang="en-US" altLang="en-AU" sz="4400" dirty="0">
                <a:latin typeface="Arial Narrow" pitchFamily="34" charset="0"/>
                <a:sym typeface="Wingdings" pitchFamily="2" charset="2"/>
              </a:rPr>
              <a:t></a:t>
            </a:r>
            <a:endParaRPr lang="en-US" altLang="en-AU" sz="4400" dirty="0">
              <a:latin typeface="Arial Narrow" pitchFamily="34" charset="0"/>
            </a:endParaRPr>
          </a:p>
        </p:txBody>
      </p:sp>
      <p:grpSp>
        <p:nvGrpSpPr>
          <p:cNvPr id="24" name="Group 138"/>
          <p:cNvGrpSpPr>
            <a:grpSpLocks/>
          </p:cNvGrpSpPr>
          <p:nvPr/>
        </p:nvGrpSpPr>
        <p:grpSpPr bwMode="auto">
          <a:xfrm>
            <a:off x="218012" y="3710341"/>
            <a:ext cx="8746476" cy="516994"/>
            <a:chOff x="476" y="3793"/>
            <a:chExt cx="5126" cy="317"/>
          </a:xfrm>
        </p:grpSpPr>
        <p:sp>
          <p:nvSpPr>
            <p:cNvPr id="25" name="Rectangle 139"/>
            <p:cNvSpPr>
              <a:spLocks noChangeArrowheads="1"/>
            </p:cNvSpPr>
            <p:nvPr/>
          </p:nvSpPr>
          <p:spPr bwMode="auto">
            <a:xfrm rot="10800000">
              <a:off x="476" y="3793"/>
              <a:ext cx="5126" cy="317"/>
            </a:xfrm>
            <a:prstGeom prst="rect">
              <a:avLst/>
            </a:prstGeom>
            <a:gradFill rotWithShape="1">
              <a:gsLst>
                <a:gs pos="0">
                  <a:srgbClr val="FF3399">
                    <a:alpha val="29999"/>
                  </a:srgbClr>
                </a:gs>
                <a:gs pos="25000">
                  <a:srgbClr val="FF6633">
                    <a:alpha val="29999"/>
                  </a:srgbClr>
                </a:gs>
                <a:gs pos="50000">
                  <a:srgbClr val="FFFF00">
                    <a:alpha val="29999"/>
                  </a:srgbClr>
                </a:gs>
                <a:gs pos="75000">
                  <a:srgbClr val="01A78F">
                    <a:alpha val="29999"/>
                  </a:srgbClr>
                </a:gs>
                <a:gs pos="100000">
                  <a:srgbClr val="3366FF">
                    <a:alpha val="29999"/>
                  </a:srgb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ctr"/>
              <a:endParaRPr lang="en-US" altLang="en-US"/>
            </a:p>
          </p:txBody>
        </p:sp>
        <p:sp>
          <p:nvSpPr>
            <p:cNvPr id="26" name="Rectangle 140"/>
            <p:cNvSpPr>
              <a:spLocks noChangeArrowheads="1"/>
            </p:cNvSpPr>
            <p:nvPr/>
          </p:nvSpPr>
          <p:spPr bwMode="auto">
            <a:xfrm>
              <a:off x="901" y="3823"/>
              <a:ext cx="428" cy="25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18000" tIns="44450" rIns="18000" bIns="44450">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ctr">
                <a:lnSpc>
                  <a:spcPct val="90000"/>
                </a:lnSpc>
              </a:pPr>
              <a:r>
                <a:rPr lang="en-AU" altLang="en-AU" sz="2400" dirty="0" smtClean="0">
                  <a:solidFill>
                    <a:srgbClr val="0000FF"/>
                  </a:solidFill>
                  <a:latin typeface="Arial Narrow" pitchFamily="34" charset="0"/>
                </a:rPr>
                <a:t>±10%</a:t>
              </a:r>
              <a:endParaRPr lang="en-US" altLang="en-AU" sz="2400" dirty="0">
                <a:solidFill>
                  <a:srgbClr val="0000FF"/>
                </a:solidFill>
                <a:latin typeface="Arial Narrow" pitchFamily="34" charset="0"/>
              </a:endParaRPr>
            </a:p>
          </p:txBody>
        </p:sp>
        <p:sp>
          <p:nvSpPr>
            <p:cNvPr id="27" name="Rectangle 141"/>
            <p:cNvSpPr>
              <a:spLocks noChangeArrowheads="1"/>
            </p:cNvSpPr>
            <p:nvPr/>
          </p:nvSpPr>
          <p:spPr bwMode="auto">
            <a:xfrm>
              <a:off x="1723" y="3823"/>
              <a:ext cx="428" cy="25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18000" tIns="44450" rIns="18000" bIns="44450">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ctr">
                <a:lnSpc>
                  <a:spcPct val="90000"/>
                </a:lnSpc>
              </a:pPr>
              <a:r>
                <a:rPr lang="en-AU" altLang="en-AU" sz="2400" dirty="0" smtClean="0">
                  <a:solidFill>
                    <a:srgbClr val="0000FF"/>
                  </a:solidFill>
                  <a:latin typeface="Arial Narrow" pitchFamily="34" charset="0"/>
                </a:rPr>
                <a:t>±30%</a:t>
              </a:r>
              <a:endParaRPr lang="en-US" altLang="en-AU" sz="2400" dirty="0">
                <a:solidFill>
                  <a:srgbClr val="0000FF"/>
                </a:solidFill>
                <a:latin typeface="Arial Narrow" pitchFamily="34" charset="0"/>
              </a:endParaRPr>
            </a:p>
          </p:txBody>
        </p:sp>
        <p:sp>
          <p:nvSpPr>
            <p:cNvPr id="28" name="Rectangle 142"/>
            <p:cNvSpPr>
              <a:spLocks noChangeArrowheads="1"/>
            </p:cNvSpPr>
            <p:nvPr/>
          </p:nvSpPr>
          <p:spPr bwMode="auto">
            <a:xfrm>
              <a:off x="2832" y="3823"/>
              <a:ext cx="428" cy="25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18000" tIns="44450" rIns="18000" bIns="44450">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ctr">
                <a:lnSpc>
                  <a:spcPct val="90000"/>
                </a:lnSpc>
              </a:pPr>
              <a:r>
                <a:rPr lang="en-AU" altLang="en-AU" sz="2400" dirty="0" smtClean="0">
                  <a:solidFill>
                    <a:srgbClr val="0000FF"/>
                  </a:solidFill>
                  <a:latin typeface="Arial Narrow" pitchFamily="34" charset="0"/>
                </a:rPr>
                <a:t>±50%</a:t>
              </a:r>
              <a:endParaRPr lang="en-US" altLang="en-AU" sz="2400" dirty="0">
                <a:solidFill>
                  <a:srgbClr val="0000FF"/>
                </a:solidFill>
                <a:latin typeface="Arial Narrow" pitchFamily="34" charset="0"/>
              </a:endParaRPr>
            </a:p>
          </p:txBody>
        </p:sp>
        <p:sp>
          <p:nvSpPr>
            <p:cNvPr id="29" name="Rectangle 143"/>
            <p:cNvSpPr>
              <a:spLocks noChangeArrowheads="1"/>
            </p:cNvSpPr>
            <p:nvPr/>
          </p:nvSpPr>
          <p:spPr bwMode="auto">
            <a:xfrm>
              <a:off x="3637" y="3823"/>
              <a:ext cx="428" cy="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18000" tIns="44450" rIns="18000" bIns="44450">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ctr">
                <a:lnSpc>
                  <a:spcPct val="90000"/>
                </a:lnSpc>
              </a:pPr>
              <a:r>
                <a:rPr lang="en-AU" altLang="en-AU" sz="2400" dirty="0" smtClean="0">
                  <a:solidFill>
                    <a:srgbClr val="0000FF"/>
                  </a:solidFill>
                  <a:latin typeface="Arial Narrow" pitchFamily="34" charset="0"/>
                </a:rPr>
                <a:t>±70%</a:t>
              </a:r>
              <a:endParaRPr lang="en-US" altLang="en-AU" sz="2400" dirty="0">
                <a:solidFill>
                  <a:srgbClr val="0000FF"/>
                </a:solidFill>
                <a:latin typeface="Arial Narrow" pitchFamily="34" charset="0"/>
              </a:endParaRPr>
            </a:p>
          </p:txBody>
        </p:sp>
        <p:sp>
          <p:nvSpPr>
            <p:cNvPr id="30" name="Rectangle 144"/>
            <p:cNvSpPr>
              <a:spLocks noChangeArrowheads="1"/>
            </p:cNvSpPr>
            <p:nvPr/>
          </p:nvSpPr>
          <p:spPr bwMode="auto">
            <a:xfrm>
              <a:off x="4772" y="3823"/>
              <a:ext cx="428" cy="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18000" tIns="44450" rIns="18000" bIns="44450">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ctr">
                <a:lnSpc>
                  <a:spcPct val="90000"/>
                </a:lnSpc>
              </a:pPr>
              <a:r>
                <a:rPr lang="en-AU" altLang="en-AU" sz="2400" dirty="0" smtClean="0">
                  <a:solidFill>
                    <a:srgbClr val="0000FF"/>
                  </a:solidFill>
                  <a:latin typeface="Arial Narrow" pitchFamily="34" charset="0"/>
                </a:rPr>
                <a:t>±90%</a:t>
              </a:r>
              <a:endParaRPr lang="en-US" altLang="en-AU" sz="2400" dirty="0">
                <a:solidFill>
                  <a:srgbClr val="0000FF"/>
                </a:solidFill>
                <a:latin typeface="Arial Narrow" pitchFamily="34" charset="0"/>
              </a:endParaRPr>
            </a:p>
          </p:txBody>
        </p:sp>
        <p:sp>
          <p:nvSpPr>
            <p:cNvPr id="31" name="Rectangle 145"/>
            <p:cNvSpPr>
              <a:spLocks noChangeArrowheads="1"/>
            </p:cNvSpPr>
            <p:nvPr/>
          </p:nvSpPr>
          <p:spPr bwMode="auto">
            <a:xfrm>
              <a:off x="516" y="3819"/>
              <a:ext cx="377" cy="25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18000" tIns="44450" rIns="18000" bIns="44450">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ctr">
                <a:lnSpc>
                  <a:spcPct val="90000"/>
                </a:lnSpc>
              </a:pPr>
              <a:r>
                <a:rPr lang="en-AU" altLang="en-AU" sz="2400" dirty="0">
                  <a:latin typeface="Arial Narrow" pitchFamily="34" charset="0"/>
                </a:rPr>
                <a:t>trivial</a:t>
              </a:r>
              <a:endParaRPr lang="en-US" altLang="en-AU" sz="2400" dirty="0">
                <a:latin typeface="Arial Narrow" pitchFamily="34" charset="0"/>
              </a:endParaRPr>
            </a:p>
          </p:txBody>
        </p:sp>
        <p:sp>
          <p:nvSpPr>
            <p:cNvPr id="32" name="Rectangle 146"/>
            <p:cNvSpPr>
              <a:spLocks noChangeArrowheads="1"/>
            </p:cNvSpPr>
            <p:nvPr/>
          </p:nvSpPr>
          <p:spPr bwMode="auto">
            <a:xfrm>
              <a:off x="1338" y="3819"/>
              <a:ext cx="377" cy="25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18000" tIns="44450" rIns="18000" bIns="44450">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ctr">
                <a:lnSpc>
                  <a:spcPct val="90000"/>
                </a:lnSpc>
              </a:pPr>
              <a:r>
                <a:rPr lang="en-AU" altLang="en-AU" sz="2400">
                  <a:latin typeface="Arial Narrow" pitchFamily="34" charset="0"/>
                </a:rPr>
                <a:t>small</a:t>
              </a:r>
              <a:endParaRPr lang="en-US" altLang="en-AU" sz="2400">
                <a:latin typeface="Arial Narrow" pitchFamily="34" charset="0"/>
              </a:endParaRPr>
            </a:p>
          </p:txBody>
        </p:sp>
        <p:sp>
          <p:nvSpPr>
            <p:cNvPr id="33" name="Rectangle 147"/>
            <p:cNvSpPr>
              <a:spLocks noChangeArrowheads="1"/>
            </p:cNvSpPr>
            <p:nvPr/>
          </p:nvSpPr>
          <p:spPr bwMode="auto">
            <a:xfrm>
              <a:off x="2159" y="3819"/>
              <a:ext cx="665" cy="25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18000" tIns="44450" rIns="18000" bIns="44450">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ctr">
                <a:lnSpc>
                  <a:spcPct val="90000"/>
                </a:lnSpc>
              </a:pPr>
              <a:r>
                <a:rPr lang="en-AU" altLang="en-AU" sz="2400" dirty="0">
                  <a:latin typeface="Arial Narrow" pitchFamily="34" charset="0"/>
                </a:rPr>
                <a:t>moderate</a:t>
              </a:r>
              <a:endParaRPr lang="en-US" altLang="en-AU" sz="2400" dirty="0">
                <a:latin typeface="Arial Narrow" pitchFamily="34" charset="0"/>
              </a:endParaRPr>
            </a:p>
          </p:txBody>
        </p:sp>
        <p:sp>
          <p:nvSpPr>
            <p:cNvPr id="34" name="Rectangle 148"/>
            <p:cNvSpPr>
              <a:spLocks noChangeArrowheads="1"/>
            </p:cNvSpPr>
            <p:nvPr/>
          </p:nvSpPr>
          <p:spPr bwMode="auto">
            <a:xfrm>
              <a:off x="3269" y="3819"/>
              <a:ext cx="360" cy="25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18000" tIns="44450" rIns="18000" bIns="44450">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ctr">
                <a:lnSpc>
                  <a:spcPct val="90000"/>
                </a:lnSpc>
              </a:pPr>
              <a:r>
                <a:rPr lang="en-AU" altLang="en-AU" sz="2400">
                  <a:latin typeface="Arial Narrow" pitchFamily="34" charset="0"/>
                </a:rPr>
                <a:t>large</a:t>
              </a:r>
              <a:endParaRPr lang="en-US" altLang="en-AU" sz="2400">
                <a:latin typeface="Arial Narrow" pitchFamily="34" charset="0"/>
              </a:endParaRPr>
            </a:p>
          </p:txBody>
        </p:sp>
        <p:sp>
          <p:nvSpPr>
            <p:cNvPr id="35" name="Rectangle 149"/>
            <p:cNvSpPr>
              <a:spLocks noChangeArrowheads="1"/>
            </p:cNvSpPr>
            <p:nvPr/>
          </p:nvSpPr>
          <p:spPr bwMode="auto">
            <a:xfrm>
              <a:off x="4073" y="3819"/>
              <a:ext cx="690" cy="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18000" tIns="44450" rIns="18000" bIns="44450">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ctr">
                <a:lnSpc>
                  <a:spcPct val="90000"/>
                </a:lnSpc>
              </a:pPr>
              <a:r>
                <a:rPr lang="en-AU" altLang="en-AU" sz="2400" dirty="0">
                  <a:latin typeface="Arial Narrow" pitchFamily="34" charset="0"/>
                </a:rPr>
                <a:t>very large</a:t>
              </a:r>
              <a:endParaRPr lang="en-US" altLang="en-AU" sz="2400" dirty="0">
                <a:latin typeface="Arial Narrow" pitchFamily="34" charset="0"/>
              </a:endParaRPr>
            </a:p>
          </p:txBody>
        </p:sp>
        <p:sp>
          <p:nvSpPr>
            <p:cNvPr id="36" name="Rectangle 150"/>
            <p:cNvSpPr>
              <a:spLocks noChangeArrowheads="1"/>
            </p:cNvSpPr>
            <p:nvPr/>
          </p:nvSpPr>
          <p:spPr bwMode="auto">
            <a:xfrm>
              <a:off x="5208" y="3819"/>
              <a:ext cx="352" cy="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18000" tIns="44450" rIns="18000" bIns="44450">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ctr">
                <a:lnSpc>
                  <a:spcPct val="90000"/>
                </a:lnSpc>
              </a:pPr>
              <a:r>
                <a:rPr lang="en-AU" altLang="en-AU" sz="2400" dirty="0" smtClean="0">
                  <a:latin typeface="Arial Narrow" pitchFamily="34" charset="0"/>
                </a:rPr>
                <a:t>huge</a:t>
              </a:r>
              <a:endParaRPr lang="en-US" altLang="en-AU" sz="2400" dirty="0">
                <a:latin typeface="Arial Narrow" pitchFamily="34" charset="0"/>
              </a:endParaRPr>
            </a:p>
          </p:txBody>
        </p:sp>
      </p:grpSp>
      <p:sp>
        <p:nvSpPr>
          <p:cNvPr id="21" name="Action Button: Home 20">
            <a:hlinkClick r:id="rId3" action="ppaction://hlinksldjump" highlightClick="1"/>
          </p:cNvPr>
          <p:cNvSpPr/>
          <p:nvPr/>
        </p:nvSpPr>
        <p:spPr bwMode="auto">
          <a:xfrm>
            <a:off x="8524638" y="5934041"/>
            <a:ext cx="500063" cy="428625"/>
          </a:xfrm>
          <a:prstGeom prst="actionButtonHome">
            <a:avLst/>
          </a:prstGeom>
          <a:solidFill>
            <a:srgbClr val="FFFFFF">
              <a:alpha val="49000"/>
            </a:srgbClr>
          </a:solidFill>
          <a:ln w="9525" cap="flat" cmpd="sng" algn="ctr">
            <a:solidFill>
              <a:schemeClr val="bg1">
                <a:lumMod val="50000"/>
              </a:schemeClr>
            </a:solidFill>
            <a:prstDash val="solid"/>
            <a:round/>
            <a:headEnd type="none" w="med" len="med"/>
            <a:tailEnd type="none" w="med" len="med"/>
          </a:ln>
          <a:effectLst/>
        </p:spPr>
        <p:txBody>
          <a:bodyPr/>
          <a:lstStyle/>
          <a:p>
            <a:pPr eaLnBrk="0" hangingPunct="0">
              <a:defRPr/>
            </a:pPr>
            <a:endParaRPr lang="en-US" dirty="0">
              <a:cs typeface="+mn-cs"/>
            </a:endParaRPr>
          </a:p>
        </p:txBody>
      </p:sp>
    </p:spTree>
    <p:custDataLst>
      <p:tags r:id="rId1"/>
    </p:custDataLst>
    <p:extLst>
      <p:ext uri="{BB962C8B-B14F-4D97-AF65-F5344CB8AC3E}">
        <p14:creationId xmlns:p14="http://schemas.microsoft.com/office/powerpoint/2010/main" val="152929286"/>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20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200"/>
                                  </p:stCondLst>
                                  <p:childTnLst>
                                    <p:set>
                                      <p:cBhvr>
                                        <p:cTn id="10" dur="1" fill="hold">
                                          <p:stCondLst>
                                            <p:cond delay="499"/>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200"/>
                                  </p:stCondLst>
                                  <p:childTnLst>
                                    <p:set>
                                      <p:cBhvr>
                                        <p:cTn id="14" dur="1" fill="hold">
                                          <p:stCondLst>
                                            <p:cond delay="499"/>
                                          </p:stCondLst>
                                        </p:cTn>
                                        <p:tgtEl>
                                          <p:spTgt spid="3">
                                            <p:txEl>
                                              <p:pRg st="2" end="2"/>
                                            </p:txEl>
                                          </p:spTgt>
                                        </p:tgtEl>
                                        <p:attrNameLst>
                                          <p:attrName>style.visibility</p:attrName>
                                        </p:attrNameLst>
                                      </p:cBhvr>
                                      <p:to>
                                        <p:strVal val="visible"/>
                                      </p:to>
                                    </p:set>
                                  </p:childTnLst>
                                </p:cTn>
                              </p:par>
                            </p:childTnLst>
                          </p:cTn>
                        </p:par>
                        <p:par>
                          <p:cTn id="15" fill="hold" nodeType="afterGroup">
                            <p:stCondLst>
                              <p:cond delay="700"/>
                            </p:stCondLst>
                            <p:childTnLst>
                              <p:par>
                                <p:cTn id="16" presetID="22" presetClass="entr" presetSubtype="8"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200"/>
                                  </p:stCondLst>
                                  <p:childTnLst>
                                    <p:set>
                                      <p:cBhvr>
                                        <p:cTn id="26" dur="1" fill="hold">
                                          <p:stCondLst>
                                            <p:cond delay="499"/>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200"/>
                                  </p:stCondLst>
                                  <p:childTnLst>
                                    <p:set>
                                      <p:cBhvr>
                                        <p:cTn id="30" dur="1" fill="hold">
                                          <p:stCondLst>
                                            <p:cond delay="499"/>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200"/>
                                  </p:stCondLst>
                                  <p:childTnLst>
                                    <p:set>
                                      <p:cBhvr>
                                        <p:cTn id="34" dur="1" fill="hold">
                                          <p:stCondLst>
                                            <p:cond delay="499"/>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200"/>
                                  </p:stCondLst>
                                  <p:childTnLst>
                                    <p:set>
                                      <p:cBhvr>
                                        <p:cTn id="38" dur="1" fill="hold">
                                          <p:stCondLst>
                                            <p:cond delay="499"/>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200"/>
                                  </p:stCondLst>
                                  <p:childTnLst>
                                    <p:set>
                                      <p:cBhvr>
                                        <p:cTn id="42" dur="1" fill="hold">
                                          <p:stCondLst>
                                            <p:cond delay="499"/>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left)">
                                      <p:cBhvr>
                                        <p:cTn id="47" dur="500"/>
                                        <p:tgtEl>
                                          <p:spTgt spid="24"/>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200"/>
                                  </p:stCondLst>
                                  <p:childTnLst>
                                    <p:set>
                                      <p:cBhvr>
                                        <p:cTn id="51" dur="1" fill="hold">
                                          <p:stCondLst>
                                            <p:cond delay="499"/>
                                          </p:stCondLst>
                                        </p:cTn>
                                        <p:tgtEl>
                                          <p:spTgt spid="3">
                                            <p:txEl>
                                              <p:pRg st="11" end="11"/>
                                            </p:txEl>
                                          </p:spTgt>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200"/>
                                  </p:stCondLst>
                                  <p:childTnLst>
                                    <p:set>
                                      <p:cBhvr>
                                        <p:cTn id="55" dur="1" fill="hold">
                                          <p:stCondLst>
                                            <p:cond delay="499"/>
                                          </p:stCondLst>
                                        </p:cTn>
                                        <p:tgtEl>
                                          <p:spTgt spid="3">
                                            <p:txEl>
                                              <p:pRg st="12" end="12"/>
                                            </p:txEl>
                                          </p:spTgt>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200"/>
                                  </p:stCondLst>
                                  <p:childTnLst>
                                    <p:set>
                                      <p:cBhvr>
                                        <p:cTn id="59" dur="1" fill="hold">
                                          <p:stCondLst>
                                            <p:cond delay="499"/>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autoUpdateAnimBg="0"/>
      <p:bldP spid="11" grpId="0" uiExpand="1"/>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438" y="9940"/>
            <a:ext cx="8991600" cy="6807382"/>
          </a:xfrm>
        </p:spPr>
        <p:txBody>
          <a:bodyPr/>
          <a:lstStyle/>
          <a:p>
            <a:pPr marL="0" indent="0">
              <a:lnSpc>
                <a:spcPct val="94000"/>
              </a:lnSpc>
              <a:buNone/>
              <a:defRPr/>
            </a:pPr>
            <a:r>
              <a:rPr lang="en-US" b="1" dirty="0" smtClean="0"/>
              <a:t>Likert </a:t>
            </a:r>
            <a:r>
              <a:rPr lang="en-US" b="1" dirty="0"/>
              <a:t>scales</a:t>
            </a:r>
          </a:p>
          <a:p>
            <a:pPr>
              <a:lnSpc>
                <a:spcPct val="94000"/>
              </a:lnSpc>
              <a:spcBef>
                <a:spcPts val="0"/>
              </a:spcBef>
              <a:defRPr/>
            </a:pPr>
            <a:r>
              <a:rPr lang="en-US" dirty="0" smtClean="0"/>
              <a:t>Example: </a:t>
            </a:r>
            <a:r>
              <a:rPr lang="en-US" sz="2700" dirty="0" smtClean="0">
                <a:solidFill>
                  <a:srgbClr val="A50021"/>
                </a:solidFill>
              </a:rPr>
              <a:t>How easy or hard was the training session today?</a:t>
            </a:r>
          </a:p>
          <a:p>
            <a:pPr marL="263525" lvl="1" indent="0">
              <a:lnSpc>
                <a:spcPct val="80000"/>
              </a:lnSpc>
              <a:buFont typeface="Symbol" pitchFamily="18" charset="2"/>
              <a:buNone/>
              <a:defRPr/>
            </a:pPr>
            <a:r>
              <a:rPr lang="en-US" sz="2200" dirty="0" smtClean="0">
                <a:solidFill>
                  <a:srgbClr val="A50021"/>
                </a:solidFill>
                <a:sym typeface="Wingdings"/>
              </a:rPr>
              <a:t>                      very easy</a:t>
            </a:r>
            <a:r>
              <a:rPr lang="en-US" sz="2800" b="1" dirty="0" smtClean="0">
                <a:solidFill>
                  <a:srgbClr val="A50021"/>
                </a:solidFill>
                <a:sym typeface="Wingdings 2"/>
              </a:rPr>
              <a:t></a:t>
            </a:r>
            <a:r>
              <a:rPr lang="en-US" sz="2200" b="1" dirty="0" smtClean="0">
                <a:solidFill>
                  <a:srgbClr val="A50021"/>
                </a:solidFill>
                <a:sym typeface="Wingdings 2"/>
              </a:rPr>
              <a:t>   </a:t>
            </a:r>
            <a:r>
              <a:rPr lang="en-US" sz="2200" dirty="0" smtClean="0">
                <a:solidFill>
                  <a:srgbClr val="A50021"/>
                </a:solidFill>
                <a:sym typeface="Wingdings 2"/>
              </a:rPr>
              <a:t>easy</a:t>
            </a:r>
            <a:r>
              <a:rPr lang="en-US" sz="2800" b="1" dirty="0" smtClean="0">
                <a:solidFill>
                  <a:srgbClr val="A50021"/>
                </a:solidFill>
                <a:sym typeface="Wingdings 2"/>
              </a:rPr>
              <a:t></a:t>
            </a:r>
            <a:r>
              <a:rPr lang="en-US" sz="2200" b="1" dirty="0" smtClean="0">
                <a:solidFill>
                  <a:srgbClr val="A50021"/>
                </a:solidFill>
                <a:sym typeface="Wingdings 2"/>
              </a:rPr>
              <a:t>    </a:t>
            </a:r>
            <a:r>
              <a:rPr lang="en-US" sz="2200" dirty="0" smtClean="0">
                <a:solidFill>
                  <a:srgbClr val="A50021"/>
                </a:solidFill>
                <a:sym typeface="Wingdings"/>
              </a:rPr>
              <a:t>moderate</a:t>
            </a:r>
            <a:r>
              <a:rPr lang="en-US" sz="2800" b="1" dirty="0" smtClean="0">
                <a:solidFill>
                  <a:srgbClr val="A50021"/>
                </a:solidFill>
                <a:sym typeface="Wingdings 2"/>
              </a:rPr>
              <a:t></a:t>
            </a:r>
            <a:r>
              <a:rPr lang="en-US" sz="2200" b="1" dirty="0" smtClean="0">
                <a:solidFill>
                  <a:srgbClr val="A50021"/>
                </a:solidFill>
                <a:sym typeface="Wingdings 2"/>
              </a:rPr>
              <a:t>    </a:t>
            </a:r>
            <a:r>
              <a:rPr lang="en-US" sz="2200" dirty="0" smtClean="0">
                <a:solidFill>
                  <a:srgbClr val="A50021"/>
                </a:solidFill>
                <a:sym typeface="Wingdings"/>
              </a:rPr>
              <a:t>hard</a:t>
            </a:r>
            <a:r>
              <a:rPr lang="en-US" sz="2800" b="1" dirty="0" smtClean="0">
                <a:solidFill>
                  <a:srgbClr val="A50021"/>
                </a:solidFill>
                <a:sym typeface="Wingdings 2"/>
              </a:rPr>
              <a:t></a:t>
            </a:r>
            <a:r>
              <a:rPr lang="en-US" sz="2200" b="1" dirty="0" smtClean="0">
                <a:solidFill>
                  <a:srgbClr val="A50021"/>
                </a:solidFill>
                <a:sym typeface="Wingdings 2"/>
              </a:rPr>
              <a:t>   </a:t>
            </a:r>
            <a:r>
              <a:rPr lang="en-US" sz="2200" dirty="0" smtClean="0">
                <a:solidFill>
                  <a:srgbClr val="A50021"/>
                </a:solidFill>
                <a:sym typeface="Wingdings 2"/>
              </a:rPr>
              <a:t>very hard</a:t>
            </a:r>
            <a:r>
              <a:rPr lang="en-US" sz="2800" b="1" dirty="0" smtClean="0">
                <a:solidFill>
                  <a:srgbClr val="A50021"/>
                </a:solidFill>
                <a:sym typeface="Wingdings 2"/>
              </a:rPr>
              <a:t></a:t>
            </a:r>
            <a:r>
              <a:rPr lang="en-US" sz="2200" b="1" dirty="0" smtClean="0">
                <a:solidFill>
                  <a:srgbClr val="A50021"/>
                </a:solidFill>
                <a:sym typeface="Wingdings 2"/>
              </a:rPr>
              <a:t> </a:t>
            </a:r>
            <a:endParaRPr lang="en-US" sz="1100" dirty="0" smtClean="0">
              <a:solidFill>
                <a:srgbClr val="A50021"/>
              </a:solidFill>
              <a:sym typeface="Wingdings"/>
            </a:endParaRPr>
          </a:p>
          <a:p>
            <a:pPr lvl="1">
              <a:lnSpc>
                <a:spcPct val="94000"/>
              </a:lnSpc>
              <a:defRPr/>
            </a:pPr>
            <a:r>
              <a:rPr lang="en-US" dirty="0" smtClean="0">
                <a:sym typeface="Wingdings"/>
              </a:rPr>
              <a:t>Code as </a:t>
            </a:r>
            <a:r>
              <a:rPr lang="en-US" dirty="0">
                <a:sym typeface="Wingdings"/>
              </a:rPr>
              <a:t>integers (1, 2, 3, 4, 5</a:t>
            </a:r>
            <a:r>
              <a:rPr lang="en-US" dirty="0" smtClean="0">
                <a:sym typeface="Wingdings"/>
              </a:rPr>
              <a:t>…), </a:t>
            </a:r>
            <a:r>
              <a:rPr lang="en-US" dirty="0" smtClean="0">
                <a:solidFill>
                  <a:srgbClr val="0000FF"/>
                </a:solidFill>
                <a:sym typeface="Wingdings"/>
              </a:rPr>
              <a:t>rescale</a:t>
            </a:r>
            <a:r>
              <a:rPr lang="en-US" dirty="0" smtClean="0">
                <a:sym typeface="Wingdings"/>
              </a:rPr>
              <a:t> to </a:t>
            </a:r>
            <a:r>
              <a:rPr lang="en-US" dirty="0">
                <a:sym typeface="Wingdings"/>
              </a:rPr>
              <a:t>range from </a:t>
            </a:r>
            <a:r>
              <a:rPr lang="en-US" dirty="0">
                <a:solidFill>
                  <a:srgbClr val="0000FF"/>
                </a:solidFill>
                <a:sym typeface="Wingdings"/>
              </a:rPr>
              <a:t>0-100</a:t>
            </a:r>
            <a:r>
              <a:rPr lang="en-US" dirty="0">
                <a:sym typeface="Wingdings"/>
              </a:rPr>
              <a:t>, </a:t>
            </a:r>
            <a:r>
              <a:rPr lang="en-US" dirty="0" smtClean="0">
                <a:sym typeface="Wingdings"/>
              </a:rPr>
              <a:t/>
            </a:r>
            <a:br>
              <a:rPr lang="en-US" dirty="0" smtClean="0">
                <a:sym typeface="Wingdings"/>
              </a:rPr>
            </a:br>
            <a:r>
              <a:rPr lang="en-US" dirty="0" smtClean="0">
                <a:sym typeface="Wingdings"/>
              </a:rPr>
              <a:t>then </a:t>
            </a:r>
            <a:r>
              <a:rPr lang="en-US" dirty="0">
                <a:sym typeface="Wingdings"/>
              </a:rPr>
              <a:t>use the same thresholds as for visual-analog </a:t>
            </a:r>
            <a:r>
              <a:rPr lang="en-US" dirty="0" smtClean="0">
                <a:sym typeface="Wingdings"/>
              </a:rPr>
              <a:t>scales,</a:t>
            </a:r>
            <a:endParaRPr lang="en-US" dirty="0">
              <a:sym typeface="Wingdings"/>
            </a:endParaRPr>
          </a:p>
          <a:p>
            <a:pPr lvl="1">
              <a:lnSpc>
                <a:spcPct val="94000"/>
              </a:lnSpc>
              <a:defRPr/>
            </a:pPr>
            <a:r>
              <a:rPr lang="en-US" dirty="0" smtClean="0">
                <a:sym typeface="Wingdings"/>
              </a:rPr>
              <a:t>Or </a:t>
            </a:r>
            <a:r>
              <a:rPr lang="en-US" dirty="0">
                <a:sym typeface="Wingdings"/>
              </a:rPr>
              <a:t>use equivalent thresholds with the </a:t>
            </a:r>
            <a:r>
              <a:rPr lang="en-US" dirty="0" smtClean="0">
                <a:sym typeface="Wingdings"/>
              </a:rPr>
              <a:t>integer </a:t>
            </a:r>
            <a:r>
              <a:rPr lang="en-US" dirty="0">
                <a:sym typeface="Wingdings"/>
              </a:rPr>
              <a:t>scale. </a:t>
            </a:r>
            <a:r>
              <a:rPr lang="en-US" dirty="0" smtClean="0">
                <a:sym typeface="Wingdings"/>
              </a:rPr>
              <a:t>Example:</a:t>
            </a:r>
          </a:p>
          <a:p>
            <a:pPr lvl="2">
              <a:lnSpc>
                <a:spcPct val="94000"/>
              </a:lnSpc>
              <a:defRPr/>
            </a:pPr>
            <a:r>
              <a:rPr lang="en-US" dirty="0" smtClean="0">
                <a:sym typeface="Wingdings"/>
              </a:rPr>
              <a:t>A 5-pt </a:t>
            </a:r>
            <a:r>
              <a:rPr lang="en-US" dirty="0">
                <a:sym typeface="Wingdings"/>
              </a:rPr>
              <a:t>scale </a:t>
            </a:r>
            <a:r>
              <a:rPr lang="en-US" dirty="0" smtClean="0">
                <a:sym typeface="Wingdings"/>
              </a:rPr>
              <a:t>is coded 1 to 5. The range is 5 – 1 = 4 (steps). </a:t>
            </a:r>
          </a:p>
          <a:p>
            <a:pPr lvl="2">
              <a:lnSpc>
                <a:spcPct val="94000"/>
              </a:lnSpc>
              <a:defRPr/>
            </a:pPr>
            <a:r>
              <a:rPr lang="en-US" dirty="0" smtClean="0">
                <a:sym typeface="Wingdings"/>
              </a:rPr>
              <a:t>Hence thresholds: 10% of 4 = 0.4; 30% of 4 = 1.2, etc.</a:t>
            </a:r>
          </a:p>
          <a:p>
            <a:pPr>
              <a:lnSpc>
                <a:spcPct val="94000"/>
              </a:lnSpc>
              <a:defRPr/>
            </a:pPr>
            <a:r>
              <a:rPr lang="en-US" dirty="0" smtClean="0">
                <a:solidFill>
                  <a:srgbClr val="0000FF"/>
                </a:solidFill>
                <a:sym typeface="Wingdings"/>
              </a:rPr>
              <a:t>Dimensions in a psychometric inventory</a:t>
            </a:r>
            <a:r>
              <a:rPr lang="en-US" dirty="0" smtClean="0">
                <a:sym typeface="Wingdings"/>
              </a:rPr>
              <a:t> consist of sums or averages of multiple Likert scales, all coded as integers.</a:t>
            </a:r>
          </a:p>
          <a:p>
            <a:pPr lvl="1">
              <a:lnSpc>
                <a:spcPct val="94000"/>
              </a:lnSpc>
              <a:defRPr/>
            </a:pPr>
            <a:r>
              <a:rPr lang="en-US" dirty="0" smtClean="0">
                <a:sym typeface="Wingdings"/>
              </a:rPr>
              <a:t>Example: several dimensions of motivation.</a:t>
            </a:r>
          </a:p>
          <a:p>
            <a:pPr lvl="1">
              <a:lnSpc>
                <a:spcPct val="94000"/>
              </a:lnSpc>
              <a:defRPr/>
            </a:pPr>
            <a:r>
              <a:rPr lang="en-US" dirty="0" smtClean="0">
                <a:sym typeface="Wingdings"/>
              </a:rPr>
              <a:t>Each dimension should be </a:t>
            </a:r>
            <a:r>
              <a:rPr lang="en-US" dirty="0" smtClean="0">
                <a:solidFill>
                  <a:srgbClr val="0000FF"/>
                </a:solidFill>
                <a:sym typeface="Wingdings"/>
              </a:rPr>
              <a:t>rescaled</a:t>
            </a:r>
            <a:r>
              <a:rPr lang="en-US" dirty="0" smtClean="0">
                <a:sym typeface="Wingdings"/>
              </a:rPr>
              <a:t> to range from a minimum possible score of 0 and a maximum possible score of 100.</a:t>
            </a:r>
          </a:p>
          <a:p>
            <a:pPr lvl="1">
              <a:lnSpc>
                <a:spcPct val="94000"/>
              </a:lnSpc>
              <a:defRPr/>
            </a:pPr>
            <a:r>
              <a:rPr lang="en-US" dirty="0" smtClean="0">
                <a:sym typeface="Wingdings"/>
              </a:rPr>
              <a:t>The magnitude thresholds </a:t>
            </a:r>
            <a:r>
              <a:rPr lang="en-US" i="1" dirty="0" smtClean="0">
                <a:sym typeface="Wingdings"/>
              </a:rPr>
              <a:t>could</a:t>
            </a:r>
            <a:r>
              <a:rPr lang="en-US" dirty="0" smtClean="0">
                <a:sym typeface="Wingdings"/>
              </a:rPr>
              <a:t> then be the same as for visual analog scales (±10%, ±30%, etc.).</a:t>
            </a:r>
          </a:p>
          <a:p>
            <a:pPr lvl="1">
              <a:lnSpc>
                <a:spcPct val="94000"/>
              </a:lnSpc>
              <a:defRPr/>
            </a:pPr>
            <a:r>
              <a:rPr lang="en-US" dirty="0" smtClean="0">
                <a:sym typeface="Wingdings"/>
              </a:rPr>
              <a:t>But standardization probably provides more realistic thresholds.</a:t>
            </a:r>
          </a:p>
          <a:p>
            <a:pPr>
              <a:lnSpc>
                <a:spcPct val="94000"/>
              </a:lnSpc>
              <a:defRPr/>
            </a:pPr>
            <a:r>
              <a:rPr lang="en-US" dirty="0" smtClean="0"/>
              <a:t>Analysis may require over-dispersed logistic regression.</a:t>
            </a:r>
            <a:endParaRPr lang="en-US" dirty="0"/>
          </a:p>
        </p:txBody>
      </p:sp>
      <p:sp>
        <p:nvSpPr>
          <p:cNvPr id="8" name="Rectangle 63"/>
          <p:cNvSpPr>
            <a:spLocks noChangeArrowheads="1"/>
          </p:cNvSpPr>
          <p:nvPr/>
        </p:nvSpPr>
        <p:spPr bwMode="auto">
          <a:xfrm>
            <a:off x="7511876" y="808331"/>
            <a:ext cx="444500"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7" tIns="44450" rIns="90487" bIns="44450">
            <a:spAutoFit/>
          </a:bodyPr>
          <a:lstStyle/>
          <a:p>
            <a:pPr eaLnBrk="0" hangingPunct="0"/>
            <a:r>
              <a:rPr lang="en-US" altLang="en-AU" sz="2600" b="1" dirty="0">
                <a:solidFill>
                  <a:srgbClr val="0070C0"/>
                </a:solidFill>
                <a:latin typeface="Arial Narrow" pitchFamily="34" charset="0"/>
                <a:sym typeface="Wingdings" pitchFamily="2" charset="2"/>
              </a:rPr>
              <a:t></a:t>
            </a:r>
            <a:endParaRPr lang="en-US" altLang="en-AU" sz="2600" b="1" dirty="0">
              <a:solidFill>
                <a:srgbClr val="0070C0"/>
              </a:solidFill>
              <a:latin typeface="Arial Narrow" pitchFamily="34" charset="0"/>
            </a:endParaRPr>
          </a:p>
        </p:txBody>
      </p:sp>
      <p:sp>
        <p:nvSpPr>
          <p:cNvPr id="4" name="Action Button: Home 3">
            <a:hlinkClick r:id="rId3" action="ppaction://hlinksldjump" highlightClick="1"/>
          </p:cNvPr>
          <p:cNvSpPr/>
          <p:nvPr/>
        </p:nvSpPr>
        <p:spPr bwMode="auto">
          <a:xfrm>
            <a:off x="8497756" y="6312743"/>
            <a:ext cx="500063" cy="428625"/>
          </a:xfrm>
          <a:prstGeom prst="actionButtonHome">
            <a:avLst/>
          </a:prstGeom>
          <a:solidFill>
            <a:srgbClr val="FFFFFF">
              <a:alpha val="49000"/>
            </a:srgbClr>
          </a:solidFill>
          <a:ln w="9525" cap="flat" cmpd="sng" algn="ctr">
            <a:solidFill>
              <a:schemeClr val="bg1">
                <a:lumMod val="50000"/>
              </a:schemeClr>
            </a:solidFill>
            <a:prstDash val="solid"/>
            <a:round/>
            <a:headEnd type="none" w="med" len="med"/>
            <a:tailEnd type="none" w="med" len="med"/>
          </a:ln>
          <a:effectLst/>
        </p:spPr>
        <p:txBody>
          <a:bodyPr/>
          <a:lstStyle/>
          <a:p>
            <a:pPr eaLnBrk="0" hangingPunct="0">
              <a:defRPr/>
            </a:pPr>
            <a:endParaRPr lang="en-US" dirty="0">
              <a:cs typeface="+mn-cs"/>
            </a:endParaRPr>
          </a:p>
        </p:txBody>
      </p:sp>
    </p:spTree>
    <p:custDataLst>
      <p:tags r:id="rId1"/>
    </p:custDataLst>
    <p:extLst>
      <p:ext uri="{BB962C8B-B14F-4D97-AF65-F5344CB8AC3E}">
        <p14:creationId xmlns:p14="http://schemas.microsoft.com/office/powerpoint/2010/main" val="18700825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20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32"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strVal val="4*#ppt_w"/>
                                          </p:val>
                                        </p:tav>
                                        <p:tav tm="100000">
                                          <p:val>
                                            <p:strVal val="#ppt_w"/>
                                          </p:val>
                                        </p:tav>
                                      </p:tavLst>
                                    </p:anim>
                                    <p:anim calcmode="lin" valueType="num">
                                      <p:cBhvr>
                                        <p:cTn id="20" dur="500" fill="hold"/>
                                        <p:tgtEl>
                                          <p:spTgt spid="8"/>
                                        </p:tgtEl>
                                        <p:attrNameLst>
                                          <p:attrName>ppt_h</p:attrName>
                                        </p:attrNameLst>
                                      </p:cBhvr>
                                      <p:tavLst>
                                        <p:tav tm="0">
                                          <p:val>
                                            <p:strVal val="4*#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3">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3">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499"/>
                                          </p:stCondLst>
                                        </p:cTn>
                                        <p:tgtEl>
                                          <p:spTgt spid="3">
                                            <p:txEl>
                                              <p:pRg st="6" end="6"/>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499"/>
                                          </p:stCondLst>
                                        </p:cTn>
                                        <p:tgtEl>
                                          <p:spTgt spid="3">
                                            <p:txEl>
                                              <p:pRg st="7" end="7"/>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499"/>
                                          </p:stCondLst>
                                        </p:cTn>
                                        <p:tgtEl>
                                          <p:spTgt spid="3">
                                            <p:txEl>
                                              <p:pRg st="8" end="8"/>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499"/>
                                          </p:stCondLst>
                                        </p:cTn>
                                        <p:tgtEl>
                                          <p:spTgt spid="3">
                                            <p:txEl>
                                              <p:pRg st="9" end="9"/>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499"/>
                                          </p:stCondLst>
                                        </p:cTn>
                                        <p:tgtEl>
                                          <p:spTgt spid="3">
                                            <p:txEl>
                                              <p:pRg st="10" end="10"/>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499"/>
                                          </p:stCondLst>
                                        </p:cTn>
                                        <p:tgtEl>
                                          <p:spTgt spid="3">
                                            <p:txEl>
                                              <p:pRg st="11" end="11"/>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499"/>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autoUpdateAnimBg="0"/>
      <p:bldP spid="8" grpId="0" uiExpand="1"/>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8963" name="Rectangle 3"/>
          <p:cNvSpPr>
            <a:spLocks noGrp="1" noChangeArrowheads="1"/>
          </p:cNvSpPr>
          <p:nvPr>
            <p:ph type="body" idx="1"/>
          </p:nvPr>
        </p:nvSpPr>
        <p:spPr>
          <a:xfrm>
            <a:off x="122238" y="34998"/>
            <a:ext cx="8924925" cy="6706370"/>
          </a:xfrm>
        </p:spPr>
        <p:txBody>
          <a:bodyPr/>
          <a:lstStyle/>
          <a:p>
            <a:pPr>
              <a:lnSpc>
                <a:spcPct val="94000"/>
              </a:lnSpc>
              <a:buNone/>
            </a:pPr>
            <a:r>
              <a:rPr lang="en-US" altLang="en-US" b="1" dirty="0"/>
              <a:t>Measures of Athletic Performance</a:t>
            </a:r>
          </a:p>
          <a:p>
            <a:pPr>
              <a:lnSpc>
                <a:spcPct val="94000"/>
              </a:lnSpc>
            </a:pPr>
            <a:r>
              <a:rPr lang="en-US" dirty="0" smtClean="0"/>
              <a:t>Fitness tests and performance indicators of</a:t>
            </a:r>
            <a:r>
              <a:rPr lang="en-US" i="1" dirty="0" smtClean="0"/>
              <a:t> </a:t>
            </a:r>
            <a:r>
              <a:rPr lang="en-US" i="1" dirty="0" smtClean="0">
                <a:solidFill>
                  <a:srgbClr val="0000FF"/>
                </a:solidFill>
              </a:rPr>
              <a:t>team-sport </a:t>
            </a:r>
            <a:r>
              <a:rPr lang="en-US" dirty="0" smtClean="0">
                <a:solidFill>
                  <a:srgbClr val="0000FF"/>
                </a:solidFill>
              </a:rPr>
              <a:t>athletes</a:t>
            </a:r>
            <a:r>
              <a:rPr lang="en-US" dirty="0" smtClean="0"/>
              <a:t>:</a:t>
            </a:r>
          </a:p>
          <a:p>
            <a:pPr lvl="1">
              <a:lnSpc>
                <a:spcPct val="94000"/>
              </a:lnSpc>
            </a:pPr>
            <a:r>
              <a:rPr lang="en-US" dirty="0" smtClean="0"/>
              <a:t>Until you know how changes in tests or indicators of individual athletes affect chances of winning, standardize</a:t>
            </a:r>
            <a:r>
              <a:rPr lang="en-US" dirty="0" smtClean="0">
                <a:sym typeface="Symbol" pitchFamily="18" charset="2"/>
              </a:rPr>
              <a:t> the scores with the SD of players </a:t>
            </a:r>
            <a:r>
              <a:rPr lang="en-US" dirty="0">
                <a:sym typeface="Symbol" pitchFamily="18" charset="2"/>
              </a:rPr>
              <a:t>in </a:t>
            </a:r>
            <a:r>
              <a:rPr lang="en-US" dirty="0" smtClean="0">
                <a:sym typeface="Symbol" pitchFamily="18" charset="2"/>
              </a:rPr>
              <a:t>each on-field </a:t>
            </a:r>
            <a:r>
              <a:rPr lang="en-US" dirty="0">
                <a:sym typeface="Symbol" pitchFamily="18" charset="2"/>
              </a:rPr>
              <a:t>position</a:t>
            </a:r>
            <a:r>
              <a:rPr lang="en-US" dirty="0" smtClean="0"/>
              <a:t>.</a:t>
            </a:r>
          </a:p>
          <a:p>
            <a:pPr>
              <a:lnSpc>
                <a:spcPct val="94000"/>
              </a:lnSpc>
            </a:pPr>
            <a:r>
              <a:rPr lang="en-AU" dirty="0" smtClean="0"/>
              <a:t>Performance in </a:t>
            </a:r>
            <a:r>
              <a:rPr lang="en-AU" dirty="0">
                <a:solidFill>
                  <a:srgbClr val="0000FF"/>
                </a:solidFill>
              </a:rPr>
              <a:t>matches</a:t>
            </a:r>
            <a:r>
              <a:rPr lang="en-AU" dirty="0"/>
              <a:t> </a:t>
            </a:r>
            <a:r>
              <a:rPr lang="en-AU" dirty="0" smtClean="0"/>
              <a:t>or </a:t>
            </a:r>
            <a:r>
              <a:rPr lang="en-AU" dirty="0" smtClean="0">
                <a:solidFill>
                  <a:srgbClr val="0000FF"/>
                </a:solidFill>
              </a:rPr>
              <a:t>competitions</a:t>
            </a:r>
            <a:r>
              <a:rPr lang="en-AU" dirty="0" smtClean="0"/>
              <a:t> between top athletes is all about </a:t>
            </a:r>
            <a:r>
              <a:rPr lang="en-AU" dirty="0" smtClean="0">
                <a:solidFill>
                  <a:srgbClr val="0000FF"/>
                </a:solidFill>
              </a:rPr>
              <a:t>winning</a:t>
            </a:r>
            <a:r>
              <a:rPr lang="en-AU" dirty="0" smtClean="0"/>
              <a:t> or </a:t>
            </a:r>
            <a:r>
              <a:rPr lang="en-AU" dirty="0" smtClean="0">
                <a:solidFill>
                  <a:srgbClr val="0000FF"/>
                </a:solidFill>
              </a:rPr>
              <a:t>medals</a:t>
            </a:r>
            <a:r>
              <a:rPr lang="en-AU" dirty="0" smtClean="0"/>
              <a:t>.</a:t>
            </a:r>
          </a:p>
          <a:p>
            <a:pPr lvl="1">
              <a:lnSpc>
                <a:spcPct val="94000"/>
              </a:lnSpc>
            </a:pPr>
            <a:r>
              <a:rPr lang="en-AU" dirty="0"/>
              <a:t>Extra/fewer wins or medals for every 10 matches or events:</a:t>
            </a:r>
          </a:p>
          <a:p>
            <a:pPr marL="0" indent="0">
              <a:lnSpc>
                <a:spcPct val="94000"/>
              </a:lnSpc>
              <a:buNone/>
            </a:pPr>
            <a:endParaRPr lang="en-AU" sz="4400" dirty="0" smtClean="0"/>
          </a:p>
          <a:p>
            <a:pPr lvl="1">
              <a:lnSpc>
                <a:spcPct val="94000"/>
              </a:lnSpc>
            </a:pPr>
            <a:r>
              <a:rPr lang="en-US" dirty="0" smtClean="0"/>
              <a:t>For </a:t>
            </a:r>
            <a:r>
              <a:rPr lang="en-US" dirty="0" smtClean="0"/>
              <a:t>matches, analyze wins and losses with logistic regression.</a:t>
            </a:r>
          </a:p>
          <a:p>
            <a:pPr lvl="1">
              <a:lnSpc>
                <a:spcPct val="94000"/>
              </a:lnSpc>
            </a:pPr>
            <a:r>
              <a:rPr lang="en-US" dirty="0" smtClean="0"/>
              <a:t>For competitions, there usually aren't enough data to analyze medal-winning directly.</a:t>
            </a:r>
          </a:p>
          <a:p>
            <a:pPr lvl="2">
              <a:lnSpc>
                <a:spcPct val="94000"/>
              </a:lnSpc>
            </a:pPr>
            <a:r>
              <a:rPr lang="en-US" dirty="0" smtClean="0"/>
              <a:t>Researchers use </a:t>
            </a:r>
            <a:r>
              <a:rPr lang="en-US" dirty="0" smtClean="0">
                <a:solidFill>
                  <a:srgbClr val="0000FF"/>
                </a:solidFill>
              </a:rPr>
              <a:t>time</a:t>
            </a:r>
            <a:r>
              <a:rPr lang="en-US" dirty="0" smtClean="0"/>
              <a:t> </a:t>
            </a:r>
            <a:r>
              <a:rPr lang="en-US" dirty="0" smtClean="0">
                <a:solidFill>
                  <a:srgbClr val="0000FF"/>
                </a:solidFill>
              </a:rPr>
              <a:t>trials</a:t>
            </a:r>
            <a:r>
              <a:rPr lang="en-US" dirty="0" smtClean="0"/>
              <a:t> or</a:t>
            </a:r>
            <a:r>
              <a:rPr lang="en-US" dirty="0" smtClean="0">
                <a:solidFill>
                  <a:srgbClr val="0000FF"/>
                </a:solidFill>
              </a:rPr>
              <a:t> fitness tests </a:t>
            </a:r>
            <a:r>
              <a:rPr lang="en-US" dirty="0" smtClean="0"/>
              <a:t>similar to competitions. </a:t>
            </a:r>
          </a:p>
          <a:p>
            <a:pPr lvl="2">
              <a:lnSpc>
                <a:spcPct val="94000"/>
              </a:lnSpc>
            </a:pPr>
            <a:r>
              <a:rPr lang="en-US" dirty="0" smtClean="0"/>
              <a:t>What improvements in time trials or tests result in extra medals?</a:t>
            </a:r>
            <a:endParaRPr lang="en-AU" altLang="en-AU" dirty="0" smtClean="0"/>
          </a:p>
          <a:p>
            <a:pPr lvl="2">
              <a:lnSpc>
                <a:spcPct val="94000"/>
              </a:lnSpc>
            </a:pPr>
            <a:r>
              <a:rPr lang="en-AU" altLang="en-AU" dirty="0"/>
              <a:t>The </a:t>
            </a:r>
            <a:r>
              <a:rPr lang="en-AU" altLang="en-AU" dirty="0">
                <a:solidFill>
                  <a:srgbClr val="0000FF"/>
                </a:solidFill>
              </a:rPr>
              <a:t>within-athlete variability</a:t>
            </a:r>
            <a:r>
              <a:rPr lang="en-AU" altLang="en-AU" dirty="0"/>
              <a:t> that athletes show from </a:t>
            </a:r>
            <a:r>
              <a:rPr lang="en-AU" altLang="en-AU" dirty="0" smtClean="0"/>
              <a:t>competition </a:t>
            </a:r>
            <a:r>
              <a:rPr lang="en-AU" altLang="en-AU" dirty="0"/>
              <a:t>to </a:t>
            </a:r>
            <a:r>
              <a:rPr lang="en-AU" altLang="en-AU" dirty="0" smtClean="0"/>
              <a:t>competition </a:t>
            </a:r>
            <a:r>
              <a:rPr lang="en-AU" altLang="en-AU" dirty="0"/>
              <a:t>determines </a:t>
            </a:r>
            <a:r>
              <a:rPr lang="en-AU" altLang="en-AU" dirty="0" smtClean="0"/>
              <a:t>the improvements. For example…</a:t>
            </a:r>
          </a:p>
        </p:txBody>
      </p:sp>
      <p:grpSp>
        <p:nvGrpSpPr>
          <p:cNvPr id="16" name="Group 52"/>
          <p:cNvGrpSpPr>
            <a:grpSpLocks/>
          </p:cNvGrpSpPr>
          <p:nvPr/>
        </p:nvGrpSpPr>
        <p:grpSpPr bwMode="auto">
          <a:xfrm>
            <a:off x="611188" y="3343897"/>
            <a:ext cx="8281292" cy="507820"/>
            <a:chOff x="476" y="3793"/>
            <a:chExt cx="5126" cy="317"/>
          </a:xfrm>
        </p:grpSpPr>
        <p:sp>
          <p:nvSpPr>
            <p:cNvPr id="17" name="Rectangle 53"/>
            <p:cNvSpPr>
              <a:spLocks noChangeArrowheads="1"/>
            </p:cNvSpPr>
            <p:nvPr/>
          </p:nvSpPr>
          <p:spPr bwMode="auto">
            <a:xfrm rot="10800000">
              <a:off x="476" y="3793"/>
              <a:ext cx="5126" cy="317"/>
            </a:xfrm>
            <a:prstGeom prst="rect">
              <a:avLst/>
            </a:prstGeom>
            <a:gradFill rotWithShape="1">
              <a:gsLst>
                <a:gs pos="0">
                  <a:srgbClr val="FF3399">
                    <a:alpha val="29999"/>
                  </a:srgbClr>
                </a:gs>
                <a:gs pos="25000">
                  <a:srgbClr val="FF6633">
                    <a:alpha val="29999"/>
                  </a:srgbClr>
                </a:gs>
                <a:gs pos="50000">
                  <a:srgbClr val="FFFF00">
                    <a:alpha val="29999"/>
                  </a:srgbClr>
                </a:gs>
                <a:gs pos="75000">
                  <a:srgbClr val="01A78F">
                    <a:alpha val="29999"/>
                  </a:srgbClr>
                </a:gs>
                <a:gs pos="100000">
                  <a:srgbClr val="3366FF">
                    <a:alpha val="29999"/>
                  </a:srgb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ctr"/>
              <a:endParaRPr lang="en-US" altLang="en-US" sz="2400"/>
            </a:p>
          </p:txBody>
        </p:sp>
        <p:sp>
          <p:nvSpPr>
            <p:cNvPr id="18" name="Rectangle 54"/>
            <p:cNvSpPr>
              <a:spLocks noChangeArrowheads="1"/>
            </p:cNvSpPr>
            <p:nvPr/>
          </p:nvSpPr>
          <p:spPr bwMode="auto">
            <a:xfrm>
              <a:off x="946" y="3823"/>
              <a:ext cx="351" cy="26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18000" tIns="44450" rIns="18000" bIns="44450">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ctr">
                <a:lnSpc>
                  <a:spcPct val="90000"/>
                </a:lnSpc>
              </a:pPr>
              <a:r>
                <a:rPr lang="en-AU" altLang="en-AU" sz="2400" dirty="0" smtClean="0">
                  <a:solidFill>
                    <a:srgbClr val="0000FF"/>
                  </a:solidFill>
                  <a:latin typeface="Arial Narrow" pitchFamily="34" charset="0"/>
                </a:rPr>
                <a:t>±1.0</a:t>
              </a:r>
              <a:endParaRPr lang="en-US" altLang="en-AU" sz="2400" dirty="0">
                <a:solidFill>
                  <a:srgbClr val="0000FF"/>
                </a:solidFill>
                <a:latin typeface="Arial Narrow" pitchFamily="34" charset="0"/>
              </a:endParaRPr>
            </a:p>
          </p:txBody>
        </p:sp>
        <p:sp>
          <p:nvSpPr>
            <p:cNvPr id="19" name="Rectangle 55"/>
            <p:cNvSpPr>
              <a:spLocks noChangeArrowheads="1"/>
            </p:cNvSpPr>
            <p:nvPr/>
          </p:nvSpPr>
          <p:spPr bwMode="auto">
            <a:xfrm>
              <a:off x="1756" y="3823"/>
              <a:ext cx="351" cy="26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18000" tIns="44450" rIns="18000" bIns="44450">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ctr">
                <a:lnSpc>
                  <a:spcPct val="90000"/>
                </a:lnSpc>
              </a:pPr>
              <a:r>
                <a:rPr lang="en-AU" altLang="en-AU" sz="2400" dirty="0" smtClean="0">
                  <a:solidFill>
                    <a:srgbClr val="0000FF"/>
                  </a:solidFill>
                  <a:latin typeface="Arial Narrow" pitchFamily="34" charset="0"/>
                </a:rPr>
                <a:t>±3.0</a:t>
              </a:r>
              <a:endParaRPr lang="en-US" altLang="en-AU" sz="2400" dirty="0">
                <a:solidFill>
                  <a:srgbClr val="0000FF"/>
                </a:solidFill>
                <a:latin typeface="Arial Narrow" pitchFamily="34" charset="0"/>
              </a:endParaRPr>
            </a:p>
          </p:txBody>
        </p:sp>
        <p:sp>
          <p:nvSpPr>
            <p:cNvPr id="20" name="Rectangle 56"/>
            <p:cNvSpPr>
              <a:spLocks noChangeArrowheads="1"/>
            </p:cNvSpPr>
            <p:nvPr/>
          </p:nvSpPr>
          <p:spPr bwMode="auto">
            <a:xfrm>
              <a:off x="2868" y="3823"/>
              <a:ext cx="351" cy="26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18000" tIns="44450" rIns="18000" bIns="44450">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ctr">
                <a:lnSpc>
                  <a:spcPct val="90000"/>
                </a:lnSpc>
              </a:pPr>
              <a:r>
                <a:rPr lang="en-AU" altLang="en-AU" sz="2400" dirty="0" smtClean="0">
                  <a:solidFill>
                    <a:srgbClr val="0000FF"/>
                  </a:solidFill>
                  <a:latin typeface="Arial Narrow" pitchFamily="34" charset="0"/>
                </a:rPr>
                <a:t>±5.0</a:t>
              </a:r>
              <a:endParaRPr lang="en-US" altLang="en-AU" sz="2400" dirty="0">
                <a:solidFill>
                  <a:srgbClr val="0000FF"/>
                </a:solidFill>
                <a:latin typeface="Arial Narrow" pitchFamily="34" charset="0"/>
              </a:endParaRPr>
            </a:p>
          </p:txBody>
        </p:sp>
        <p:sp>
          <p:nvSpPr>
            <p:cNvPr id="21" name="Rectangle 57"/>
            <p:cNvSpPr>
              <a:spLocks noChangeArrowheads="1"/>
            </p:cNvSpPr>
            <p:nvPr/>
          </p:nvSpPr>
          <p:spPr bwMode="auto">
            <a:xfrm>
              <a:off x="3662" y="3823"/>
              <a:ext cx="351" cy="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18000" tIns="44450" rIns="18000" bIns="44450">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ctr">
                <a:lnSpc>
                  <a:spcPct val="90000"/>
                </a:lnSpc>
              </a:pPr>
              <a:r>
                <a:rPr lang="en-AU" altLang="en-AU" sz="2400" dirty="0" smtClean="0">
                  <a:solidFill>
                    <a:srgbClr val="0000FF"/>
                  </a:solidFill>
                  <a:latin typeface="Arial Narrow" pitchFamily="34" charset="0"/>
                </a:rPr>
                <a:t>±7.0</a:t>
              </a:r>
              <a:endParaRPr lang="en-US" altLang="en-AU" sz="2400" dirty="0">
                <a:solidFill>
                  <a:srgbClr val="0000FF"/>
                </a:solidFill>
                <a:latin typeface="Arial Narrow" pitchFamily="34" charset="0"/>
              </a:endParaRPr>
            </a:p>
          </p:txBody>
        </p:sp>
        <p:sp>
          <p:nvSpPr>
            <p:cNvPr id="22" name="Rectangle 58"/>
            <p:cNvSpPr>
              <a:spLocks noChangeArrowheads="1"/>
            </p:cNvSpPr>
            <p:nvPr/>
          </p:nvSpPr>
          <p:spPr bwMode="auto">
            <a:xfrm>
              <a:off x="4801" y="3823"/>
              <a:ext cx="351" cy="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18000" tIns="44450" rIns="18000" bIns="44450">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ctr">
                <a:lnSpc>
                  <a:spcPct val="90000"/>
                </a:lnSpc>
              </a:pPr>
              <a:r>
                <a:rPr lang="en-AU" altLang="en-AU" sz="2400" dirty="0" smtClean="0">
                  <a:solidFill>
                    <a:srgbClr val="0000FF"/>
                  </a:solidFill>
                  <a:latin typeface="Arial Narrow" pitchFamily="34" charset="0"/>
                </a:rPr>
                <a:t>±9.0</a:t>
              </a:r>
              <a:endParaRPr lang="en-US" altLang="en-AU" sz="2400" dirty="0">
                <a:solidFill>
                  <a:srgbClr val="0000FF"/>
                </a:solidFill>
                <a:latin typeface="Arial Narrow" pitchFamily="34" charset="0"/>
              </a:endParaRPr>
            </a:p>
          </p:txBody>
        </p:sp>
        <p:sp>
          <p:nvSpPr>
            <p:cNvPr id="23" name="Rectangle 59"/>
            <p:cNvSpPr>
              <a:spLocks noChangeArrowheads="1"/>
            </p:cNvSpPr>
            <p:nvPr/>
          </p:nvSpPr>
          <p:spPr bwMode="auto">
            <a:xfrm>
              <a:off x="519" y="3823"/>
              <a:ext cx="394" cy="26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18000" tIns="44450" rIns="18000" bIns="44450">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ctr">
                <a:lnSpc>
                  <a:spcPct val="90000"/>
                </a:lnSpc>
              </a:pPr>
              <a:r>
                <a:rPr lang="en-AU" altLang="en-AU" sz="2400" dirty="0">
                  <a:latin typeface="Arial Narrow" pitchFamily="34" charset="0"/>
                </a:rPr>
                <a:t>trivial</a:t>
              </a:r>
              <a:endParaRPr lang="en-US" altLang="en-AU" sz="2400" dirty="0">
                <a:latin typeface="Arial Narrow" pitchFamily="34" charset="0"/>
              </a:endParaRPr>
            </a:p>
          </p:txBody>
        </p:sp>
        <p:sp>
          <p:nvSpPr>
            <p:cNvPr id="24" name="Rectangle 60"/>
            <p:cNvSpPr>
              <a:spLocks noChangeArrowheads="1"/>
            </p:cNvSpPr>
            <p:nvPr/>
          </p:nvSpPr>
          <p:spPr bwMode="auto">
            <a:xfrm>
              <a:off x="1329" y="3823"/>
              <a:ext cx="394" cy="26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18000" tIns="44450" rIns="18000" bIns="44450">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ctr">
                <a:lnSpc>
                  <a:spcPct val="90000"/>
                </a:lnSpc>
              </a:pPr>
              <a:r>
                <a:rPr lang="en-AU" altLang="en-AU" sz="2400">
                  <a:latin typeface="Arial Narrow" pitchFamily="34" charset="0"/>
                </a:rPr>
                <a:t>small</a:t>
              </a:r>
              <a:endParaRPr lang="en-US" altLang="en-AU" sz="2400">
                <a:latin typeface="Arial Narrow" pitchFamily="34" charset="0"/>
              </a:endParaRPr>
            </a:p>
          </p:txBody>
        </p:sp>
        <p:sp>
          <p:nvSpPr>
            <p:cNvPr id="25" name="Rectangle 61"/>
            <p:cNvSpPr>
              <a:spLocks noChangeArrowheads="1"/>
            </p:cNvSpPr>
            <p:nvPr/>
          </p:nvSpPr>
          <p:spPr bwMode="auto">
            <a:xfrm>
              <a:off x="2140" y="3823"/>
              <a:ext cx="696" cy="26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18000" tIns="44450" rIns="18000" bIns="44450">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ctr">
                <a:lnSpc>
                  <a:spcPct val="90000"/>
                </a:lnSpc>
              </a:pPr>
              <a:r>
                <a:rPr lang="en-AU" altLang="en-AU" sz="2400">
                  <a:latin typeface="Arial Narrow" pitchFamily="34" charset="0"/>
                </a:rPr>
                <a:t>moderate</a:t>
              </a:r>
              <a:endParaRPr lang="en-US" altLang="en-AU" sz="2400">
                <a:latin typeface="Arial Narrow" pitchFamily="34" charset="0"/>
              </a:endParaRPr>
            </a:p>
          </p:txBody>
        </p:sp>
        <p:sp>
          <p:nvSpPr>
            <p:cNvPr id="26" name="Rectangle 62"/>
            <p:cNvSpPr>
              <a:spLocks noChangeArrowheads="1"/>
            </p:cNvSpPr>
            <p:nvPr/>
          </p:nvSpPr>
          <p:spPr bwMode="auto">
            <a:xfrm>
              <a:off x="3252" y="3823"/>
              <a:ext cx="377" cy="26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18000" tIns="44450" rIns="18000" bIns="44450">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ctr">
                <a:lnSpc>
                  <a:spcPct val="90000"/>
                </a:lnSpc>
              </a:pPr>
              <a:r>
                <a:rPr lang="en-AU" altLang="en-AU" sz="2400">
                  <a:latin typeface="Arial Narrow" pitchFamily="34" charset="0"/>
                </a:rPr>
                <a:t>large</a:t>
              </a:r>
              <a:endParaRPr lang="en-US" altLang="en-AU" sz="2400">
                <a:latin typeface="Arial Narrow" pitchFamily="34" charset="0"/>
              </a:endParaRPr>
            </a:p>
          </p:txBody>
        </p:sp>
        <p:sp>
          <p:nvSpPr>
            <p:cNvPr id="27" name="Rectangle 63"/>
            <p:cNvSpPr>
              <a:spLocks noChangeArrowheads="1"/>
            </p:cNvSpPr>
            <p:nvPr/>
          </p:nvSpPr>
          <p:spPr bwMode="auto">
            <a:xfrm>
              <a:off x="4046" y="3823"/>
              <a:ext cx="723" cy="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18000" tIns="44450" rIns="18000" bIns="44450">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ctr">
                <a:lnSpc>
                  <a:spcPct val="90000"/>
                </a:lnSpc>
              </a:pPr>
              <a:r>
                <a:rPr lang="en-AU" altLang="en-AU" sz="2400">
                  <a:latin typeface="Arial Narrow" pitchFamily="34" charset="0"/>
                </a:rPr>
                <a:t>very large</a:t>
              </a:r>
              <a:endParaRPr lang="en-US" altLang="en-AU" sz="2400">
                <a:latin typeface="Arial Narrow" pitchFamily="34" charset="0"/>
              </a:endParaRPr>
            </a:p>
          </p:txBody>
        </p:sp>
        <p:sp>
          <p:nvSpPr>
            <p:cNvPr id="28" name="Rectangle 64"/>
            <p:cNvSpPr>
              <a:spLocks noChangeArrowheads="1"/>
            </p:cNvSpPr>
            <p:nvPr/>
          </p:nvSpPr>
          <p:spPr bwMode="auto">
            <a:xfrm>
              <a:off x="5185" y="3823"/>
              <a:ext cx="372" cy="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18000" tIns="44450" rIns="18000" bIns="44450">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ctr">
                <a:lnSpc>
                  <a:spcPct val="90000"/>
                </a:lnSpc>
              </a:pPr>
              <a:r>
                <a:rPr lang="en-AU" altLang="en-AU" sz="2400" dirty="0" smtClean="0">
                  <a:latin typeface="Arial Narrow" pitchFamily="34" charset="0"/>
                </a:rPr>
                <a:t>huge</a:t>
              </a:r>
              <a:endParaRPr lang="en-US" altLang="en-AU" sz="2400" dirty="0">
                <a:latin typeface="Arial Narrow" pitchFamily="34" charset="0"/>
              </a:endParaRPr>
            </a:p>
          </p:txBody>
        </p:sp>
      </p:grpSp>
    </p:spTree>
    <p:custDataLst>
      <p:tags r:id="rId1"/>
    </p:custDataLst>
    <p:extLst>
      <p:ext uri="{BB962C8B-B14F-4D97-AF65-F5344CB8AC3E}">
        <p14:creationId xmlns:p14="http://schemas.microsoft.com/office/powerpoint/2010/main" val="77460438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89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689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689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6896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6896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499"/>
                                          </p:stCondLst>
                                        </p:cTn>
                                        <p:tgtEl>
                                          <p:spTgt spid="168963">
                                            <p:txEl>
                                              <p:pRg st="6" end="6"/>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499"/>
                                          </p:stCondLst>
                                        </p:cTn>
                                        <p:tgtEl>
                                          <p:spTgt spid="168963">
                                            <p:txEl>
                                              <p:pRg st="7" end="7"/>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499"/>
                                          </p:stCondLst>
                                        </p:cTn>
                                        <p:tgtEl>
                                          <p:spTgt spid="168963">
                                            <p:txEl>
                                              <p:pRg st="8" end="8"/>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499"/>
                                          </p:stCondLst>
                                        </p:cTn>
                                        <p:tgtEl>
                                          <p:spTgt spid="168963">
                                            <p:txEl>
                                              <p:pRg st="9" end="9"/>
                                            </p:txEl>
                                          </p:spTgt>
                                        </p:tgtEl>
                                        <p:attrNameLst>
                                          <p:attrName>style.visibility</p:attrName>
                                        </p:attrNameLst>
                                      </p:cBhvr>
                                      <p:to>
                                        <p:strVal val="visible"/>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ntr" presetSubtype="0" fill="hold" grpId="0" nodeType="clickEffect">
                                  <p:stCondLst>
                                    <p:cond delay="0"/>
                                  </p:stCondLst>
                                  <p:childTnLst>
                                    <p:set>
                                      <p:cBhvr>
                                        <p:cTn id="47" dur="1" fill="hold">
                                          <p:stCondLst>
                                            <p:cond delay="499"/>
                                          </p:stCondLst>
                                        </p:cTn>
                                        <p:tgtEl>
                                          <p:spTgt spid="16896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3" grpId="0" uiExpand="1" build="p" bldLvl="3"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8963" name="Rectangle 3"/>
          <p:cNvSpPr>
            <a:spLocks noGrp="1" noChangeArrowheads="1"/>
          </p:cNvSpPr>
          <p:nvPr>
            <p:ph type="body" idx="1"/>
          </p:nvPr>
        </p:nvSpPr>
        <p:spPr>
          <a:xfrm>
            <a:off x="112777" y="14848"/>
            <a:ext cx="8924925" cy="6777838"/>
          </a:xfrm>
        </p:spPr>
        <p:txBody>
          <a:bodyPr/>
          <a:lstStyle/>
          <a:p>
            <a:pPr lvl="2">
              <a:lnSpc>
                <a:spcPct val="94000"/>
              </a:lnSpc>
            </a:pPr>
            <a:endParaRPr lang="en-US" sz="2200" dirty="0" smtClean="0"/>
          </a:p>
          <a:p>
            <a:pPr lvl="2">
              <a:lnSpc>
                <a:spcPct val="94000"/>
              </a:lnSpc>
            </a:pPr>
            <a:endParaRPr lang="en-US" sz="2200" dirty="0"/>
          </a:p>
          <a:p>
            <a:pPr lvl="2">
              <a:lnSpc>
                <a:spcPct val="94000"/>
              </a:lnSpc>
            </a:pPr>
            <a:endParaRPr lang="en-US" sz="2200" dirty="0" smtClean="0"/>
          </a:p>
          <a:p>
            <a:pPr lvl="2">
              <a:lnSpc>
                <a:spcPct val="94000"/>
              </a:lnSpc>
            </a:pPr>
            <a:endParaRPr lang="en-US" sz="2200" dirty="0"/>
          </a:p>
          <a:p>
            <a:pPr lvl="2">
              <a:lnSpc>
                <a:spcPct val="94000"/>
              </a:lnSpc>
            </a:pPr>
            <a:endParaRPr lang="en-AU" sz="2200" dirty="0" smtClean="0"/>
          </a:p>
          <a:p>
            <a:pPr lvl="2">
              <a:lnSpc>
                <a:spcPct val="94000"/>
              </a:lnSpc>
            </a:pPr>
            <a:endParaRPr lang="en-US" sz="2400" dirty="0" smtClean="0"/>
          </a:p>
          <a:p>
            <a:pPr marL="723900" lvl="2">
              <a:lnSpc>
                <a:spcPct val="94000"/>
              </a:lnSpc>
            </a:pPr>
            <a:r>
              <a:rPr lang="en-US" dirty="0" smtClean="0"/>
              <a:t>Your </a:t>
            </a:r>
            <a:r>
              <a:rPr lang="en-US" dirty="0"/>
              <a:t>athlete needs an enhancement that overcomes this variability to </a:t>
            </a:r>
            <a:r>
              <a:rPr lang="en-US" dirty="0" smtClean="0"/>
              <a:t>get </a:t>
            </a:r>
            <a:r>
              <a:rPr lang="en-US" dirty="0"/>
              <a:t>a bigger chance of a medal</a:t>
            </a:r>
            <a:r>
              <a:rPr lang="en-US" dirty="0" smtClean="0"/>
              <a:t>.</a:t>
            </a:r>
          </a:p>
          <a:p>
            <a:pPr marL="723900" lvl="2">
              <a:lnSpc>
                <a:spcPct val="94000"/>
              </a:lnSpc>
            </a:pPr>
            <a:r>
              <a:rPr lang="en-AU" altLang="en-AU" dirty="0"/>
              <a:t>Simulations </a:t>
            </a:r>
            <a:r>
              <a:rPr lang="en-AU" altLang="en-AU" dirty="0" smtClean="0"/>
              <a:t>show that </a:t>
            </a:r>
            <a:r>
              <a:rPr lang="en-AU" altLang="en-AU" dirty="0"/>
              <a:t>an </a:t>
            </a:r>
            <a:r>
              <a:rPr lang="en-AU" altLang="en-AU" dirty="0" smtClean="0"/>
              <a:t>enhancement of </a:t>
            </a:r>
            <a:r>
              <a:rPr lang="en-AU" altLang="en-AU" dirty="0" smtClean="0">
                <a:solidFill>
                  <a:srgbClr val="0000FF"/>
                </a:solidFill>
              </a:rPr>
              <a:t>0.3</a:t>
            </a:r>
            <a:r>
              <a:rPr lang="en-AU" altLang="en-AU" dirty="0" smtClean="0">
                <a:solidFill>
                  <a:srgbClr val="0000FF"/>
                </a:solidFill>
                <a:sym typeface="Symbol"/>
              </a:rPr>
              <a:t></a:t>
            </a:r>
            <a:r>
              <a:rPr lang="en-AU" altLang="en-AU" dirty="0" smtClean="0">
                <a:solidFill>
                  <a:srgbClr val="0000FF"/>
                </a:solidFill>
              </a:rPr>
              <a:t> the variability</a:t>
            </a:r>
            <a:r>
              <a:rPr lang="en-AU" altLang="en-AU" dirty="0" smtClean="0"/>
              <a:t> gives one </a:t>
            </a:r>
            <a:r>
              <a:rPr lang="en-AU" altLang="en-AU" dirty="0"/>
              <a:t>extra </a:t>
            </a:r>
            <a:r>
              <a:rPr lang="en-AU" altLang="en-AU" dirty="0" smtClean="0"/>
              <a:t>medal every </a:t>
            </a:r>
            <a:r>
              <a:rPr lang="en-AU" altLang="en-AU" dirty="0"/>
              <a:t>10 competitions.</a:t>
            </a:r>
          </a:p>
          <a:p>
            <a:pPr marL="723900" lvl="2">
              <a:lnSpc>
                <a:spcPct val="94000"/>
              </a:lnSpc>
            </a:pPr>
            <a:r>
              <a:rPr lang="en-AU" dirty="0" smtClean="0"/>
              <a:t>(In some early publications I mistakenly stated ~0.5</a:t>
            </a:r>
            <a:r>
              <a:rPr lang="en-AU" altLang="en-AU" dirty="0" smtClean="0">
                <a:sym typeface="Symbol"/>
              </a:rPr>
              <a:t></a:t>
            </a:r>
            <a:r>
              <a:rPr lang="en-AU" dirty="0" smtClean="0"/>
              <a:t> the variability!)</a:t>
            </a:r>
            <a:endParaRPr lang="en-US" dirty="0" smtClean="0"/>
          </a:p>
          <a:p>
            <a:pPr marL="723900" lvl="2">
              <a:lnSpc>
                <a:spcPct val="94000"/>
              </a:lnSpc>
            </a:pPr>
            <a:r>
              <a:rPr lang="en-AU" dirty="0" smtClean="0"/>
              <a:t>Example</a:t>
            </a:r>
            <a:r>
              <a:rPr lang="en-AU" dirty="0"/>
              <a:t>: if the variability is an SD </a:t>
            </a:r>
            <a:r>
              <a:rPr lang="en-AU" dirty="0" smtClean="0"/>
              <a:t>(or CV) </a:t>
            </a:r>
            <a:r>
              <a:rPr lang="en-AU" dirty="0"/>
              <a:t>of 1%, the </a:t>
            </a:r>
            <a:r>
              <a:rPr lang="en-AU" dirty="0" smtClean="0"/>
              <a:t>smallest </a:t>
            </a:r>
            <a:r>
              <a:rPr lang="en-AU" dirty="0"/>
              <a:t>important enhancement is 0.3</a:t>
            </a:r>
            <a:r>
              <a:rPr lang="en-AU" dirty="0" smtClean="0"/>
              <a:t>%.</a:t>
            </a:r>
          </a:p>
          <a:p>
            <a:pPr marL="723900" lvl="2">
              <a:lnSpc>
                <a:spcPct val="94000"/>
              </a:lnSpc>
            </a:pPr>
            <a:r>
              <a:rPr lang="en-AU" dirty="0" smtClean="0"/>
              <a:t>Similarly, 0.9</a:t>
            </a:r>
            <a:r>
              <a:rPr lang="en-AU" altLang="en-AU" dirty="0" smtClean="0">
                <a:sym typeface="Symbol"/>
              </a:rPr>
              <a:t></a:t>
            </a:r>
            <a:r>
              <a:rPr lang="en-AU" dirty="0" smtClean="0"/>
              <a:t>, 1.6</a:t>
            </a:r>
            <a:r>
              <a:rPr lang="en-AU" altLang="en-AU" dirty="0" smtClean="0">
                <a:sym typeface="Symbol"/>
              </a:rPr>
              <a:t></a:t>
            </a:r>
            <a:r>
              <a:rPr lang="en-AU" dirty="0" smtClean="0"/>
              <a:t>, 2.5</a:t>
            </a:r>
            <a:r>
              <a:rPr lang="en-AU" altLang="en-AU" dirty="0" smtClean="0">
                <a:sym typeface="Symbol"/>
              </a:rPr>
              <a:t></a:t>
            </a:r>
            <a:r>
              <a:rPr lang="en-AU" dirty="0" smtClean="0"/>
              <a:t> and 4.0</a:t>
            </a:r>
            <a:r>
              <a:rPr lang="en-AU" altLang="en-AU" dirty="0" smtClean="0">
                <a:sym typeface="Symbol"/>
              </a:rPr>
              <a:t> the variability give 3, 5, 7 and 9 extra medals every 10 competitions.</a:t>
            </a:r>
          </a:p>
          <a:p>
            <a:pPr marL="723900" lvl="2">
              <a:lnSpc>
                <a:spcPct val="94000"/>
              </a:lnSpc>
            </a:pPr>
            <a:r>
              <a:rPr lang="en-AU" dirty="0" smtClean="0"/>
              <a:t>Hence this scale for important changes as </a:t>
            </a:r>
            <a:r>
              <a:rPr lang="en-AU" dirty="0" smtClean="0">
                <a:solidFill>
                  <a:srgbClr val="0000FF"/>
                </a:solidFill>
              </a:rPr>
              <a:t>factors of the variability</a:t>
            </a:r>
            <a:r>
              <a:rPr lang="en-AU" dirty="0" smtClean="0"/>
              <a:t>:</a:t>
            </a:r>
          </a:p>
          <a:p>
            <a:pPr marL="723900" lvl="2">
              <a:lnSpc>
                <a:spcPct val="94000"/>
              </a:lnSpc>
            </a:pPr>
            <a:endParaRPr lang="en-US" sz="3600" dirty="0"/>
          </a:p>
          <a:p>
            <a:pPr marL="723900" lvl="2">
              <a:lnSpc>
                <a:spcPct val="94000"/>
              </a:lnSpc>
            </a:pPr>
            <a:r>
              <a:rPr lang="en-US" dirty="0" smtClean="0"/>
              <a:t>For SD&gt;~5%, apply these factors to 100*ln(1+SD/100).</a:t>
            </a:r>
            <a:endParaRPr lang="en-US" dirty="0"/>
          </a:p>
        </p:txBody>
      </p:sp>
      <p:grpSp>
        <p:nvGrpSpPr>
          <p:cNvPr id="6" name="Group 5"/>
          <p:cNvGrpSpPr/>
          <p:nvPr/>
        </p:nvGrpSpPr>
        <p:grpSpPr>
          <a:xfrm>
            <a:off x="3361383" y="69502"/>
            <a:ext cx="2599794" cy="1986487"/>
            <a:chOff x="3395673" y="789582"/>
            <a:chExt cx="2599794" cy="1986487"/>
          </a:xfrm>
        </p:grpSpPr>
        <p:pic>
          <p:nvPicPr>
            <p:cNvPr id="17" name="Picture 19" descr="Untitled-4"/>
            <p:cNvPicPr>
              <a:picLocks noChangeAspect="1" noChangeArrowheads="1"/>
            </p:cNvPicPr>
            <p:nvPr/>
          </p:nvPicPr>
          <p:blipFill rotWithShape="1">
            <a:blip r:embed="rId3">
              <a:extLst>
                <a:ext uri="{28A0092B-C50C-407E-A947-70E740481C1C}">
                  <a14:useLocalDpi xmlns:a14="http://schemas.microsoft.com/office/drawing/2010/main" val="0"/>
                </a:ext>
              </a:extLst>
            </a:blip>
            <a:srcRect t="5767" b="2938"/>
            <a:stretch/>
          </p:blipFill>
          <p:spPr bwMode="auto">
            <a:xfrm>
              <a:off x="3395673" y="1228105"/>
              <a:ext cx="2599794" cy="154796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1" name="Rectangle 63"/>
            <p:cNvSpPr>
              <a:spLocks noChangeArrowheads="1"/>
            </p:cNvSpPr>
            <p:nvPr/>
          </p:nvSpPr>
          <p:spPr bwMode="auto">
            <a:xfrm>
              <a:off x="4217122" y="789582"/>
              <a:ext cx="956894" cy="445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90487" tIns="44450" rIns="90487" bIns="44450">
              <a:spAutoFit/>
            </a:bodyPr>
            <a:lstStyle/>
            <a:p>
              <a:pPr algn="ctr"/>
              <a:r>
                <a:rPr lang="en-AU" altLang="en-AU" sz="2400" dirty="0" smtClean="0">
                  <a:solidFill>
                    <a:srgbClr val="990033"/>
                  </a:solidFill>
                  <a:latin typeface="Arial Narrow" pitchFamily="34" charset="0"/>
                </a:rPr>
                <a:t>Race 2</a:t>
              </a:r>
              <a:endParaRPr lang="en-US" altLang="en-AU" sz="2400" dirty="0">
                <a:solidFill>
                  <a:srgbClr val="990033"/>
                </a:solidFill>
                <a:latin typeface="Arial Narrow" pitchFamily="34" charset="0"/>
              </a:endParaRPr>
            </a:p>
          </p:txBody>
        </p:sp>
      </p:grpSp>
      <p:grpSp>
        <p:nvGrpSpPr>
          <p:cNvPr id="7" name="Group 6"/>
          <p:cNvGrpSpPr/>
          <p:nvPr/>
        </p:nvGrpSpPr>
        <p:grpSpPr>
          <a:xfrm>
            <a:off x="6146108" y="44624"/>
            <a:ext cx="2700712" cy="2011365"/>
            <a:chOff x="6146108" y="764704"/>
            <a:chExt cx="2700712" cy="2011365"/>
          </a:xfrm>
        </p:grpSpPr>
        <p:pic>
          <p:nvPicPr>
            <p:cNvPr id="20" name="Picture 16" descr="untitled3"/>
            <p:cNvPicPr>
              <a:picLocks noChangeAspect="1" noChangeArrowheads="1"/>
            </p:cNvPicPr>
            <p:nvPr/>
          </p:nvPicPr>
          <p:blipFill rotWithShape="1">
            <a:blip r:embed="rId4">
              <a:extLst>
                <a:ext uri="{28A0092B-C50C-407E-A947-70E740481C1C}">
                  <a14:useLocalDpi xmlns:a14="http://schemas.microsoft.com/office/drawing/2010/main" val="0"/>
                </a:ext>
              </a:extLst>
            </a:blip>
            <a:srcRect t="895" r="7052" b="16187"/>
            <a:stretch/>
          </p:blipFill>
          <p:spPr bwMode="auto">
            <a:xfrm>
              <a:off x="6146108" y="1228104"/>
              <a:ext cx="2700712" cy="154796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4" name="Rectangle 63"/>
            <p:cNvSpPr>
              <a:spLocks noChangeArrowheads="1"/>
            </p:cNvSpPr>
            <p:nvPr/>
          </p:nvSpPr>
          <p:spPr bwMode="auto">
            <a:xfrm>
              <a:off x="6978074" y="764704"/>
              <a:ext cx="956894" cy="445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90487" tIns="44450" rIns="90487" bIns="44450">
              <a:spAutoFit/>
            </a:bodyPr>
            <a:lstStyle/>
            <a:p>
              <a:pPr algn="ctr"/>
              <a:r>
                <a:rPr lang="en-AU" altLang="en-AU" sz="2400" dirty="0" smtClean="0">
                  <a:solidFill>
                    <a:srgbClr val="990033"/>
                  </a:solidFill>
                  <a:latin typeface="Arial Narrow" pitchFamily="34" charset="0"/>
                </a:rPr>
                <a:t>Race 3</a:t>
              </a:r>
              <a:endParaRPr lang="en-US" altLang="en-AU" sz="2400" dirty="0">
                <a:solidFill>
                  <a:srgbClr val="990033"/>
                </a:solidFill>
                <a:latin typeface="Arial Narrow" pitchFamily="34" charset="0"/>
              </a:endParaRPr>
            </a:p>
          </p:txBody>
        </p:sp>
      </p:grpSp>
      <p:grpSp>
        <p:nvGrpSpPr>
          <p:cNvPr id="5" name="Group 4"/>
          <p:cNvGrpSpPr/>
          <p:nvPr/>
        </p:nvGrpSpPr>
        <p:grpSpPr>
          <a:xfrm>
            <a:off x="608132" y="71480"/>
            <a:ext cx="2558418" cy="1984509"/>
            <a:chOff x="573842" y="791560"/>
            <a:chExt cx="2558418" cy="1984509"/>
          </a:xfrm>
        </p:grpSpPr>
        <p:sp>
          <p:nvSpPr>
            <p:cNvPr id="18" name="Rectangle 63"/>
            <p:cNvSpPr>
              <a:spLocks noChangeArrowheads="1"/>
            </p:cNvSpPr>
            <p:nvPr/>
          </p:nvSpPr>
          <p:spPr bwMode="auto">
            <a:xfrm>
              <a:off x="1488290" y="791560"/>
              <a:ext cx="956894" cy="445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90487" tIns="44450" rIns="90487" bIns="44450">
              <a:spAutoFit/>
            </a:bodyPr>
            <a:lstStyle/>
            <a:p>
              <a:pPr algn="ctr"/>
              <a:r>
                <a:rPr lang="en-AU" altLang="en-AU" sz="2400" dirty="0" smtClean="0">
                  <a:solidFill>
                    <a:srgbClr val="990033"/>
                  </a:solidFill>
                  <a:latin typeface="Arial Narrow" pitchFamily="34" charset="0"/>
                </a:rPr>
                <a:t>Race 1</a:t>
              </a:r>
              <a:endParaRPr lang="en-US" altLang="en-AU" sz="2400" dirty="0">
                <a:solidFill>
                  <a:srgbClr val="990033"/>
                </a:solidFill>
                <a:latin typeface="Arial Narrow" pitchFamily="34" charset="0"/>
              </a:endParaRPr>
            </a:p>
          </p:txBody>
        </p:sp>
        <p:pic>
          <p:nvPicPr>
            <p:cNvPr id="27"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t="4697" r="1629" b="6216"/>
            <a:stretch/>
          </p:blipFill>
          <p:spPr bwMode="auto">
            <a:xfrm>
              <a:off x="573842" y="1228105"/>
              <a:ext cx="2558418" cy="1547964"/>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8" name="Group 7"/>
          <p:cNvGrpSpPr/>
          <p:nvPr/>
        </p:nvGrpSpPr>
        <p:grpSpPr>
          <a:xfrm>
            <a:off x="608132" y="517818"/>
            <a:ext cx="2558418" cy="1625876"/>
            <a:chOff x="573842" y="1237898"/>
            <a:chExt cx="2558418" cy="1625876"/>
          </a:xfrm>
        </p:grpSpPr>
        <p:pic>
          <p:nvPicPr>
            <p:cNvPr id="31" name="Picture 7" descr="Untitled-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3842" y="1237898"/>
              <a:ext cx="2558418" cy="146406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14" name="AutoShape 4"/>
            <p:cNvSpPr>
              <a:spLocks noChangeArrowheads="1"/>
            </p:cNvSpPr>
            <p:nvPr/>
          </p:nvSpPr>
          <p:spPr bwMode="auto">
            <a:xfrm rot="17311498">
              <a:off x="1763852" y="2389148"/>
              <a:ext cx="681221" cy="268031"/>
            </a:xfrm>
            <a:prstGeom prst="rightArrow">
              <a:avLst>
                <a:gd name="adj1" fmla="val 42380"/>
                <a:gd name="adj2" fmla="val 139507"/>
              </a:avLst>
            </a:prstGeom>
            <a:solidFill>
              <a:srgbClr val="FFFF00"/>
            </a:solidFill>
            <a:ln w="9525">
              <a:solidFill>
                <a:schemeClr val="tx1"/>
              </a:solidFill>
              <a:miter lim="800000"/>
              <a:headEnd/>
              <a:tailEnd/>
            </a:ln>
          </p:spPr>
          <p:txBody>
            <a:bodyPr wrap="none" anchor="ctr"/>
            <a:lstStyle/>
            <a:p>
              <a:endParaRPr lang="en-US"/>
            </a:p>
          </p:txBody>
        </p:sp>
      </p:grpSp>
      <p:grpSp>
        <p:nvGrpSpPr>
          <p:cNvPr id="55" name="Group 52"/>
          <p:cNvGrpSpPr>
            <a:grpSpLocks/>
          </p:cNvGrpSpPr>
          <p:nvPr/>
        </p:nvGrpSpPr>
        <p:grpSpPr bwMode="auto">
          <a:xfrm>
            <a:off x="251520" y="5805264"/>
            <a:ext cx="8712969" cy="503237"/>
            <a:chOff x="476" y="3793"/>
            <a:chExt cx="5126" cy="317"/>
          </a:xfrm>
        </p:grpSpPr>
        <p:sp>
          <p:nvSpPr>
            <p:cNvPr id="56" name="Rectangle 53"/>
            <p:cNvSpPr>
              <a:spLocks noChangeArrowheads="1"/>
            </p:cNvSpPr>
            <p:nvPr/>
          </p:nvSpPr>
          <p:spPr bwMode="auto">
            <a:xfrm rot="10800000">
              <a:off x="476" y="3793"/>
              <a:ext cx="5126" cy="317"/>
            </a:xfrm>
            <a:prstGeom prst="rect">
              <a:avLst/>
            </a:prstGeom>
            <a:gradFill rotWithShape="1">
              <a:gsLst>
                <a:gs pos="0">
                  <a:srgbClr val="FF3399">
                    <a:alpha val="29999"/>
                  </a:srgbClr>
                </a:gs>
                <a:gs pos="25000">
                  <a:srgbClr val="FF6633">
                    <a:alpha val="29999"/>
                  </a:srgbClr>
                </a:gs>
                <a:gs pos="50000">
                  <a:srgbClr val="FFFF00">
                    <a:alpha val="29999"/>
                  </a:srgbClr>
                </a:gs>
                <a:gs pos="75000">
                  <a:srgbClr val="01A78F">
                    <a:alpha val="29999"/>
                  </a:srgbClr>
                </a:gs>
                <a:gs pos="100000">
                  <a:srgbClr val="3366FF">
                    <a:alpha val="29999"/>
                  </a:srgb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eaLnBrk="0" hangingPunct="0"/>
              <a:endParaRPr lang="en-US" sz="2400"/>
            </a:p>
          </p:txBody>
        </p:sp>
        <p:sp>
          <p:nvSpPr>
            <p:cNvPr id="57" name="Rectangle 54"/>
            <p:cNvSpPr>
              <a:spLocks noChangeArrowheads="1"/>
            </p:cNvSpPr>
            <p:nvPr/>
          </p:nvSpPr>
          <p:spPr bwMode="auto">
            <a:xfrm>
              <a:off x="910" y="3823"/>
              <a:ext cx="473" cy="26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18000" tIns="44450" rIns="18000" bIns="44450">
              <a:spAutoFit/>
            </a:bodyPr>
            <a:lstStyle/>
            <a:p>
              <a:pPr algn="ctr" eaLnBrk="0" hangingPunct="0">
                <a:lnSpc>
                  <a:spcPct val="90000"/>
                </a:lnSpc>
              </a:pPr>
              <a:r>
                <a:rPr lang="en-AU" altLang="en-AU" sz="2400" dirty="0" smtClean="0">
                  <a:solidFill>
                    <a:srgbClr val="0000FF"/>
                  </a:solidFill>
                  <a:latin typeface="Arial Narrow" pitchFamily="34" charset="0"/>
                </a:rPr>
                <a:t>±0.30</a:t>
              </a:r>
              <a:r>
                <a:rPr lang="en-AU" altLang="en-AU" sz="2000" dirty="0" smtClean="0">
                  <a:solidFill>
                    <a:srgbClr val="0000FF"/>
                  </a:solidFill>
                  <a:latin typeface="Arial Narrow" pitchFamily="34" charset="0"/>
                </a:rPr>
                <a:t>x</a:t>
              </a:r>
              <a:endParaRPr lang="en-US" altLang="en-AU" sz="2400" dirty="0">
                <a:solidFill>
                  <a:srgbClr val="0000FF"/>
                </a:solidFill>
                <a:latin typeface="Arial Narrow" pitchFamily="34" charset="0"/>
              </a:endParaRPr>
            </a:p>
          </p:txBody>
        </p:sp>
        <p:sp>
          <p:nvSpPr>
            <p:cNvPr id="58" name="Rectangle 55"/>
            <p:cNvSpPr>
              <a:spLocks noChangeArrowheads="1"/>
            </p:cNvSpPr>
            <p:nvPr/>
          </p:nvSpPr>
          <p:spPr bwMode="auto">
            <a:xfrm>
              <a:off x="1770" y="3823"/>
              <a:ext cx="473" cy="26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18000" tIns="44450" rIns="18000" bIns="44450">
              <a:spAutoFit/>
            </a:bodyPr>
            <a:lstStyle/>
            <a:p>
              <a:pPr algn="ctr" eaLnBrk="0" hangingPunct="0">
                <a:lnSpc>
                  <a:spcPct val="90000"/>
                </a:lnSpc>
              </a:pPr>
              <a:r>
                <a:rPr lang="en-AU" altLang="en-AU" sz="2400" dirty="0" smtClean="0">
                  <a:solidFill>
                    <a:srgbClr val="0000FF"/>
                  </a:solidFill>
                  <a:latin typeface="Arial Narrow" pitchFamily="34" charset="0"/>
                </a:rPr>
                <a:t>±0.90</a:t>
              </a:r>
              <a:r>
                <a:rPr lang="en-AU" altLang="en-AU" sz="2000" dirty="0" smtClean="0">
                  <a:solidFill>
                    <a:srgbClr val="0000FF"/>
                  </a:solidFill>
                  <a:latin typeface="Arial Narrow" pitchFamily="34" charset="0"/>
                </a:rPr>
                <a:t>x</a:t>
              </a:r>
              <a:endParaRPr lang="en-US" altLang="en-AU" sz="2400" dirty="0">
                <a:solidFill>
                  <a:srgbClr val="0000FF"/>
                </a:solidFill>
                <a:latin typeface="Arial Narrow" pitchFamily="34" charset="0"/>
              </a:endParaRPr>
            </a:p>
          </p:txBody>
        </p:sp>
        <p:sp>
          <p:nvSpPr>
            <p:cNvPr id="59" name="Rectangle 56"/>
            <p:cNvSpPr>
              <a:spLocks noChangeArrowheads="1"/>
            </p:cNvSpPr>
            <p:nvPr/>
          </p:nvSpPr>
          <p:spPr bwMode="auto">
            <a:xfrm>
              <a:off x="2932" y="3823"/>
              <a:ext cx="397" cy="26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18000" tIns="44450" rIns="18000" bIns="44450">
              <a:spAutoFit/>
            </a:bodyPr>
            <a:lstStyle/>
            <a:p>
              <a:pPr algn="ctr" eaLnBrk="0" hangingPunct="0">
                <a:lnSpc>
                  <a:spcPct val="90000"/>
                </a:lnSpc>
              </a:pPr>
              <a:r>
                <a:rPr lang="en-AU" altLang="en-AU" sz="2400" dirty="0">
                  <a:solidFill>
                    <a:srgbClr val="0000FF"/>
                  </a:solidFill>
                  <a:latin typeface="Arial Narrow" pitchFamily="34" charset="0"/>
                </a:rPr>
                <a:t>±</a:t>
              </a:r>
              <a:r>
                <a:rPr lang="en-AU" altLang="en-AU" sz="2400" dirty="0" smtClean="0">
                  <a:solidFill>
                    <a:srgbClr val="0000FF"/>
                  </a:solidFill>
                  <a:latin typeface="Arial Narrow" pitchFamily="34" charset="0"/>
                </a:rPr>
                <a:t>1.6</a:t>
              </a:r>
              <a:r>
                <a:rPr lang="en-AU" altLang="en-AU" sz="2000" dirty="0" smtClean="0">
                  <a:solidFill>
                    <a:srgbClr val="0000FF"/>
                  </a:solidFill>
                  <a:latin typeface="Arial Narrow" pitchFamily="34" charset="0"/>
                </a:rPr>
                <a:t>x</a:t>
              </a:r>
              <a:endParaRPr lang="en-US" altLang="en-AU" sz="2400" dirty="0">
                <a:solidFill>
                  <a:srgbClr val="0000FF"/>
                </a:solidFill>
                <a:latin typeface="Arial Narrow" pitchFamily="34" charset="0"/>
              </a:endParaRPr>
            </a:p>
          </p:txBody>
        </p:sp>
        <p:sp>
          <p:nvSpPr>
            <p:cNvPr id="60" name="Rectangle 57"/>
            <p:cNvSpPr>
              <a:spLocks noChangeArrowheads="1"/>
            </p:cNvSpPr>
            <p:nvPr/>
          </p:nvSpPr>
          <p:spPr bwMode="auto">
            <a:xfrm>
              <a:off x="3700" y="3823"/>
              <a:ext cx="397" cy="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18000" tIns="44450" rIns="18000" bIns="44450">
              <a:spAutoFit/>
            </a:bodyPr>
            <a:lstStyle/>
            <a:p>
              <a:pPr lvl="0" algn="ctr" eaLnBrk="0" hangingPunct="0">
                <a:lnSpc>
                  <a:spcPct val="90000"/>
                </a:lnSpc>
              </a:pPr>
              <a:r>
                <a:rPr lang="en-AU" altLang="en-AU" sz="2400" dirty="0" smtClean="0">
                  <a:solidFill>
                    <a:srgbClr val="0000FF"/>
                  </a:solidFill>
                  <a:latin typeface="Arial Narrow" pitchFamily="34" charset="0"/>
                </a:rPr>
                <a:t>±2.5</a:t>
              </a:r>
              <a:r>
                <a:rPr lang="en-AU" altLang="en-AU" sz="2000" dirty="0" smtClean="0">
                  <a:solidFill>
                    <a:srgbClr val="0000FF"/>
                  </a:solidFill>
                  <a:latin typeface="Arial Narrow" pitchFamily="34" charset="0"/>
                </a:rPr>
                <a:t>x</a:t>
              </a:r>
              <a:endParaRPr lang="en-US" altLang="en-AU" sz="2400" dirty="0">
                <a:solidFill>
                  <a:srgbClr val="0000FF"/>
                </a:solidFill>
                <a:latin typeface="Arial Narrow" pitchFamily="34" charset="0"/>
              </a:endParaRPr>
            </a:p>
          </p:txBody>
        </p:sp>
        <p:sp>
          <p:nvSpPr>
            <p:cNvPr id="61" name="Rectangle 58"/>
            <p:cNvSpPr>
              <a:spLocks noChangeArrowheads="1"/>
            </p:cNvSpPr>
            <p:nvPr/>
          </p:nvSpPr>
          <p:spPr bwMode="auto">
            <a:xfrm>
              <a:off x="4813" y="3823"/>
              <a:ext cx="397" cy="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18000" tIns="44450" rIns="18000" bIns="44450">
              <a:spAutoFit/>
            </a:bodyPr>
            <a:lstStyle/>
            <a:p>
              <a:pPr lvl="0" algn="ctr" eaLnBrk="0" hangingPunct="0">
                <a:lnSpc>
                  <a:spcPct val="90000"/>
                </a:lnSpc>
              </a:pPr>
              <a:r>
                <a:rPr lang="en-AU" altLang="en-AU" sz="2400" dirty="0" smtClean="0">
                  <a:solidFill>
                    <a:srgbClr val="0000FF"/>
                  </a:solidFill>
                  <a:latin typeface="Arial Narrow" pitchFamily="34" charset="0"/>
                </a:rPr>
                <a:t>±4.0</a:t>
              </a:r>
              <a:r>
                <a:rPr lang="en-AU" altLang="en-AU" sz="2000" dirty="0" smtClean="0">
                  <a:solidFill>
                    <a:srgbClr val="0000FF"/>
                  </a:solidFill>
                  <a:latin typeface="Arial Narrow" pitchFamily="34" charset="0"/>
                </a:rPr>
                <a:t>x</a:t>
              </a:r>
              <a:endParaRPr lang="en-US" altLang="en-AU" sz="2400" dirty="0">
                <a:solidFill>
                  <a:srgbClr val="0000FF"/>
                </a:solidFill>
                <a:latin typeface="Arial Narrow" pitchFamily="34" charset="0"/>
              </a:endParaRPr>
            </a:p>
          </p:txBody>
        </p:sp>
        <p:sp>
          <p:nvSpPr>
            <p:cNvPr id="62" name="Rectangle 59"/>
            <p:cNvSpPr>
              <a:spLocks noChangeArrowheads="1"/>
            </p:cNvSpPr>
            <p:nvPr/>
          </p:nvSpPr>
          <p:spPr bwMode="auto">
            <a:xfrm>
              <a:off x="519" y="3823"/>
              <a:ext cx="394" cy="26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18000" tIns="44450" rIns="18000" bIns="44450">
              <a:spAutoFit/>
            </a:bodyPr>
            <a:lstStyle/>
            <a:p>
              <a:pPr algn="ctr" eaLnBrk="0" hangingPunct="0">
                <a:lnSpc>
                  <a:spcPct val="90000"/>
                </a:lnSpc>
              </a:pPr>
              <a:r>
                <a:rPr lang="en-AU" altLang="en-AU" sz="2400" dirty="0">
                  <a:latin typeface="Arial Narrow" pitchFamily="34" charset="0"/>
                </a:rPr>
                <a:t>trivial</a:t>
              </a:r>
              <a:endParaRPr lang="en-US" altLang="en-AU" sz="2400" dirty="0">
                <a:latin typeface="Arial Narrow" pitchFamily="34" charset="0"/>
              </a:endParaRPr>
            </a:p>
          </p:txBody>
        </p:sp>
        <p:sp>
          <p:nvSpPr>
            <p:cNvPr id="63" name="Rectangle 60"/>
            <p:cNvSpPr>
              <a:spLocks noChangeArrowheads="1"/>
            </p:cNvSpPr>
            <p:nvPr/>
          </p:nvSpPr>
          <p:spPr bwMode="auto">
            <a:xfrm>
              <a:off x="1379" y="3823"/>
              <a:ext cx="394" cy="26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18000" tIns="44450" rIns="18000" bIns="44450">
              <a:spAutoFit/>
            </a:bodyPr>
            <a:lstStyle/>
            <a:p>
              <a:pPr algn="ctr" eaLnBrk="0" hangingPunct="0">
                <a:lnSpc>
                  <a:spcPct val="90000"/>
                </a:lnSpc>
              </a:pPr>
              <a:r>
                <a:rPr lang="en-AU" altLang="en-AU" sz="2400" dirty="0">
                  <a:latin typeface="Arial Narrow" pitchFamily="34" charset="0"/>
                </a:rPr>
                <a:t>small</a:t>
              </a:r>
              <a:endParaRPr lang="en-US" altLang="en-AU" sz="2400" dirty="0">
                <a:latin typeface="Arial Narrow" pitchFamily="34" charset="0"/>
              </a:endParaRPr>
            </a:p>
          </p:txBody>
        </p:sp>
        <p:sp>
          <p:nvSpPr>
            <p:cNvPr id="64" name="Rectangle 61"/>
            <p:cNvSpPr>
              <a:spLocks noChangeArrowheads="1"/>
            </p:cNvSpPr>
            <p:nvPr/>
          </p:nvSpPr>
          <p:spPr bwMode="auto">
            <a:xfrm>
              <a:off x="2240" y="3823"/>
              <a:ext cx="696" cy="26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18000" tIns="44450" rIns="18000" bIns="44450">
              <a:spAutoFit/>
            </a:bodyPr>
            <a:lstStyle/>
            <a:p>
              <a:pPr algn="ctr" eaLnBrk="0" hangingPunct="0">
                <a:lnSpc>
                  <a:spcPct val="90000"/>
                </a:lnSpc>
              </a:pPr>
              <a:r>
                <a:rPr lang="en-AU" altLang="en-AU" sz="2400" dirty="0">
                  <a:latin typeface="Arial Narrow" pitchFamily="34" charset="0"/>
                </a:rPr>
                <a:t>moderate</a:t>
              </a:r>
              <a:endParaRPr lang="en-US" altLang="en-AU" sz="2400" dirty="0">
                <a:latin typeface="Arial Narrow" pitchFamily="34" charset="0"/>
              </a:endParaRPr>
            </a:p>
          </p:txBody>
        </p:sp>
        <p:sp>
          <p:nvSpPr>
            <p:cNvPr id="65" name="Rectangle 62"/>
            <p:cNvSpPr>
              <a:spLocks noChangeArrowheads="1"/>
            </p:cNvSpPr>
            <p:nvPr/>
          </p:nvSpPr>
          <p:spPr bwMode="auto">
            <a:xfrm>
              <a:off x="3326" y="3823"/>
              <a:ext cx="377" cy="26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18000" tIns="44450" rIns="18000" bIns="44450">
              <a:spAutoFit/>
            </a:bodyPr>
            <a:lstStyle/>
            <a:p>
              <a:pPr algn="ctr" eaLnBrk="0" hangingPunct="0">
                <a:lnSpc>
                  <a:spcPct val="90000"/>
                </a:lnSpc>
              </a:pPr>
              <a:r>
                <a:rPr lang="en-AU" altLang="en-AU" sz="2400">
                  <a:latin typeface="Arial Narrow" pitchFamily="34" charset="0"/>
                </a:rPr>
                <a:t>large</a:t>
              </a:r>
              <a:endParaRPr lang="en-US" altLang="en-AU" sz="2400">
                <a:latin typeface="Arial Narrow" pitchFamily="34" charset="0"/>
              </a:endParaRPr>
            </a:p>
          </p:txBody>
        </p:sp>
        <p:sp>
          <p:nvSpPr>
            <p:cNvPr id="66" name="Rectangle 63"/>
            <p:cNvSpPr>
              <a:spLocks noChangeArrowheads="1"/>
            </p:cNvSpPr>
            <p:nvPr/>
          </p:nvSpPr>
          <p:spPr bwMode="auto">
            <a:xfrm>
              <a:off x="4094" y="3823"/>
              <a:ext cx="723" cy="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18000" tIns="44450" rIns="18000" bIns="44450">
              <a:spAutoFit/>
            </a:bodyPr>
            <a:lstStyle/>
            <a:p>
              <a:pPr algn="ctr" eaLnBrk="0" hangingPunct="0">
                <a:lnSpc>
                  <a:spcPct val="90000"/>
                </a:lnSpc>
              </a:pPr>
              <a:r>
                <a:rPr lang="en-AU" altLang="en-AU" sz="2400">
                  <a:latin typeface="Arial Narrow" pitchFamily="34" charset="0"/>
                </a:rPr>
                <a:t>very large</a:t>
              </a:r>
              <a:endParaRPr lang="en-US" altLang="en-AU" sz="2400">
                <a:latin typeface="Arial Narrow" pitchFamily="34" charset="0"/>
              </a:endParaRPr>
            </a:p>
          </p:txBody>
        </p:sp>
        <p:sp>
          <p:nvSpPr>
            <p:cNvPr id="67" name="Rectangle 64"/>
            <p:cNvSpPr>
              <a:spLocks noChangeArrowheads="1"/>
            </p:cNvSpPr>
            <p:nvPr/>
          </p:nvSpPr>
          <p:spPr bwMode="auto">
            <a:xfrm>
              <a:off x="5207" y="3823"/>
              <a:ext cx="353" cy="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18000" tIns="44450" rIns="18000" bIns="44450">
              <a:spAutoFit/>
            </a:bodyPr>
            <a:lstStyle/>
            <a:p>
              <a:pPr algn="ctr" eaLnBrk="0" hangingPunct="0">
                <a:lnSpc>
                  <a:spcPct val="90000"/>
                </a:lnSpc>
              </a:pPr>
              <a:r>
                <a:rPr lang="en-AU" altLang="en-AU" sz="2400" dirty="0" smtClean="0">
                  <a:latin typeface="Arial Narrow" pitchFamily="34" charset="0"/>
                </a:rPr>
                <a:t>huge</a:t>
              </a:r>
              <a:endParaRPr lang="en-US" altLang="en-AU" sz="2400" dirty="0">
                <a:latin typeface="Arial Narrow" pitchFamily="34" charset="0"/>
              </a:endParaRPr>
            </a:p>
          </p:txBody>
        </p:sp>
      </p:grpSp>
    </p:spTree>
    <p:custDataLst>
      <p:tags r:id="rId1"/>
    </p:custDataLst>
    <p:extLst>
      <p:ext uri="{BB962C8B-B14F-4D97-AF65-F5344CB8AC3E}">
        <p14:creationId xmlns:p14="http://schemas.microsoft.com/office/powerpoint/2010/main" val="1104569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499"/>
                                          </p:stCondLst>
                                        </p:cTn>
                                        <p:tgtEl>
                                          <p:spTgt spid="168963">
                                            <p:txEl>
                                              <p:pRg st="6" end="6"/>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6896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6896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16896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16896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168963">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wipe(left)">
                                      <p:cBhvr>
                                        <p:cTn id="51" dur="500"/>
                                        <p:tgtEl>
                                          <p:spTgt spid="55"/>
                                        </p:tgtEl>
                                      </p:cBhvr>
                                    </p:animEffec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499"/>
                                          </p:stCondLst>
                                        </p:cTn>
                                        <p:tgtEl>
                                          <p:spTgt spid="16896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3" grpId="0" uiExpand="1" build="p" bldLvl="3"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2450" name="Rectangle 2"/>
          <p:cNvSpPr>
            <a:spLocks noGrp="1" noChangeArrowheads="1"/>
          </p:cNvSpPr>
          <p:nvPr>
            <p:ph type="body" idx="1"/>
          </p:nvPr>
        </p:nvSpPr>
        <p:spPr>
          <a:xfrm>
            <a:off x="122238" y="19271"/>
            <a:ext cx="8924925" cy="6766723"/>
          </a:xfrm>
        </p:spPr>
        <p:txBody>
          <a:bodyPr/>
          <a:lstStyle/>
          <a:p>
            <a:r>
              <a:rPr lang="en-US" altLang="en-US" dirty="0" smtClean="0"/>
              <a:t>Beware: smallest effects on athletic performance in performance tests depend on the </a:t>
            </a:r>
            <a:r>
              <a:rPr lang="en-US" altLang="en-US" dirty="0" smtClean="0">
                <a:solidFill>
                  <a:srgbClr val="0000FF"/>
                </a:solidFill>
              </a:rPr>
              <a:t>method of measurement</a:t>
            </a:r>
            <a:r>
              <a:rPr lang="en-US" altLang="en-US" dirty="0" smtClean="0"/>
              <a:t>, because…</a:t>
            </a:r>
          </a:p>
          <a:p>
            <a:pPr lvl="1"/>
            <a:r>
              <a:rPr lang="en-US" altLang="en-US" dirty="0" smtClean="0"/>
              <a:t>A percent change in an athlete's ability to output power results in different percent changes in performance in different tests.</a:t>
            </a:r>
          </a:p>
          <a:p>
            <a:pPr lvl="1"/>
            <a:r>
              <a:rPr lang="en-US" altLang="en-US" dirty="0" smtClean="0"/>
              <a:t>These differences are due to the </a:t>
            </a:r>
            <a:r>
              <a:rPr lang="en-US" altLang="en-US" dirty="0" smtClean="0">
                <a:solidFill>
                  <a:srgbClr val="0000FF"/>
                </a:solidFill>
              </a:rPr>
              <a:t>power-duration relationship</a:t>
            </a:r>
            <a:r>
              <a:rPr lang="en-US" altLang="en-US" dirty="0" smtClean="0"/>
              <a:t> for performance and the </a:t>
            </a:r>
            <a:r>
              <a:rPr lang="en-US" altLang="en-US" dirty="0" smtClean="0">
                <a:solidFill>
                  <a:srgbClr val="0000FF"/>
                </a:solidFill>
              </a:rPr>
              <a:t>power-speed relationship</a:t>
            </a:r>
            <a:r>
              <a:rPr lang="en-US" altLang="en-US" dirty="0" smtClean="0"/>
              <a:t> for different modes of exercise.</a:t>
            </a:r>
          </a:p>
          <a:p>
            <a:pPr lvl="1"/>
            <a:r>
              <a:rPr lang="en-US" altLang="en-US" dirty="0" smtClean="0"/>
              <a:t>Example: a 1% change in endurance power output produces the following changes…</a:t>
            </a:r>
          </a:p>
          <a:p>
            <a:pPr lvl="2"/>
            <a:r>
              <a:rPr lang="en-US" altLang="en-US" dirty="0" smtClean="0"/>
              <a:t>1% in running time-trial speed or time;</a:t>
            </a:r>
          </a:p>
          <a:p>
            <a:pPr lvl="2"/>
            <a:r>
              <a:rPr lang="en-US" altLang="en-US" dirty="0" smtClean="0"/>
              <a:t>~0.4% in road-cycling time-trial time;</a:t>
            </a:r>
          </a:p>
          <a:p>
            <a:pPr lvl="2"/>
            <a:r>
              <a:rPr lang="en-US" altLang="en-US" dirty="0" smtClean="0"/>
              <a:t>0.3% in rowing-ergometer time-trial time;</a:t>
            </a:r>
          </a:p>
          <a:p>
            <a:pPr lvl="2"/>
            <a:r>
              <a:rPr lang="en-US" altLang="en-US" dirty="0" smtClean="0"/>
              <a:t>~15% in time to exhaustion in a constant-power test.</a:t>
            </a:r>
          </a:p>
          <a:p>
            <a:pPr lvl="2"/>
            <a:r>
              <a:rPr lang="en-US" altLang="en-US" dirty="0" smtClean="0"/>
              <a:t>A hard-to-interpret change in any test following a fatiguing pre-load. (But such tests can be interpreted for cycling road races: see </a:t>
            </a:r>
            <a:r>
              <a:rPr lang="en-US" altLang="en-US" dirty="0" err="1" smtClean="0"/>
              <a:t>Bonetti</a:t>
            </a:r>
            <a:r>
              <a:rPr lang="en-US" altLang="en-US" dirty="0" smtClean="0"/>
              <a:t> and Hopkins, </a:t>
            </a:r>
            <a:r>
              <a:rPr lang="en-US" dirty="0"/>
              <a:t>Sportscience 14, 63-70, </a:t>
            </a:r>
            <a:r>
              <a:rPr lang="en-US" dirty="0" smtClean="0"/>
              <a:t>2010.)</a:t>
            </a:r>
          </a:p>
          <a:p>
            <a:r>
              <a:rPr lang="en-US" altLang="en-US" dirty="0" smtClean="0"/>
              <a:t>See Assessing athletes at Sportscience for more.</a:t>
            </a:r>
          </a:p>
        </p:txBody>
      </p:sp>
      <p:sp>
        <p:nvSpPr>
          <p:cNvPr id="3" name="Action Button: Home 2">
            <a:hlinkClick r:id="rId2" action="ppaction://hlinksldjump" highlightClick="1"/>
          </p:cNvPr>
          <p:cNvSpPr/>
          <p:nvPr/>
        </p:nvSpPr>
        <p:spPr bwMode="auto">
          <a:xfrm>
            <a:off x="8517771" y="6312743"/>
            <a:ext cx="500063" cy="428625"/>
          </a:xfrm>
          <a:prstGeom prst="actionButtonHome">
            <a:avLst/>
          </a:prstGeom>
          <a:solidFill>
            <a:srgbClr val="FFFFFF">
              <a:alpha val="49000"/>
            </a:srgbClr>
          </a:solidFill>
          <a:ln w="9525" cap="flat" cmpd="sng" algn="ctr">
            <a:solidFill>
              <a:schemeClr val="bg1">
                <a:lumMod val="50000"/>
              </a:schemeClr>
            </a:solidFill>
            <a:prstDash val="solid"/>
            <a:round/>
            <a:headEnd type="none" w="med" len="med"/>
            <a:tailEnd type="none" w="med" len="med"/>
          </a:ln>
          <a:effectLst/>
        </p:spPr>
        <p:txBody>
          <a:bodyPr/>
          <a:lstStyle/>
          <a:p>
            <a:pPr eaLnBrk="0" hangingPunct="0">
              <a:defRPr/>
            </a:pPr>
            <a:endParaRPr lang="en-US" dirty="0">
              <a:cs typeface="+mn-cs"/>
            </a:endParaRPr>
          </a:p>
        </p:txBody>
      </p:sp>
    </p:spTree>
    <p:extLst>
      <p:ext uri="{BB962C8B-B14F-4D97-AF65-F5344CB8AC3E}">
        <p14:creationId xmlns:p14="http://schemas.microsoft.com/office/powerpoint/2010/main" val="20734455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3245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3245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32450">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32450">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32450">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32450">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32450">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32450">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232450">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23245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450" grpId="0" build="p" bldLvl="3"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 name="Rectangle 9"/>
          <p:cNvSpPr>
            <a:spLocks noChangeArrowheads="1"/>
          </p:cNvSpPr>
          <p:nvPr/>
        </p:nvSpPr>
        <p:spPr bwMode="auto">
          <a:xfrm>
            <a:off x="2776538" y="63874"/>
            <a:ext cx="6272212" cy="503238"/>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54000" rIns="90000" bIns="54000"/>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nSpc>
                <a:spcPct val="90000"/>
              </a:lnSpc>
              <a:spcBef>
                <a:spcPct val="5000"/>
              </a:spcBef>
              <a:buClr>
                <a:srgbClr val="FF0066"/>
              </a:buClr>
              <a:buFont typeface="Symbol" pitchFamily="18" charset="2"/>
              <a:buNone/>
            </a:pPr>
            <a:r>
              <a:rPr lang="en-US" altLang="en-US" sz="2400">
                <a:latin typeface="Arial Narrow" pitchFamily="34" charset="0"/>
              </a:rPr>
              <a:t>Effect</a:t>
            </a:r>
          </a:p>
        </p:txBody>
      </p:sp>
      <p:sp>
        <p:nvSpPr>
          <p:cNvPr id="96" name="Rectangle 10"/>
          <p:cNvSpPr>
            <a:spLocks noChangeArrowheads="1"/>
          </p:cNvSpPr>
          <p:nvPr/>
        </p:nvSpPr>
        <p:spPr bwMode="auto">
          <a:xfrm>
            <a:off x="1552575" y="63874"/>
            <a:ext cx="1223963" cy="503238"/>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54000" rIns="90000" bIns="54000"/>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nSpc>
                <a:spcPct val="90000"/>
              </a:lnSpc>
              <a:spcBef>
                <a:spcPct val="5000"/>
              </a:spcBef>
              <a:buClr>
                <a:srgbClr val="FF0066"/>
              </a:buClr>
              <a:buFont typeface="Symbol" pitchFamily="18" charset="2"/>
              <a:buNone/>
            </a:pPr>
            <a:r>
              <a:rPr lang="en-US" altLang="en-US" sz="2400">
                <a:latin typeface="Arial Narrow" pitchFamily="34" charset="0"/>
              </a:rPr>
              <a:t>Predictor</a:t>
            </a:r>
          </a:p>
        </p:txBody>
      </p:sp>
      <p:sp>
        <p:nvSpPr>
          <p:cNvPr id="97" name="Rectangle 11"/>
          <p:cNvSpPr>
            <a:spLocks noChangeArrowheads="1"/>
          </p:cNvSpPr>
          <p:nvPr/>
        </p:nvSpPr>
        <p:spPr bwMode="auto">
          <a:xfrm>
            <a:off x="112713" y="63874"/>
            <a:ext cx="1439862" cy="503238"/>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54000" rIns="90000" bIns="54000"/>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nSpc>
                <a:spcPct val="90000"/>
              </a:lnSpc>
              <a:spcBef>
                <a:spcPct val="5000"/>
              </a:spcBef>
              <a:buClr>
                <a:srgbClr val="FF0066"/>
              </a:buClr>
              <a:buFont typeface="Symbol" pitchFamily="18" charset="2"/>
              <a:buNone/>
            </a:pPr>
            <a:r>
              <a:rPr lang="en-US" altLang="en-US" sz="2400">
                <a:latin typeface="Arial Narrow" pitchFamily="34" charset="0"/>
              </a:rPr>
              <a:t>Dependent</a:t>
            </a:r>
          </a:p>
        </p:txBody>
      </p:sp>
      <p:sp>
        <p:nvSpPr>
          <p:cNvPr id="98" name="Rectangle 13"/>
          <p:cNvSpPr>
            <a:spLocks noChangeArrowheads="1"/>
          </p:cNvSpPr>
          <p:nvPr/>
        </p:nvSpPr>
        <p:spPr bwMode="auto">
          <a:xfrm>
            <a:off x="2776538" y="552824"/>
            <a:ext cx="6272212" cy="812800"/>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54000" rIns="90000" bIns="54000"/>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nSpc>
                <a:spcPct val="90000"/>
              </a:lnSpc>
              <a:spcBef>
                <a:spcPct val="5000"/>
              </a:spcBef>
              <a:buClr>
                <a:srgbClr val="FF0066"/>
              </a:buClr>
              <a:buFont typeface="Symbol" pitchFamily="18" charset="2"/>
              <a:buNone/>
            </a:pPr>
            <a:r>
              <a:rPr lang="en-US" altLang="en-US" sz="2400" dirty="0" smtClean="0">
                <a:latin typeface="Arial Narrow" pitchFamily="34" charset="0"/>
              </a:rPr>
              <a:t>Correlation; </a:t>
            </a:r>
            <a:br>
              <a:rPr lang="en-US" altLang="en-US" sz="2400" dirty="0" smtClean="0">
                <a:latin typeface="Arial Narrow" pitchFamily="34" charset="0"/>
              </a:rPr>
            </a:br>
            <a:r>
              <a:rPr lang="en-US" altLang="en-US" sz="2400" dirty="0" smtClean="0">
                <a:latin typeface="Arial Narrow" pitchFamily="34" charset="0"/>
              </a:rPr>
              <a:t>"slope" or gradient </a:t>
            </a:r>
            <a:r>
              <a:rPr lang="en-US" altLang="en-US" sz="2400" dirty="0">
                <a:latin typeface="Arial Narrow" pitchFamily="34" charset="0"/>
              </a:rPr>
              <a:t>(difference per unit of predictor</a:t>
            </a:r>
            <a:r>
              <a:rPr lang="en-US" altLang="en-US" sz="2400" dirty="0" smtClean="0">
                <a:latin typeface="Arial Narrow" pitchFamily="34" charset="0"/>
              </a:rPr>
              <a:t>)</a:t>
            </a:r>
            <a:endParaRPr lang="en-US" altLang="en-US" sz="2400" dirty="0">
              <a:latin typeface="Arial Narrow" pitchFamily="34" charset="0"/>
            </a:endParaRPr>
          </a:p>
        </p:txBody>
      </p:sp>
      <p:sp>
        <p:nvSpPr>
          <p:cNvPr id="99" name="Rectangle 14"/>
          <p:cNvSpPr>
            <a:spLocks noChangeArrowheads="1"/>
          </p:cNvSpPr>
          <p:nvPr/>
        </p:nvSpPr>
        <p:spPr bwMode="auto">
          <a:xfrm>
            <a:off x="1552575" y="552824"/>
            <a:ext cx="1223963" cy="812800"/>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54000" rIns="90000" bIns="54000"/>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nSpc>
                <a:spcPct val="90000"/>
              </a:lnSpc>
              <a:spcBef>
                <a:spcPct val="5000"/>
              </a:spcBef>
              <a:buClr>
                <a:srgbClr val="FF0066"/>
              </a:buClr>
              <a:buFont typeface="Symbol" pitchFamily="18" charset="2"/>
              <a:buNone/>
            </a:pPr>
            <a:r>
              <a:rPr lang="en-US" altLang="en-US" sz="2400">
                <a:latin typeface="Arial Narrow" pitchFamily="34" charset="0"/>
              </a:rPr>
              <a:t>numeric</a:t>
            </a:r>
          </a:p>
        </p:txBody>
      </p:sp>
      <p:sp>
        <p:nvSpPr>
          <p:cNvPr id="100" name="Rectangle 15"/>
          <p:cNvSpPr>
            <a:spLocks noChangeArrowheads="1"/>
          </p:cNvSpPr>
          <p:nvPr/>
        </p:nvSpPr>
        <p:spPr bwMode="auto">
          <a:xfrm>
            <a:off x="112713" y="552824"/>
            <a:ext cx="1439862" cy="812800"/>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54000" rIns="90000" bIns="54000"/>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nSpc>
                <a:spcPct val="90000"/>
              </a:lnSpc>
              <a:spcBef>
                <a:spcPct val="5000"/>
              </a:spcBef>
              <a:buClr>
                <a:srgbClr val="FF0066"/>
              </a:buClr>
              <a:buFont typeface="Symbol" pitchFamily="18" charset="2"/>
              <a:buNone/>
            </a:pPr>
            <a:r>
              <a:rPr lang="en-US" altLang="en-US" sz="2400">
                <a:latin typeface="Arial Narrow" pitchFamily="34" charset="0"/>
              </a:rPr>
              <a:t>continuous</a:t>
            </a:r>
          </a:p>
        </p:txBody>
      </p:sp>
      <p:grpSp>
        <p:nvGrpSpPr>
          <p:cNvPr id="101" name="Group 16"/>
          <p:cNvGrpSpPr>
            <a:grpSpLocks/>
          </p:cNvGrpSpPr>
          <p:nvPr/>
        </p:nvGrpSpPr>
        <p:grpSpPr bwMode="auto">
          <a:xfrm>
            <a:off x="112713" y="819524"/>
            <a:ext cx="2068512" cy="457200"/>
            <a:chOff x="204" y="2341"/>
            <a:chExt cx="1303" cy="288"/>
          </a:xfrm>
        </p:grpSpPr>
        <p:sp>
          <p:nvSpPr>
            <p:cNvPr id="102" name="Rectangle 17"/>
            <p:cNvSpPr>
              <a:spLocks noChangeArrowheads="1"/>
            </p:cNvSpPr>
            <p:nvPr/>
          </p:nvSpPr>
          <p:spPr bwMode="auto">
            <a:xfrm>
              <a:off x="204" y="2341"/>
              <a:ext cx="61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r>
                <a:rPr lang="en-US" altLang="en-US" sz="2400">
                  <a:solidFill>
                    <a:srgbClr val="CC0099"/>
                  </a:solidFill>
                  <a:latin typeface="Arial Narrow" pitchFamily="34" charset="0"/>
                </a:rPr>
                <a:t>Activity</a:t>
              </a:r>
            </a:p>
          </p:txBody>
        </p:sp>
        <p:sp>
          <p:nvSpPr>
            <p:cNvPr id="103" name="Rectangle 18"/>
            <p:cNvSpPr>
              <a:spLocks noChangeArrowheads="1"/>
            </p:cNvSpPr>
            <p:nvPr/>
          </p:nvSpPr>
          <p:spPr bwMode="auto">
            <a:xfrm>
              <a:off x="1110" y="2341"/>
              <a:ext cx="39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r>
                <a:rPr lang="en-US" altLang="en-US" sz="2400">
                  <a:solidFill>
                    <a:srgbClr val="CC0099"/>
                  </a:solidFill>
                  <a:latin typeface="Arial Narrow" pitchFamily="34" charset="0"/>
                </a:rPr>
                <a:t>Age</a:t>
              </a:r>
            </a:p>
          </p:txBody>
        </p:sp>
      </p:grpSp>
      <p:sp>
        <p:nvSpPr>
          <p:cNvPr id="105" name="Rectangle 2"/>
          <p:cNvSpPr txBox="1">
            <a:spLocks noChangeArrowheads="1"/>
          </p:cNvSpPr>
          <p:nvPr/>
        </p:nvSpPr>
        <p:spPr bwMode="auto">
          <a:xfrm>
            <a:off x="111203" y="1340768"/>
            <a:ext cx="8937547" cy="525658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82800" rIns="91440" bIns="45720" numCol="1" anchor="t" anchorCtr="0" compatLnSpc="1">
            <a:prstTxWarp prst="textNoShape">
              <a:avLst/>
            </a:prstTxWarp>
          </a:bodyPr>
          <a:lstStyle>
            <a:lvl1pPr marL="342900" indent="-342900" algn="l" rtl="0" eaLnBrk="0" fontAlgn="base" hangingPunct="0">
              <a:lnSpc>
                <a:spcPct val="95000"/>
              </a:lnSpc>
              <a:spcBef>
                <a:spcPct val="5000"/>
              </a:spcBef>
              <a:spcAft>
                <a:spcPct val="0"/>
              </a:spcAft>
              <a:buClr>
                <a:srgbClr val="FF0066"/>
              </a:buClr>
              <a:buFont typeface="Symbol" pitchFamily="18" charset="2"/>
              <a:buChar char="·"/>
              <a:defRPr sz="2800">
                <a:solidFill>
                  <a:schemeClr val="tx1"/>
                </a:solidFill>
                <a:latin typeface="+mn-lt"/>
                <a:ea typeface="+mn-ea"/>
                <a:cs typeface="+mn-cs"/>
              </a:defRPr>
            </a:lvl1pPr>
            <a:lvl2pPr marL="660400" indent="-315913" algn="l" rtl="0" eaLnBrk="0" fontAlgn="base" hangingPunct="0">
              <a:lnSpc>
                <a:spcPct val="95000"/>
              </a:lnSpc>
              <a:spcBef>
                <a:spcPct val="5000"/>
              </a:spcBef>
              <a:spcAft>
                <a:spcPct val="0"/>
              </a:spcAft>
              <a:buClr>
                <a:srgbClr val="3333FF"/>
              </a:buClr>
              <a:buFont typeface="Symbol" pitchFamily="18" charset="2"/>
              <a:buChar char="·"/>
              <a:defRPr sz="2600">
                <a:solidFill>
                  <a:schemeClr val="tx1"/>
                </a:solidFill>
                <a:latin typeface="+mn-lt"/>
              </a:defRPr>
            </a:lvl2pPr>
            <a:lvl3pPr marL="952500" indent="-266700" algn="l" rtl="0" eaLnBrk="0" fontAlgn="base" hangingPunct="0">
              <a:lnSpc>
                <a:spcPct val="95000"/>
              </a:lnSpc>
              <a:spcBef>
                <a:spcPct val="5000"/>
              </a:spcBef>
              <a:spcAft>
                <a:spcPct val="0"/>
              </a:spcAft>
              <a:buClr>
                <a:srgbClr val="009900"/>
              </a:buClr>
              <a:buChar char="•"/>
              <a:defRPr sz="2500">
                <a:solidFill>
                  <a:schemeClr val="tx1"/>
                </a:solidFill>
                <a:latin typeface="+mn-lt"/>
              </a:defRPr>
            </a:lvl3pPr>
            <a:lvl4pPr marL="1282700" indent="-304800" algn="l" rtl="0" eaLnBrk="0" fontAlgn="base" hangingPunct="0">
              <a:lnSpc>
                <a:spcPct val="95000"/>
              </a:lnSpc>
              <a:spcBef>
                <a:spcPct val="5000"/>
              </a:spcBef>
              <a:spcAft>
                <a:spcPct val="0"/>
              </a:spcAft>
              <a:buChar char="–"/>
              <a:defRPr sz="2200">
                <a:solidFill>
                  <a:schemeClr val="tx1"/>
                </a:solidFill>
                <a:latin typeface="+mn-lt"/>
              </a:defRPr>
            </a:lvl4pPr>
            <a:lvl5pPr marL="1600200" indent="-304800" algn="l" rtl="0" eaLnBrk="0" fontAlgn="base" hangingPunct="0">
              <a:lnSpc>
                <a:spcPct val="95000"/>
              </a:lnSpc>
              <a:spcBef>
                <a:spcPct val="5000"/>
              </a:spcBef>
              <a:spcAft>
                <a:spcPct val="0"/>
              </a:spcAft>
              <a:buChar char="»"/>
              <a:defRPr sz="2200">
                <a:solidFill>
                  <a:schemeClr val="tx1"/>
                </a:solidFill>
                <a:latin typeface="+mn-lt"/>
              </a:defRPr>
            </a:lvl5pPr>
            <a:lvl6pPr marL="2057400" indent="-304800" algn="l" rtl="0" eaLnBrk="0" fontAlgn="base" hangingPunct="0">
              <a:lnSpc>
                <a:spcPct val="95000"/>
              </a:lnSpc>
              <a:spcBef>
                <a:spcPct val="5000"/>
              </a:spcBef>
              <a:spcAft>
                <a:spcPct val="0"/>
              </a:spcAft>
              <a:buChar char="»"/>
              <a:defRPr sz="2200">
                <a:solidFill>
                  <a:schemeClr val="tx1"/>
                </a:solidFill>
                <a:latin typeface="+mn-lt"/>
              </a:defRPr>
            </a:lvl6pPr>
            <a:lvl7pPr marL="2514600" indent="-304800" algn="l" rtl="0" eaLnBrk="0" fontAlgn="base" hangingPunct="0">
              <a:lnSpc>
                <a:spcPct val="95000"/>
              </a:lnSpc>
              <a:spcBef>
                <a:spcPct val="5000"/>
              </a:spcBef>
              <a:spcAft>
                <a:spcPct val="0"/>
              </a:spcAft>
              <a:buChar char="»"/>
              <a:defRPr sz="2200">
                <a:solidFill>
                  <a:schemeClr val="tx1"/>
                </a:solidFill>
                <a:latin typeface="+mn-lt"/>
              </a:defRPr>
            </a:lvl7pPr>
            <a:lvl8pPr marL="2971800" indent="-304800" algn="l" rtl="0" eaLnBrk="0" fontAlgn="base" hangingPunct="0">
              <a:lnSpc>
                <a:spcPct val="95000"/>
              </a:lnSpc>
              <a:spcBef>
                <a:spcPct val="5000"/>
              </a:spcBef>
              <a:spcAft>
                <a:spcPct val="0"/>
              </a:spcAft>
              <a:buChar char="»"/>
              <a:defRPr sz="2200">
                <a:solidFill>
                  <a:schemeClr val="tx1"/>
                </a:solidFill>
                <a:latin typeface="+mn-lt"/>
              </a:defRPr>
            </a:lvl8pPr>
            <a:lvl9pPr marL="3429000" indent="-304800" algn="l" rtl="0" eaLnBrk="0" fontAlgn="base" hangingPunct="0">
              <a:lnSpc>
                <a:spcPct val="95000"/>
              </a:lnSpc>
              <a:spcBef>
                <a:spcPct val="5000"/>
              </a:spcBef>
              <a:spcAft>
                <a:spcPct val="0"/>
              </a:spcAft>
              <a:buChar char="»"/>
              <a:defRPr sz="2200">
                <a:solidFill>
                  <a:schemeClr val="tx1"/>
                </a:solidFill>
                <a:latin typeface="+mn-lt"/>
              </a:defRPr>
            </a:lvl9pPr>
          </a:lstStyle>
          <a:p>
            <a:pPr marL="0" indent="0">
              <a:buFont typeface="Symbol" pitchFamily="18" charset="2"/>
              <a:buNone/>
              <a:defRPr/>
            </a:pPr>
            <a:r>
              <a:rPr lang="en-US" b="1" kern="0" dirty="0" smtClean="0">
                <a:solidFill>
                  <a:srgbClr val="FF0000"/>
                </a:solidFill>
              </a:rPr>
              <a:t>Correlation Coefficient</a:t>
            </a:r>
          </a:p>
          <a:p>
            <a:pPr>
              <a:defRPr/>
            </a:pPr>
            <a:r>
              <a:rPr lang="en-US" kern="0" dirty="0" smtClean="0"/>
              <a:t>This represents the </a:t>
            </a:r>
            <a:r>
              <a:rPr lang="en-US" kern="0" dirty="0" smtClean="0">
                <a:solidFill>
                  <a:srgbClr val="0000FF"/>
                </a:solidFill>
              </a:rPr>
              <a:t>overall linearity</a:t>
            </a:r>
            <a:r>
              <a:rPr lang="en-US" kern="0" dirty="0" smtClean="0"/>
              <a:t> in a scatterplot. Examples:</a:t>
            </a:r>
          </a:p>
          <a:p>
            <a:pPr>
              <a:defRPr/>
            </a:pPr>
            <a:endParaRPr lang="en-US" sz="2400" kern="0" dirty="0" smtClean="0"/>
          </a:p>
          <a:p>
            <a:pPr>
              <a:defRPr/>
            </a:pPr>
            <a:endParaRPr lang="en-US" sz="2400" kern="0" dirty="0" smtClean="0"/>
          </a:p>
          <a:p>
            <a:pPr>
              <a:defRPr/>
            </a:pPr>
            <a:endParaRPr lang="en-US" sz="2400" kern="0" dirty="0" smtClean="0"/>
          </a:p>
          <a:p>
            <a:pPr>
              <a:defRPr/>
            </a:pPr>
            <a:endParaRPr lang="en-US" kern="0" dirty="0" smtClean="0"/>
          </a:p>
          <a:p>
            <a:pPr>
              <a:defRPr/>
            </a:pPr>
            <a:r>
              <a:rPr lang="en-US" kern="0" dirty="0" smtClean="0"/>
              <a:t>Negative correlations represent negative slopes.</a:t>
            </a:r>
          </a:p>
          <a:p>
            <a:pPr>
              <a:defRPr/>
            </a:pPr>
            <a:r>
              <a:rPr lang="en-US" kern="0" dirty="0" smtClean="0"/>
              <a:t>The correlation is unaffected by the scaling of the two variables.</a:t>
            </a:r>
          </a:p>
          <a:p>
            <a:pPr>
              <a:defRPr/>
            </a:pPr>
            <a:r>
              <a:rPr lang="en-US" kern="0" dirty="0" smtClean="0"/>
              <a:t>Cohen opted for </a:t>
            </a:r>
            <a:r>
              <a:rPr lang="en-US" kern="0" dirty="0" smtClean="0">
                <a:solidFill>
                  <a:srgbClr val="0000FF"/>
                </a:solidFill>
              </a:rPr>
              <a:t>±0.10, ±0.30 </a:t>
            </a:r>
            <a:r>
              <a:rPr lang="en-US" kern="0" dirty="0" smtClean="0"/>
              <a:t>and</a:t>
            </a:r>
            <a:r>
              <a:rPr lang="en-US" kern="0" dirty="0" smtClean="0">
                <a:solidFill>
                  <a:srgbClr val="0000FF"/>
                </a:solidFill>
              </a:rPr>
              <a:t> ±0.50</a:t>
            </a:r>
            <a:r>
              <a:rPr lang="en-US" kern="0" dirty="0" smtClean="0"/>
              <a:t> for low, moderate and high population correlations.  I added two more thresholds:</a:t>
            </a:r>
          </a:p>
          <a:p>
            <a:pPr>
              <a:defRPr/>
            </a:pPr>
            <a:endParaRPr lang="en-US" sz="1800" kern="0" dirty="0" smtClean="0"/>
          </a:p>
          <a:p>
            <a:pPr>
              <a:defRPr/>
            </a:pPr>
            <a:endParaRPr lang="en-US" sz="2000" kern="0" dirty="0" smtClean="0"/>
          </a:p>
          <a:p>
            <a:pPr lvl="1">
              <a:defRPr/>
            </a:pPr>
            <a:r>
              <a:rPr lang="en-US" kern="0" dirty="0" smtClean="0"/>
              <a:t>&gt;0.90 is also "almost perfect".</a:t>
            </a:r>
          </a:p>
        </p:txBody>
      </p:sp>
      <p:grpSp>
        <p:nvGrpSpPr>
          <p:cNvPr id="119" name="Group 118"/>
          <p:cNvGrpSpPr>
            <a:grpSpLocks/>
          </p:cNvGrpSpPr>
          <p:nvPr/>
        </p:nvGrpSpPr>
        <p:grpSpPr bwMode="auto">
          <a:xfrm>
            <a:off x="299305" y="2321061"/>
            <a:ext cx="8620125" cy="1522412"/>
            <a:chOff x="251520" y="1556792"/>
            <a:chExt cx="8619627" cy="1522439"/>
          </a:xfrm>
        </p:grpSpPr>
        <p:pic>
          <p:nvPicPr>
            <p:cNvPr id="120" name="Picture 61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90481" y="1556792"/>
              <a:ext cx="1185863" cy="1103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1" name="Picture 61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1520" y="1556792"/>
              <a:ext cx="1185863" cy="1103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 name="Rectangle 63"/>
            <p:cNvSpPr>
              <a:spLocks noChangeArrowheads="1"/>
            </p:cNvSpPr>
            <p:nvPr/>
          </p:nvSpPr>
          <p:spPr bwMode="auto">
            <a:xfrm>
              <a:off x="358742" y="2650909"/>
              <a:ext cx="971420" cy="428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90487" tIns="44450" rIns="90487" bIns="44450">
              <a:spAutoFit/>
            </a:bodyPr>
            <a:lstStyle/>
            <a:p>
              <a:pPr algn="ctr" eaLnBrk="0" hangingPunct="0"/>
              <a:r>
                <a:rPr lang="en-AU" altLang="en-AU">
                  <a:latin typeface="Arial Narrow" pitchFamily="34" charset="0"/>
                </a:rPr>
                <a:t>r = 0.00</a:t>
              </a:r>
              <a:endParaRPr lang="en-US" altLang="en-AU">
                <a:latin typeface="Arial Narrow" pitchFamily="34" charset="0"/>
              </a:endParaRPr>
            </a:p>
          </p:txBody>
        </p:sp>
        <p:sp>
          <p:nvSpPr>
            <p:cNvPr id="123" name="Rectangle 63"/>
            <p:cNvSpPr>
              <a:spLocks noChangeArrowheads="1"/>
            </p:cNvSpPr>
            <p:nvPr/>
          </p:nvSpPr>
          <p:spPr bwMode="auto">
            <a:xfrm>
              <a:off x="1597703" y="2650909"/>
              <a:ext cx="971420" cy="428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90487" tIns="44450" rIns="90487" bIns="44450">
              <a:spAutoFit/>
            </a:bodyPr>
            <a:lstStyle/>
            <a:p>
              <a:pPr algn="ctr" eaLnBrk="0" hangingPunct="0"/>
              <a:r>
                <a:rPr lang="en-AU" altLang="en-AU">
                  <a:latin typeface="Arial Narrow" pitchFamily="34" charset="0"/>
                </a:rPr>
                <a:t>r = 0.10</a:t>
              </a:r>
              <a:endParaRPr lang="en-US" altLang="en-AU">
                <a:latin typeface="Arial Narrow" pitchFamily="34" charset="0"/>
              </a:endParaRPr>
            </a:p>
          </p:txBody>
        </p:sp>
        <p:pic>
          <p:nvPicPr>
            <p:cNvPr id="124" name="Picture 61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29442" y="1556792"/>
              <a:ext cx="1185863" cy="1103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5" name="Rectangle 63"/>
            <p:cNvSpPr>
              <a:spLocks noChangeArrowheads="1"/>
            </p:cNvSpPr>
            <p:nvPr/>
          </p:nvSpPr>
          <p:spPr bwMode="auto">
            <a:xfrm>
              <a:off x="2836664" y="2650909"/>
              <a:ext cx="971420" cy="428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90487" tIns="44450" rIns="90487" bIns="44450">
              <a:spAutoFit/>
            </a:bodyPr>
            <a:lstStyle/>
            <a:p>
              <a:pPr algn="ctr" eaLnBrk="0" hangingPunct="0"/>
              <a:r>
                <a:rPr lang="en-AU" altLang="en-AU">
                  <a:latin typeface="Arial Narrow" pitchFamily="34" charset="0"/>
                </a:rPr>
                <a:t>r = 0.30</a:t>
              </a:r>
              <a:endParaRPr lang="en-US" altLang="en-AU">
                <a:latin typeface="Arial Narrow" pitchFamily="34" charset="0"/>
              </a:endParaRPr>
            </a:p>
          </p:txBody>
        </p:sp>
        <p:pic>
          <p:nvPicPr>
            <p:cNvPr id="126" name="Picture 62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68403" y="1556792"/>
              <a:ext cx="1185863" cy="1103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7" name="Rectangle 63"/>
            <p:cNvSpPr>
              <a:spLocks noChangeArrowheads="1"/>
            </p:cNvSpPr>
            <p:nvPr/>
          </p:nvSpPr>
          <p:spPr bwMode="auto">
            <a:xfrm>
              <a:off x="4075625" y="2650909"/>
              <a:ext cx="971420" cy="428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90487" tIns="44450" rIns="90487" bIns="44450">
              <a:spAutoFit/>
            </a:bodyPr>
            <a:lstStyle/>
            <a:p>
              <a:pPr algn="ctr" eaLnBrk="0" hangingPunct="0"/>
              <a:r>
                <a:rPr lang="en-AU" altLang="en-AU">
                  <a:latin typeface="Arial Narrow" pitchFamily="34" charset="0"/>
                </a:rPr>
                <a:t>r = 0.50</a:t>
              </a:r>
              <a:endParaRPr lang="en-US" altLang="en-AU">
                <a:latin typeface="Arial Narrow" pitchFamily="34" charset="0"/>
              </a:endParaRPr>
            </a:p>
          </p:txBody>
        </p:sp>
        <p:pic>
          <p:nvPicPr>
            <p:cNvPr id="128" name="Picture 62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07364" y="1556792"/>
              <a:ext cx="1185863" cy="1103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9" name="Picture 62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446325" y="1556792"/>
              <a:ext cx="1185863" cy="1103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0" name="Picture 62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685284" y="1556792"/>
              <a:ext cx="1185863" cy="1103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1" name="Rectangle 63"/>
            <p:cNvSpPr>
              <a:spLocks noChangeArrowheads="1"/>
            </p:cNvSpPr>
            <p:nvPr/>
          </p:nvSpPr>
          <p:spPr bwMode="auto">
            <a:xfrm>
              <a:off x="5314586" y="2650909"/>
              <a:ext cx="971420" cy="428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90487" tIns="44450" rIns="90487" bIns="44450">
              <a:spAutoFit/>
            </a:bodyPr>
            <a:lstStyle/>
            <a:p>
              <a:pPr algn="ctr" eaLnBrk="0" hangingPunct="0"/>
              <a:r>
                <a:rPr lang="en-AU" altLang="en-AU">
                  <a:latin typeface="Arial Narrow" pitchFamily="34" charset="0"/>
                </a:rPr>
                <a:t>r = 0.70</a:t>
              </a:r>
              <a:endParaRPr lang="en-US" altLang="en-AU">
                <a:latin typeface="Arial Narrow" pitchFamily="34" charset="0"/>
              </a:endParaRPr>
            </a:p>
          </p:txBody>
        </p:sp>
        <p:sp>
          <p:nvSpPr>
            <p:cNvPr id="132" name="Rectangle 63"/>
            <p:cNvSpPr>
              <a:spLocks noChangeArrowheads="1"/>
            </p:cNvSpPr>
            <p:nvPr/>
          </p:nvSpPr>
          <p:spPr bwMode="auto">
            <a:xfrm>
              <a:off x="6553547" y="2650909"/>
              <a:ext cx="971420" cy="428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90487" tIns="44450" rIns="90487" bIns="44450">
              <a:spAutoFit/>
            </a:bodyPr>
            <a:lstStyle/>
            <a:p>
              <a:pPr algn="ctr" eaLnBrk="0" hangingPunct="0"/>
              <a:r>
                <a:rPr lang="en-AU" altLang="en-AU">
                  <a:latin typeface="Arial Narrow" pitchFamily="34" charset="0"/>
                </a:rPr>
                <a:t>r = 0.90</a:t>
              </a:r>
              <a:endParaRPr lang="en-US" altLang="en-AU">
                <a:latin typeface="Arial Narrow" pitchFamily="34" charset="0"/>
              </a:endParaRPr>
            </a:p>
          </p:txBody>
        </p:sp>
        <p:sp>
          <p:nvSpPr>
            <p:cNvPr id="133" name="Rectangle 63"/>
            <p:cNvSpPr>
              <a:spLocks noChangeArrowheads="1"/>
            </p:cNvSpPr>
            <p:nvPr/>
          </p:nvSpPr>
          <p:spPr bwMode="auto">
            <a:xfrm>
              <a:off x="7792506" y="2650909"/>
              <a:ext cx="971420" cy="428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90487" tIns="44450" rIns="90487" bIns="44450">
              <a:spAutoFit/>
            </a:bodyPr>
            <a:lstStyle/>
            <a:p>
              <a:pPr algn="ctr" eaLnBrk="0" hangingPunct="0"/>
              <a:r>
                <a:rPr lang="en-AU" altLang="en-AU">
                  <a:latin typeface="Arial Narrow" pitchFamily="34" charset="0"/>
                </a:rPr>
                <a:t>r = 1.00</a:t>
              </a:r>
              <a:endParaRPr lang="en-US" altLang="en-AU">
                <a:latin typeface="Arial Narrow" pitchFamily="34" charset="0"/>
              </a:endParaRPr>
            </a:p>
          </p:txBody>
        </p:sp>
      </p:grpSp>
      <p:grpSp>
        <p:nvGrpSpPr>
          <p:cNvPr id="134" name="Group 133"/>
          <p:cNvGrpSpPr>
            <a:grpSpLocks/>
          </p:cNvGrpSpPr>
          <p:nvPr/>
        </p:nvGrpSpPr>
        <p:grpSpPr bwMode="auto">
          <a:xfrm>
            <a:off x="358053" y="5507901"/>
            <a:ext cx="8512897" cy="503237"/>
            <a:chOff x="497660" y="5302027"/>
            <a:chExt cx="8137525" cy="503237"/>
          </a:xfrm>
        </p:grpSpPr>
        <p:sp>
          <p:nvSpPr>
            <p:cNvPr id="135" name="Rectangle 137"/>
            <p:cNvSpPr>
              <a:spLocks noChangeArrowheads="1"/>
            </p:cNvSpPr>
            <p:nvPr/>
          </p:nvSpPr>
          <p:spPr bwMode="auto">
            <a:xfrm rot="10800000">
              <a:off x="497660" y="5302027"/>
              <a:ext cx="8137525" cy="503237"/>
            </a:xfrm>
            <a:prstGeom prst="rect">
              <a:avLst/>
            </a:prstGeom>
            <a:gradFill rotWithShape="1">
              <a:gsLst>
                <a:gs pos="0">
                  <a:srgbClr val="FF3399">
                    <a:alpha val="29999"/>
                  </a:srgbClr>
                </a:gs>
                <a:gs pos="25000">
                  <a:srgbClr val="FF6633">
                    <a:alpha val="29999"/>
                  </a:srgbClr>
                </a:gs>
                <a:gs pos="50000">
                  <a:srgbClr val="FFFF00">
                    <a:alpha val="29999"/>
                  </a:srgbClr>
                </a:gs>
                <a:gs pos="75000">
                  <a:srgbClr val="01A78F">
                    <a:alpha val="29999"/>
                  </a:srgbClr>
                </a:gs>
                <a:gs pos="100000">
                  <a:srgbClr val="3366FF">
                    <a:alpha val="29999"/>
                  </a:srgb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eaLnBrk="0" hangingPunct="0"/>
              <a:endParaRPr lang="en-US" sz="2400"/>
            </a:p>
          </p:txBody>
        </p:sp>
        <p:sp>
          <p:nvSpPr>
            <p:cNvPr id="136" name="Rectangle 138"/>
            <p:cNvSpPr>
              <a:spLocks noChangeArrowheads="1"/>
            </p:cNvSpPr>
            <p:nvPr/>
          </p:nvSpPr>
          <p:spPr bwMode="auto">
            <a:xfrm>
              <a:off x="1260799" y="5349458"/>
              <a:ext cx="667597" cy="4221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18000" tIns="44450" rIns="18000" bIns="44450">
              <a:spAutoFit/>
            </a:bodyPr>
            <a:lstStyle/>
            <a:p>
              <a:pPr algn="ctr" eaLnBrk="0" hangingPunct="0">
                <a:lnSpc>
                  <a:spcPct val="90000"/>
                </a:lnSpc>
              </a:pPr>
              <a:r>
                <a:rPr lang="en-AU" altLang="en-AU" sz="2400" dirty="0" smtClean="0">
                  <a:solidFill>
                    <a:srgbClr val="0000FF"/>
                  </a:solidFill>
                  <a:latin typeface="Arial Narrow" pitchFamily="34" charset="0"/>
                </a:rPr>
                <a:t>±0.10</a:t>
              </a:r>
              <a:endParaRPr lang="en-US" altLang="en-AU" sz="2400" dirty="0">
                <a:solidFill>
                  <a:srgbClr val="0000FF"/>
                </a:solidFill>
                <a:latin typeface="Arial Narrow" pitchFamily="34" charset="0"/>
              </a:endParaRPr>
            </a:p>
          </p:txBody>
        </p:sp>
        <p:sp>
          <p:nvSpPr>
            <p:cNvPr id="137" name="Rectangle 139"/>
            <p:cNvSpPr>
              <a:spLocks noChangeArrowheads="1"/>
            </p:cNvSpPr>
            <p:nvPr/>
          </p:nvSpPr>
          <p:spPr bwMode="auto">
            <a:xfrm>
              <a:off x="2414144" y="5349458"/>
              <a:ext cx="667597" cy="4221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18000" tIns="44450" rIns="18000" bIns="44450">
              <a:spAutoFit/>
            </a:bodyPr>
            <a:lstStyle/>
            <a:p>
              <a:pPr algn="ctr" eaLnBrk="0" hangingPunct="0">
                <a:lnSpc>
                  <a:spcPct val="90000"/>
                </a:lnSpc>
              </a:pPr>
              <a:r>
                <a:rPr lang="en-AU" altLang="en-AU" sz="2400" dirty="0" smtClean="0">
                  <a:solidFill>
                    <a:srgbClr val="0000FF"/>
                  </a:solidFill>
                  <a:latin typeface="Arial Narrow" pitchFamily="34" charset="0"/>
                </a:rPr>
                <a:t>±0.30</a:t>
              </a:r>
              <a:endParaRPr lang="en-US" altLang="en-AU" sz="2400" dirty="0">
                <a:solidFill>
                  <a:srgbClr val="0000FF"/>
                </a:solidFill>
                <a:latin typeface="Arial Narrow" pitchFamily="34" charset="0"/>
              </a:endParaRPr>
            </a:p>
          </p:txBody>
        </p:sp>
        <p:sp>
          <p:nvSpPr>
            <p:cNvPr id="138" name="Rectangle 140"/>
            <p:cNvSpPr>
              <a:spLocks noChangeArrowheads="1"/>
            </p:cNvSpPr>
            <p:nvPr/>
          </p:nvSpPr>
          <p:spPr bwMode="auto">
            <a:xfrm>
              <a:off x="4256781" y="5349458"/>
              <a:ext cx="667597" cy="4221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18000" tIns="44450" rIns="18000" bIns="44450">
              <a:spAutoFit/>
            </a:bodyPr>
            <a:lstStyle/>
            <a:p>
              <a:pPr algn="ctr" eaLnBrk="0" hangingPunct="0">
                <a:lnSpc>
                  <a:spcPct val="90000"/>
                </a:lnSpc>
              </a:pPr>
              <a:r>
                <a:rPr lang="en-AU" altLang="en-AU" sz="2400" dirty="0" smtClean="0">
                  <a:solidFill>
                    <a:srgbClr val="0000FF"/>
                  </a:solidFill>
                  <a:latin typeface="Arial Narrow" pitchFamily="34" charset="0"/>
                </a:rPr>
                <a:t>±0.50</a:t>
              </a:r>
              <a:endParaRPr lang="en-US" altLang="en-AU" sz="2400" dirty="0">
                <a:solidFill>
                  <a:srgbClr val="0000FF"/>
                </a:solidFill>
                <a:latin typeface="Arial Narrow" pitchFamily="34" charset="0"/>
              </a:endParaRPr>
            </a:p>
          </p:txBody>
        </p:sp>
        <p:sp>
          <p:nvSpPr>
            <p:cNvPr id="139" name="Rectangle 141"/>
            <p:cNvSpPr>
              <a:spLocks noChangeArrowheads="1"/>
            </p:cNvSpPr>
            <p:nvPr/>
          </p:nvSpPr>
          <p:spPr bwMode="auto">
            <a:xfrm>
              <a:off x="5509513" y="5349458"/>
              <a:ext cx="667597" cy="422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18000" tIns="44450" rIns="18000" bIns="44450">
              <a:spAutoFit/>
            </a:bodyPr>
            <a:lstStyle/>
            <a:p>
              <a:pPr algn="ctr" eaLnBrk="0" hangingPunct="0">
                <a:lnSpc>
                  <a:spcPct val="90000"/>
                </a:lnSpc>
              </a:pPr>
              <a:r>
                <a:rPr lang="en-AU" altLang="en-AU" sz="2400" dirty="0" smtClean="0">
                  <a:solidFill>
                    <a:srgbClr val="0000FF"/>
                  </a:solidFill>
                  <a:latin typeface="Arial Narrow" pitchFamily="34" charset="0"/>
                </a:rPr>
                <a:t>±0.70</a:t>
              </a:r>
              <a:endParaRPr lang="en-US" altLang="en-AU" sz="2400" dirty="0">
                <a:solidFill>
                  <a:srgbClr val="0000FF"/>
                </a:solidFill>
                <a:latin typeface="Arial Narrow" pitchFamily="34" charset="0"/>
              </a:endParaRPr>
            </a:p>
          </p:txBody>
        </p:sp>
        <p:sp>
          <p:nvSpPr>
            <p:cNvPr id="140" name="Rectangle 142"/>
            <p:cNvSpPr>
              <a:spLocks noChangeArrowheads="1"/>
            </p:cNvSpPr>
            <p:nvPr/>
          </p:nvSpPr>
          <p:spPr bwMode="auto">
            <a:xfrm>
              <a:off x="7310470" y="5349458"/>
              <a:ext cx="667597" cy="422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18000" tIns="44450" rIns="18000" bIns="44450">
              <a:spAutoFit/>
            </a:bodyPr>
            <a:lstStyle/>
            <a:p>
              <a:pPr algn="ctr" eaLnBrk="0" hangingPunct="0">
                <a:lnSpc>
                  <a:spcPct val="90000"/>
                </a:lnSpc>
              </a:pPr>
              <a:r>
                <a:rPr lang="en-AU" altLang="en-AU" sz="2400" dirty="0" smtClean="0">
                  <a:solidFill>
                    <a:srgbClr val="0000FF"/>
                  </a:solidFill>
                  <a:latin typeface="Arial Narrow" pitchFamily="34" charset="0"/>
                </a:rPr>
                <a:t>±0.90</a:t>
              </a:r>
              <a:endParaRPr lang="en-US" altLang="en-AU" sz="2400" dirty="0">
                <a:solidFill>
                  <a:srgbClr val="0000FF"/>
                </a:solidFill>
                <a:latin typeface="Arial Narrow" pitchFamily="34" charset="0"/>
              </a:endParaRPr>
            </a:p>
          </p:txBody>
        </p:sp>
        <p:sp>
          <p:nvSpPr>
            <p:cNvPr id="141" name="Rectangle 143"/>
            <p:cNvSpPr>
              <a:spLocks noChangeArrowheads="1"/>
            </p:cNvSpPr>
            <p:nvPr/>
          </p:nvSpPr>
          <p:spPr bwMode="auto">
            <a:xfrm>
              <a:off x="599799" y="5349458"/>
              <a:ext cx="626257" cy="4221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18000" tIns="44450" rIns="18000" bIns="44450">
              <a:spAutoFit/>
            </a:bodyPr>
            <a:lstStyle/>
            <a:p>
              <a:pPr algn="ctr" eaLnBrk="0" hangingPunct="0">
                <a:lnSpc>
                  <a:spcPct val="90000"/>
                </a:lnSpc>
              </a:pPr>
              <a:r>
                <a:rPr lang="en-AU" altLang="en-AU" sz="2400" dirty="0">
                  <a:latin typeface="Arial Narrow" pitchFamily="34" charset="0"/>
                </a:rPr>
                <a:t>trivial</a:t>
              </a:r>
              <a:endParaRPr lang="en-US" altLang="en-AU" sz="2400" dirty="0">
                <a:latin typeface="Arial Narrow" pitchFamily="34" charset="0"/>
              </a:endParaRPr>
            </a:p>
          </p:txBody>
        </p:sp>
        <p:sp>
          <p:nvSpPr>
            <p:cNvPr id="142" name="Rectangle 144"/>
            <p:cNvSpPr>
              <a:spLocks noChangeArrowheads="1"/>
            </p:cNvSpPr>
            <p:nvPr/>
          </p:nvSpPr>
          <p:spPr bwMode="auto">
            <a:xfrm>
              <a:off x="1963138" y="5349458"/>
              <a:ext cx="416264" cy="4221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18000" tIns="44450" rIns="18000" bIns="44450">
              <a:spAutoFit/>
            </a:bodyPr>
            <a:lstStyle/>
            <a:p>
              <a:pPr algn="ctr" eaLnBrk="0" hangingPunct="0">
                <a:lnSpc>
                  <a:spcPct val="90000"/>
                </a:lnSpc>
              </a:pPr>
              <a:r>
                <a:rPr lang="en-AU" altLang="en-AU" sz="2400" dirty="0">
                  <a:latin typeface="Arial Narrow" pitchFamily="34" charset="0"/>
                </a:rPr>
                <a:t>low</a:t>
              </a:r>
              <a:endParaRPr lang="en-US" altLang="en-AU" sz="2400" dirty="0">
                <a:latin typeface="Arial Narrow" pitchFamily="34" charset="0"/>
              </a:endParaRPr>
            </a:p>
          </p:txBody>
        </p:sp>
        <p:sp>
          <p:nvSpPr>
            <p:cNvPr id="143" name="Rectangle 145"/>
            <p:cNvSpPr>
              <a:spLocks noChangeArrowheads="1"/>
            </p:cNvSpPr>
            <p:nvPr/>
          </p:nvSpPr>
          <p:spPr bwMode="auto">
            <a:xfrm>
              <a:off x="3116484" y="5349458"/>
              <a:ext cx="1105555" cy="4221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18000" tIns="44450" rIns="18000" bIns="44450">
              <a:spAutoFit/>
            </a:bodyPr>
            <a:lstStyle/>
            <a:p>
              <a:pPr algn="ctr" eaLnBrk="0" hangingPunct="0">
                <a:lnSpc>
                  <a:spcPct val="90000"/>
                </a:lnSpc>
              </a:pPr>
              <a:r>
                <a:rPr lang="en-AU" altLang="en-AU" sz="2400" dirty="0">
                  <a:latin typeface="Arial Narrow" pitchFamily="34" charset="0"/>
                </a:rPr>
                <a:t>moderate</a:t>
              </a:r>
              <a:endParaRPr lang="en-US" altLang="en-AU" sz="2400" dirty="0">
                <a:latin typeface="Arial Narrow" pitchFamily="34" charset="0"/>
              </a:endParaRPr>
            </a:p>
          </p:txBody>
        </p:sp>
        <p:sp>
          <p:nvSpPr>
            <p:cNvPr id="144" name="Rectangle 146"/>
            <p:cNvSpPr>
              <a:spLocks noChangeArrowheads="1"/>
            </p:cNvSpPr>
            <p:nvPr/>
          </p:nvSpPr>
          <p:spPr bwMode="auto">
            <a:xfrm>
              <a:off x="4959120" y="5349458"/>
              <a:ext cx="515650" cy="4221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18000" tIns="44450" rIns="18000" bIns="44450">
              <a:spAutoFit/>
            </a:bodyPr>
            <a:lstStyle/>
            <a:p>
              <a:pPr algn="ctr" eaLnBrk="0" hangingPunct="0">
                <a:lnSpc>
                  <a:spcPct val="90000"/>
                </a:lnSpc>
              </a:pPr>
              <a:r>
                <a:rPr lang="en-AU" altLang="en-AU" sz="2400">
                  <a:latin typeface="Arial Narrow" pitchFamily="34" charset="0"/>
                </a:rPr>
                <a:t>high</a:t>
              </a:r>
              <a:endParaRPr lang="en-US" altLang="en-AU" sz="2400">
                <a:latin typeface="Arial Narrow" pitchFamily="34" charset="0"/>
              </a:endParaRPr>
            </a:p>
          </p:txBody>
        </p:sp>
        <p:sp>
          <p:nvSpPr>
            <p:cNvPr id="145" name="Rectangle 147"/>
            <p:cNvSpPr>
              <a:spLocks noChangeArrowheads="1"/>
            </p:cNvSpPr>
            <p:nvPr/>
          </p:nvSpPr>
          <p:spPr bwMode="auto">
            <a:xfrm>
              <a:off x="6211852" y="5349458"/>
              <a:ext cx="1063876" cy="422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18000" tIns="44450" rIns="18000" bIns="44450">
              <a:spAutoFit/>
            </a:bodyPr>
            <a:lstStyle/>
            <a:p>
              <a:pPr algn="ctr" eaLnBrk="0" hangingPunct="0">
                <a:lnSpc>
                  <a:spcPct val="90000"/>
                </a:lnSpc>
              </a:pPr>
              <a:r>
                <a:rPr lang="en-AU" altLang="en-AU" sz="2400" dirty="0">
                  <a:latin typeface="Arial Narrow" pitchFamily="34" charset="0"/>
                </a:rPr>
                <a:t>very high</a:t>
              </a:r>
              <a:endParaRPr lang="en-US" altLang="en-AU" sz="2400" dirty="0">
                <a:latin typeface="Arial Narrow" pitchFamily="34" charset="0"/>
              </a:endParaRPr>
            </a:p>
          </p:txBody>
        </p:sp>
        <p:sp>
          <p:nvSpPr>
            <p:cNvPr id="146" name="Rectangle 148"/>
            <p:cNvSpPr>
              <a:spLocks noChangeArrowheads="1"/>
            </p:cNvSpPr>
            <p:nvPr/>
          </p:nvSpPr>
          <p:spPr bwMode="auto">
            <a:xfrm>
              <a:off x="8012806" y="5349458"/>
              <a:ext cx="574126" cy="422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18000" tIns="44450" rIns="18000" bIns="44450">
              <a:spAutoFit/>
            </a:bodyPr>
            <a:lstStyle/>
            <a:p>
              <a:pPr algn="ctr" eaLnBrk="0" hangingPunct="0">
                <a:lnSpc>
                  <a:spcPct val="90000"/>
                </a:lnSpc>
              </a:pPr>
              <a:r>
                <a:rPr lang="en-AU" altLang="en-AU" sz="2400" dirty="0" smtClean="0">
                  <a:latin typeface="Arial Narrow" pitchFamily="34" charset="0"/>
                </a:rPr>
                <a:t>huge</a:t>
              </a:r>
              <a:endParaRPr lang="en-US" altLang="en-AU" sz="2400" dirty="0">
                <a:latin typeface="Arial Narrow" pitchFamily="34" charset="0"/>
              </a:endParaRPr>
            </a:p>
          </p:txBody>
        </p:sp>
      </p:grpSp>
    </p:spTree>
    <p:custDataLst>
      <p:tags r:id="rId1"/>
    </p:custDataLst>
    <p:extLst>
      <p:ext uri="{BB962C8B-B14F-4D97-AF65-F5344CB8AC3E}">
        <p14:creationId xmlns:p14="http://schemas.microsoft.com/office/powerpoint/2010/main" val="308807642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19"/>
                                        </p:tgtEl>
                                        <p:attrNameLst>
                                          <p:attrName>style.visibility</p:attrName>
                                        </p:attrNameLst>
                                      </p:cBhvr>
                                      <p:to>
                                        <p:strVal val="visible"/>
                                      </p:to>
                                    </p:set>
                                    <p:animEffect transition="in" filter="wipe(left)">
                                      <p:cBhvr>
                                        <p:cTn id="15" dur="500"/>
                                        <p:tgtEl>
                                          <p:spTgt spid="119"/>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105">
                                            <p:txEl>
                                              <p:pRg st="6" end="6"/>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499"/>
                                          </p:stCondLst>
                                        </p:cTn>
                                        <p:tgtEl>
                                          <p:spTgt spid="105">
                                            <p:txEl>
                                              <p:pRg st="7" end="7"/>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499"/>
                                          </p:stCondLst>
                                        </p:cTn>
                                        <p:tgtEl>
                                          <p:spTgt spid="105">
                                            <p:txEl>
                                              <p:pRg st="8" end="8"/>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34"/>
                                        </p:tgtEl>
                                        <p:attrNameLst>
                                          <p:attrName>style.visibility</p:attrName>
                                        </p:attrNameLst>
                                      </p:cBhvr>
                                      <p:to>
                                        <p:strVal val="visible"/>
                                      </p:to>
                                    </p:set>
                                    <p:animEffect transition="in" filter="wipe(left)">
                                      <p:cBhvr>
                                        <p:cTn id="32" dur="500"/>
                                        <p:tgtEl>
                                          <p:spTgt spid="134"/>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499"/>
                                          </p:stCondLst>
                                        </p:cTn>
                                        <p:tgtEl>
                                          <p:spTgt spid="10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uiExpand="1" build="p" bldLvl="3"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02" name="Rectangle 2"/>
          <p:cNvSpPr>
            <a:spLocks noGrp="1" noChangeArrowheads="1"/>
          </p:cNvSpPr>
          <p:nvPr>
            <p:ph type="body" idx="1"/>
          </p:nvPr>
        </p:nvSpPr>
        <p:spPr>
          <a:xfrm>
            <a:off x="44062" y="44450"/>
            <a:ext cx="9043954" cy="6561623"/>
          </a:xfrm>
        </p:spPr>
        <p:txBody>
          <a:bodyPr/>
          <a:lstStyle/>
          <a:p>
            <a:pPr>
              <a:defRPr/>
            </a:pPr>
            <a:r>
              <a:rPr lang="en-US" dirty="0"/>
              <a:t>Correlations for </a:t>
            </a:r>
            <a:r>
              <a:rPr lang="en-US" dirty="0">
                <a:solidFill>
                  <a:srgbClr val="0000FF"/>
                </a:solidFill>
              </a:rPr>
              <a:t>reliability</a:t>
            </a:r>
            <a:r>
              <a:rPr lang="en-US" dirty="0"/>
              <a:t> and </a:t>
            </a:r>
            <a:r>
              <a:rPr lang="en-US" dirty="0">
                <a:solidFill>
                  <a:srgbClr val="0000FF"/>
                </a:solidFill>
              </a:rPr>
              <a:t>validity</a:t>
            </a:r>
            <a:r>
              <a:rPr lang="en-US" dirty="0"/>
              <a:t> have higher thresholds.</a:t>
            </a:r>
          </a:p>
          <a:p>
            <a:pPr lvl="1">
              <a:defRPr/>
            </a:pPr>
            <a:r>
              <a:rPr lang="en-US" dirty="0"/>
              <a:t>These </a:t>
            </a:r>
            <a:r>
              <a:rPr lang="en-US" dirty="0" smtClean="0"/>
              <a:t>thresholds can </a:t>
            </a:r>
            <a:r>
              <a:rPr lang="en-US" dirty="0"/>
              <a:t>be calculated by considering the magnitude of the standard deviation (SD) representing the error when assessing an individual</a:t>
            </a:r>
            <a:r>
              <a:rPr lang="en-US" dirty="0" smtClean="0"/>
              <a:t>.</a:t>
            </a:r>
            <a:endParaRPr lang="en-US" sz="2400" dirty="0"/>
          </a:p>
          <a:p>
            <a:pPr lvl="1">
              <a:defRPr/>
            </a:pPr>
            <a:r>
              <a:rPr lang="en-US" dirty="0" smtClean="0"/>
              <a:t>An SD represents the difference between two measurements, similar to the difference between two means.</a:t>
            </a:r>
          </a:p>
          <a:p>
            <a:pPr lvl="1">
              <a:defRPr/>
            </a:pPr>
            <a:r>
              <a:rPr lang="en-US" dirty="0" smtClean="0"/>
              <a:t>The magnitude of an SD has to be assessed by </a:t>
            </a:r>
            <a:r>
              <a:rPr lang="en-US" dirty="0" smtClean="0">
                <a:solidFill>
                  <a:srgbClr val="0000FF"/>
                </a:solidFill>
              </a:rPr>
              <a:t>doubling</a:t>
            </a:r>
            <a:r>
              <a:rPr lang="en-US" dirty="0" smtClean="0"/>
              <a:t> </a:t>
            </a:r>
            <a:r>
              <a:rPr lang="en-US" dirty="0" smtClean="0">
                <a:solidFill>
                  <a:srgbClr val="0000FF"/>
                </a:solidFill>
              </a:rPr>
              <a:t>it</a:t>
            </a:r>
            <a:r>
              <a:rPr lang="en-US" dirty="0" smtClean="0"/>
              <a:t>, or equivalently, by </a:t>
            </a:r>
            <a:r>
              <a:rPr lang="en-US" dirty="0" smtClean="0">
                <a:solidFill>
                  <a:srgbClr val="0000FF"/>
                </a:solidFill>
              </a:rPr>
              <a:t>halving the thresholds</a:t>
            </a:r>
            <a:r>
              <a:rPr lang="en-US" dirty="0" smtClean="0"/>
              <a:t> for comparing means.</a:t>
            </a:r>
            <a:endParaRPr lang="en-US" dirty="0"/>
          </a:p>
          <a:p>
            <a:pPr lvl="1">
              <a:defRPr/>
            </a:pPr>
            <a:r>
              <a:rPr lang="en-US" dirty="0" smtClean="0"/>
              <a:t>Hence </a:t>
            </a:r>
            <a:r>
              <a:rPr lang="en-US" dirty="0"/>
              <a:t>the following magnitude </a:t>
            </a:r>
            <a:r>
              <a:rPr lang="en-US" dirty="0" smtClean="0"/>
              <a:t>thresholds via standardization for a </a:t>
            </a:r>
            <a:r>
              <a:rPr lang="en-US" dirty="0" smtClean="0">
                <a:solidFill>
                  <a:srgbClr val="0000FF"/>
                </a:solidFill>
              </a:rPr>
              <a:t>reliability</a:t>
            </a:r>
            <a:r>
              <a:rPr lang="en-US" dirty="0" smtClean="0"/>
              <a:t> correlation (test-retest or ICC):</a:t>
            </a:r>
          </a:p>
          <a:p>
            <a:pPr lvl="1">
              <a:defRPr/>
            </a:pPr>
            <a:endParaRPr lang="en-US" sz="2000" dirty="0"/>
          </a:p>
          <a:p>
            <a:pPr lvl="1">
              <a:defRPr/>
            </a:pPr>
            <a:endParaRPr lang="en-US" sz="2000" dirty="0" smtClean="0"/>
          </a:p>
          <a:p>
            <a:pPr lvl="1">
              <a:defRPr/>
            </a:pPr>
            <a:r>
              <a:rPr lang="en-US" dirty="0" smtClean="0"/>
              <a:t>And for a </a:t>
            </a:r>
            <a:r>
              <a:rPr lang="en-US" dirty="0" smtClean="0">
                <a:solidFill>
                  <a:srgbClr val="0000FF"/>
                </a:solidFill>
              </a:rPr>
              <a:t>validity</a:t>
            </a:r>
            <a:r>
              <a:rPr lang="en-US" dirty="0" smtClean="0"/>
              <a:t> </a:t>
            </a:r>
            <a:r>
              <a:rPr lang="en-US" dirty="0"/>
              <a:t>correlation </a:t>
            </a:r>
            <a:r>
              <a:rPr lang="en-US" dirty="0" smtClean="0"/>
              <a:t>of a practical with an error-free criterion:</a:t>
            </a:r>
          </a:p>
          <a:p>
            <a:pPr lvl="1">
              <a:defRPr/>
            </a:pPr>
            <a:endParaRPr lang="en-US" sz="2000" dirty="0"/>
          </a:p>
          <a:p>
            <a:pPr lvl="1">
              <a:defRPr/>
            </a:pPr>
            <a:endParaRPr lang="en-US" sz="2000" dirty="0" smtClean="0"/>
          </a:p>
          <a:p>
            <a:pPr lvl="2">
              <a:defRPr/>
            </a:pPr>
            <a:r>
              <a:rPr lang="en-US" dirty="0" smtClean="0"/>
              <a:t>Thresholds for validity r = √(reliability r).</a:t>
            </a:r>
          </a:p>
          <a:p>
            <a:pPr lvl="1">
              <a:spcBef>
                <a:spcPts val="600"/>
              </a:spcBef>
              <a:defRPr/>
            </a:pPr>
            <a:r>
              <a:rPr lang="en-US" dirty="0" smtClean="0"/>
              <a:t>See </a:t>
            </a:r>
            <a:r>
              <a:rPr lang="en-US" u="sng" dirty="0" smtClean="0">
                <a:solidFill>
                  <a:srgbClr val="0000FF"/>
                </a:solidFill>
              </a:rPr>
              <a:t>Validity and reliability</a:t>
            </a:r>
            <a:r>
              <a:rPr lang="en-US" dirty="0" smtClean="0"/>
              <a:t> at Sportscience for more.</a:t>
            </a:r>
          </a:p>
        </p:txBody>
      </p:sp>
      <p:grpSp>
        <p:nvGrpSpPr>
          <p:cNvPr id="3" name="Group 2"/>
          <p:cNvGrpSpPr>
            <a:grpSpLocks/>
          </p:cNvGrpSpPr>
          <p:nvPr/>
        </p:nvGrpSpPr>
        <p:grpSpPr bwMode="auto">
          <a:xfrm>
            <a:off x="303465" y="4033251"/>
            <a:ext cx="8661023" cy="503237"/>
            <a:chOff x="329305" y="5302026"/>
            <a:chExt cx="8279120" cy="503237"/>
          </a:xfrm>
        </p:grpSpPr>
        <p:sp>
          <p:nvSpPr>
            <p:cNvPr id="22547" name="Rectangle 137"/>
            <p:cNvSpPr>
              <a:spLocks noChangeArrowheads="1"/>
            </p:cNvSpPr>
            <p:nvPr/>
          </p:nvSpPr>
          <p:spPr bwMode="auto">
            <a:xfrm rot="10800000">
              <a:off x="329305" y="5302026"/>
              <a:ext cx="8279120" cy="503237"/>
            </a:xfrm>
            <a:prstGeom prst="rect">
              <a:avLst/>
            </a:prstGeom>
            <a:gradFill rotWithShape="1">
              <a:gsLst>
                <a:gs pos="0">
                  <a:srgbClr val="FF3399">
                    <a:alpha val="29999"/>
                  </a:srgbClr>
                </a:gs>
                <a:gs pos="25000">
                  <a:srgbClr val="FF6633">
                    <a:alpha val="29999"/>
                  </a:srgbClr>
                </a:gs>
                <a:gs pos="50000">
                  <a:srgbClr val="FFFF00">
                    <a:alpha val="29999"/>
                  </a:srgbClr>
                </a:gs>
                <a:gs pos="75000">
                  <a:srgbClr val="01A78F">
                    <a:alpha val="29999"/>
                  </a:srgbClr>
                </a:gs>
                <a:gs pos="100000">
                  <a:srgbClr val="3366FF">
                    <a:alpha val="29999"/>
                  </a:srgb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eaLnBrk="0" hangingPunct="0"/>
              <a:endParaRPr lang="en-US" sz="2300"/>
            </a:p>
          </p:txBody>
        </p:sp>
        <p:sp>
          <p:nvSpPr>
            <p:cNvPr id="22548" name="Rectangle 138"/>
            <p:cNvSpPr>
              <a:spLocks noChangeArrowheads="1"/>
            </p:cNvSpPr>
            <p:nvPr/>
          </p:nvSpPr>
          <p:spPr bwMode="auto">
            <a:xfrm>
              <a:off x="1532886" y="5349458"/>
              <a:ext cx="640014" cy="40831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18000" tIns="44450" rIns="18000" bIns="44450">
              <a:spAutoFit/>
            </a:bodyPr>
            <a:lstStyle/>
            <a:p>
              <a:pPr algn="ctr" eaLnBrk="0" hangingPunct="0">
                <a:lnSpc>
                  <a:spcPct val="90000"/>
                </a:lnSpc>
              </a:pPr>
              <a:r>
                <a:rPr lang="en-AU" altLang="en-AU" sz="2300" dirty="0" smtClean="0">
                  <a:solidFill>
                    <a:srgbClr val="0000FF"/>
                  </a:solidFill>
                  <a:latin typeface="Arial Narrow" pitchFamily="34" charset="0"/>
                </a:rPr>
                <a:t>±0.20</a:t>
              </a:r>
              <a:endParaRPr lang="en-US" altLang="en-AU" sz="2300" dirty="0">
                <a:solidFill>
                  <a:srgbClr val="0000FF"/>
                </a:solidFill>
                <a:latin typeface="Arial Narrow" pitchFamily="34" charset="0"/>
              </a:endParaRPr>
            </a:p>
          </p:txBody>
        </p:sp>
        <p:sp>
          <p:nvSpPr>
            <p:cNvPr id="22549" name="Rectangle 139"/>
            <p:cNvSpPr>
              <a:spLocks noChangeArrowheads="1"/>
            </p:cNvSpPr>
            <p:nvPr/>
          </p:nvSpPr>
          <p:spPr bwMode="auto">
            <a:xfrm>
              <a:off x="2968607" y="5349458"/>
              <a:ext cx="640014" cy="40831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18000" tIns="44450" rIns="18000" bIns="44450">
              <a:spAutoFit/>
            </a:bodyPr>
            <a:lstStyle/>
            <a:p>
              <a:pPr algn="ctr" eaLnBrk="0" hangingPunct="0">
                <a:lnSpc>
                  <a:spcPct val="90000"/>
                </a:lnSpc>
              </a:pPr>
              <a:r>
                <a:rPr lang="en-AU" altLang="en-AU" sz="2300" dirty="0" smtClean="0">
                  <a:solidFill>
                    <a:srgbClr val="0000FF"/>
                  </a:solidFill>
                  <a:latin typeface="Arial Narrow" pitchFamily="34" charset="0"/>
                </a:rPr>
                <a:t>±0.50</a:t>
              </a:r>
              <a:endParaRPr lang="en-US" altLang="en-AU" sz="2300" dirty="0">
                <a:solidFill>
                  <a:srgbClr val="0000FF"/>
                </a:solidFill>
                <a:latin typeface="Arial Narrow" pitchFamily="34" charset="0"/>
              </a:endParaRPr>
            </a:p>
          </p:txBody>
        </p:sp>
        <p:sp>
          <p:nvSpPr>
            <p:cNvPr id="22550" name="Rectangle 140"/>
            <p:cNvSpPr>
              <a:spLocks noChangeArrowheads="1"/>
            </p:cNvSpPr>
            <p:nvPr/>
          </p:nvSpPr>
          <p:spPr bwMode="auto">
            <a:xfrm>
              <a:off x="4177604" y="5349458"/>
              <a:ext cx="640014" cy="40831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18000" tIns="44450" rIns="18000" bIns="44450">
              <a:spAutoFit/>
            </a:bodyPr>
            <a:lstStyle/>
            <a:p>
              <a:pPr algn="ctr" eaLnBrk="0" hangingPunct="0">
                <a:lnSpc>
                  <a:spcPct val="90000"/>
                </a:lnSpc>
              </a:pPr>
              <a:r>
                <a:rPr lang="en-AU" altLang="en-AU" sz="2300" dirty="0" smtClean="0">
                  <a:solidFill>
                    <a:srgbClr val="0000FF"/>
                  </a:solidFill>
                  <a:latin typeface="Arial Narrow" pitchFamily="34" charset="0"/>
                </a:rPr>
                <a:t>±0.75</a:t>
              </a:r>
              <a:endParaRPr lang="en-US" altLang="en-AU" sz="2300" dirty="0">
                <a:solidFill>
                  <a:srgbClr val="0000FF"/>
                </a:solidFill>
                <a:latin typeface="Arial Narrow" pitchFamily="34" charset="0"/>
              </a:endParaRPr>
            </a:p>
          </p:txBody>
        </p:sp>
        <p:sp>
          <p:nvSpPr>
            <p:cNvPr id="22551" name="Rectangle 141"/>
            <p:cNvSpPr>
              <a:spLocks noChangeArrowheads="1"/>
            </p:cNvSpPr>
            <p:nvPr/>
          </p:nvSpPr>
          <p:spPr bwMode="auto">
            <a:xfrm>
              <a:off x="5438702" y="5349458"/>
              <a:ext cx="640014" cy="408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18000" tIns="44450" rIns="18000" bIns="44450">
              <a:spAutoFit/>
            </a:bodyPr>
            <a:lstStyle/>
            <a:p>
              <a:pPr algn="ctr" eaLnBrk="0" hangingPunct="0">
                <a:lnSpc>
                  <a:spcPct val="90000"/>
                </a:lnSpc>
              </a:pPr>
              <a:r>
                <a:rPr lang="en-AU" altLang="en-AU" sz="2300" dirty="0" smtClean="0">
                  <a:solidFill>
                    <a:srgbClr val="0000FF"/>
                  </a:solidFill>
                  <a:latin typeface="Arial Narrow" pitchFamily="34" charset="0"/>
                </a:rPr>
                <a:t>±0.90</a:t>
              </a:r>
              <a:endParaRPr lang="en-US" altLang="en-AU" sz="2300" dirty="0">
                <a:solidFill>
                  <a:srgbClr val="0000FF"/>
                </a:solidFill>
                <a:latin typeface="Arial Narrow" pitchFamily="34" charset="0"/>
              </a:endParaRPr>
            </a:p>
          </p:txBody>
        </p:sp>
        <p:sp>
          <p:nvSpPr>
            <p:cNvPr id="22552" name="Rectangle 142"/>
            <p:cNvSpPr>
              <a:spLocks noChangeArrowheads="1"/>
            </p:cNvSpPr>
            <p:nvPr/>
          </p:nvSpPr>
          <p:spPr bwMode="auto">
            <a:xfrm>
              <a:off x="6926521" y="5349458"/>
              <a:ext cx="640014" cy="408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18000" tIns="44450" rIns="18000" bIns="44450">
              <a:spAutoFit/>
            </a:bodyPr>
            <a:lstStyle/>
            <a:p>
              <a:pPr algn="ctr" eaLnBrk="0" hangingPunct="0">
                <a:lnSpc>
                  <a:spcPct val="90000"/>
                </a:lnSpc>
              </a:pPr>
              <a:r>
                <a:rPr lang="en-AU" altLang="en-AU" sz="2300" dirty="0" smtClean="0">
                  <a:solidFill>
                    <a:srgbClr val="0000FF"/>
                  </a:solidFill>
                  <a:latin typeface="Arial Narrow" pitchFamily="34" charset="0"/>
                </a:rPr>
                <a:t>±0.99</a:t>
              </a:r>
              <a:endParaRPr lang="en-US" altLang="en-AU" sz="2300" dirty="0">
                <a:solidFill>
                  <a:srgbClr val="0000FF"/>
                </a:solidFill>
                <a:latin typeface="Arial Narrow" pitchFamily="34" charset="0"/>
              </a:endParaRPr>
            </a:p>
          </p:txBody>
        </p:sp>
        <p:sp>
          <p:nvSpPr>
            <p:cNvPr id="22553" name="Rectangle 143"/>
            <p:cNvSpPr>
              <a:spLocks noChangeArrowheads="1"/>
            </p:cNvSpPr>
            <p:nvPr/>
          </p:nvSpPr>
          <p:spPr bwMode="auto">
            <a:xfrm>
              <a:off x="356065" y="5349458"/>
              <a:ext cx="1141084" cy="40831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18000" tIns="44450" rIns="18000" bIns="44450">
              <a:spAutoFit/>
            </a:bodyPr>
            <a:lstStyle/>
            <a:p>
              <a:pPr algn="r" eaLnBrk="0" hangingPunct="0">
                <a:lnSpc>
                  <a:spcPct val="90000"/>
                </a:lnSpc>
              </a:pPr>
              <a:r>
                <a:rPr lang="en-AU" altLang="en-AU" sz="2300" dirty="0" smtClean="0">
                  <a:latin typeface="Arial Narrow" pitchFamily="34" charset="0"/>
                </a:rPr>
                <a:t>impractical</a:t>
              </a:r>
              <a:endParaRPr lang="en-US" altLang="en-AU" sz="2300" dirty="0">
                <a:latin typeface="Arial Narrow" pitchFamily="34" charset="0"/>
              </a:endParaRPr>
            </a:p>
          </p:txBody>
        </p:sp>
        <p:sp>
          <p:nvSpPr>
            <p:cNvPr id="22554" name="Rectangle 144"/>
            <p:cNvSpPr>
              <a:spLocks noChangeArrowheads="1"/>
            </p:cNvSpPr>
            <p:nvPr/>
          </p:nvSpPr>
          <p:spPr bwMode="auto">
            <a:xfrm>
              <a:off x="2208638" y="5349458"/>
              <a:ext cx="724231" cy="40831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18000" tIns="44450" rIns="18000" bIns="44450">
              <a:spAutoFit/>
            </a:bodyPr>
            <a:lstStyle/>
            <a:p>
              <a:pPr algn="ctr" eaLnBrk="0" hangingPunct="0">
                <a:lnSpc>
                  <a:spcPct val="90000"/>
                </a:lnSpc>
              </a:pPr>
              <a:r>
                <a:rPr lang="en-AU" altLang="en-AU" sz="2300" dirty="0" smtClean="0">
                  <a:latin typeface="Arial Narrow" pitchFamily="34" charset="0"/>
                </a:rPr>
                <a:t>v.</a:t>
              </a:r>
              <a:r>
                <a:rPr lang="en-AU" altLang="en-AU" sz="1600" dirty="0" smtClean="0">
                  <a:latin typeface="Arial Narrow" pitchFamily="34" charset="0"/>
                </a:rPr>
                <a:t> </a:t>
              </a:r>
              <a:r>
                <a:rPr lang="en-AU" altLang="en-AU" sz="2300" dirty="0" smtClean="0">
                  <a:latin typeface="Arial Narrow" pitchFamily="34" charset="0"/>
                </a:rPr>
                <a:t>poor</a:t>
              </a:r>
              <a:endParaRPr lang="en-US" altLang="en-AU" sz="2300" dirty="0">
                <a:latin typeface="Arial Narrow" pitchFamily="34" charset="0"/>
              </a:endParaRPr>
            </a:p>
          </p:txBody>
        </p:sp>
        <p:sp>
          <p:nvSpPr>
            <p:cNvPr id="22555" name="Rectangle 145"/>
            <p:cNvSpPr>
              <a:spLocks noChangeArrowheads="1"/>
            </p:cNvSpPr>
            <p:nvPr/>
          </p:nvSpPr>
          <p:spPr bwMode="auto">
            <a:xfrm>
              <a:off x="3644358" y="5349458"/>
              <a:ext cx="497509" cy="40831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18000" tIns="44450" rIns="18000" bIns="44450">
              <a:spAutoFit/>
            </a:bodyPr>
            <a:lstStyle/>
            <a:p>
              <a:pPr algn="ctr" eaLnBrk="0" hangingPunct="0">
                <a:lnSpc>
                  <a:spcPct val="90000"/>
                </a:lnSpc>
              </a:pPr>
              <a:r>
                <a:rPr lang="en-AU" altLang="en-AU" sz="2300" dirty="0" smtClean="0">
                  <a:latin typeface="Arial Narrow" pitchFamily="34" charset="0"/>
                </a:rPr>
                <a:t>poor</a:t>
              </a:r>
              <a:endParaRPr lang="en-US" altLang="en-AU" sz="2300" dirty="0">
                <a:latin typeface="Arial Narrow" pitchFamily="34" charset="0"/>
              </a:endParaRPr>
            </a:p>
          </p:txBody>
        </p:sp>
        <p:sp>
          <p:nvSpPr>
            <p:cNvPr id="22556" name="Rectangle 146"/>
            <p:cNvSpPr>
              <a:spLocks noChangeArrowheads="1"/>
            </p:cNvSpPr>
            <p:nvPr/>
          </p:nvSpPr>
          <p:spPr bwMode="auto">
            <a:xfrm>
              <a:off x="4853356" y="5349458"/>
              <a:ext cx="549608" cy="40831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18000" tIns="44450" rIns="18000" bIns="44450">
              <a:spAutoFit/>
            </a:bodyPr>
            <a:lstStyle/>
            <a:p>
              <a:pPr algn="ctr" eaLnBrk="0" hangingPunct="0">
                <a:lnSpc>
                  <a:spcPct val="90000"/>
                </a:lnSpc>
              </a:pPr>
              <a:r>
                <a:rPr lang="en-AU" altLang="en-AU" sz="2300" dirty="0" smtClean="0">
                  <a:latin typeface="Arial Narrow" pitchFamily="34" charset="0"/>
                </a:rPr>
                <a:t>good</a:t>
              </a:r>
              <a:endParaRPr lang="en-US" altLang="en-AU" sz="2300" dirty="0">
                <a:latin typeface="Arial Narrow" pitchFamily="34" charset="0"/>
              </a:endParaRPr>
            </a:p>
          </p:txBody>
        </p:sp>
        <p:sp>
          <p:nvSpPr>
            <p:cNvPr id="22557" name="Rectangle 147"/>
            <p:cNvSpPr>
              <a:spLocks noChangeArrowheads="1"/>
            </p:cNvSpPr>
            <p:nvPr/>
          </p:nvSpPr>
          <p:spPr bwMode="auto">
            <a:xfrm>
              <a:off x="6114453" y="5349458"/>
              <a:ext cx="776330" cy="408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18000" tIns="44450" rIns="18000" bIns="44450">
              <a:spAutoFit/>
            </a:bodyPr>
            <a:lstStyle/>
            <a:p>
              <a:pPr algn="ctr" eaLnBrk="0" hangingPunct="0">
                <a:lnSpc>
                  <a:spcPct val="90000"/>
                </a:lnSpc>
              </a:pPr>
              <a:r>
                <a:rPr lang="en-AU" altLang="en-AU" sz="2300" dirty="0" smtClean="0">
                  <a:latin typeface="Arial Narrow" pitchFamily="34" charset="0"/>
                </a:rPr>
                <a:t>v.</a:t>
              </a:r>
              <a:r>
                <a:rPr lang="en-AU" altLang="en-AU" sz="1600" dirty="0" smtClean="0">
                  <a:latin typeface="Arial Narrow" pitchFamily="34" charset="0"/>
                </a:rPr>
                <a:t> </a:t>
              </a:r>
              <a:r>
                <a:rPr lang="en-AU" altLang="en-AU" sz="2300" dirty="0" smtClean="0">
                  <a:latin typeface="Arial Narrow" pitchFamily="34" charset="0"/>
                </a:rPr>
                <a:t>good</a:t>
              </a:r>
              <a:endParaRPr lang="en-US" altLang="en-AU" sz="2300" dirty="0">
                <a:latin typeface="Arial Narrow" pitchFamily="34" charset="0"/>
              </a:endParaRPr>
            </a:p>
          </p:txBody>
        </p:sp>
        <p:sp>
          <p:nvSpPr>
            <p:cNvPr id="22558" name="Rectangle 148"/>
            <p:cNvSpPr>
              <a:spLocks noChangeArrowheads="1"/>
            </p:cNvSpPr>
            <p:nvPr/>
          </p:nvSpPr>
          <p:spPr bwMode="auto">
            <a:xfrm>
              <a:off x="7602268" y="5349458"/>
              <a:ext cx="948011" cy="408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18000" tIns="44450" rIns="18000" bIns="44450">
              <a:spAutoFit/>
            </a:bodyPr>
            <a:lstStyle/>
            <a:p>
              <a:pPr algn="ctr" eaLnBrk="0" hangingPunct="0">
                <a:lnSpc>
                  <a:spcPct val="90000"/>
                </a:lnSpc>
              </a:pPr>
              <a:r>
                <a:rPr lang="en-AU" altLang="en-AU" sz="2300" dirty="0" smtClean="0">
                  <a:latin typeface="Arial Narrow" pitchFamily="34" charset="0"/>
                </a:rPr>
                <a:t>excellent</a:t>
              </a:r>
              <a:endParaRPr lang="en-US" altLang="en-AU" sz="2300" dirty="0">
                <a:latin typeface="Arial Narrow" pitchFamily="34" charset="0"/>
              </a:endParaRPr>
            </a:p>
          </p:txBody>
        </p:sp>
      </p:grpSp>
      <p:grpSp>
        <p:nvGrpSpPr>
          <p:cNvPr id="31" name="Group 30"/>
          <p:cNvGrpSpPr>
            <a:grpSpLocks/>
          </p:cNvGrpSpPr>
          <p:nvPr/>
        </p:nvGrpSpPr>
        <p:grpSpPr bwMode="auto">
          <a:xfrm>
            <a:off x="305696" y="5032226"/>
            <a:ext cx="8661023" cy="503237"/>
            <a:chOff x="329305" y="5302026"/>
            <a:chExt cx="8279120" cy="503237"/>
          </a:xfrm>
        </p:grpSpPr>
        <p:sp>
          <p:nvSpPr>
            <p:cNvPr id="32" name="Rectangle 137"/>
            <p:cNvSpPr>
              <a:spLocks noChangeArrowheads="1"/>
            </p:cNvSpPr>
            <p:nvPr/>
          </p:nvSpPr>
          <p:spPr bwMode="auto">
            <a:xfrm rot="10800000">
              <a:off x="329305" y="5302026"/>
              <a:ext cx="8279120" cy="503237"/>
            </a:xfrm>
            <a:prstGeom prst="rect">
              <a:avLst/>
            </a:prstGeom>
            <a:gradFill rotWithShape="1">
              <a:gsLst>
                <a:gs pos="0">
                  <a:srgbClr val="FF3399">
                    <a:alpha val="29999"/>
                  </a:srgbClr>
                </a:gs>
                <a:gs pos="25000">
                  <a:srgbClr val="FF6633">
                    <a:alpha val="29999"/>
                  </a:srgbClr>
                </a:gs>
                <a:gs pos="50000">
                  <a:srgbClr val="FFFF00">
                    <a:alpha val="29999"/>
                  </a:srgbClr>
                </a:gs>
                <a:gs pos="75000">
                  <a:srgbClr val="01A78F">
                    <a:alpha val="29999"/>
                  </a:srgbClr>
                </a:gs>
                <a:gs pos="100000">
                  <a:srgbClr val="3366FF">
                    <a:alpha val="29999"/>
                  </a:srgb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eaLnBrk="0" hangingPunct="0"/>
              <a:endParaRPr lang="en-US" sz="2300"/>
            </a:p>
          </p:txBody>
        </p:sp>
        <p:sp>
          <p:nvSpPr>
            <p:cNvPr id="33" name="Rectangle 138"/>
            <p:cNvSpPr>
              <a:spLocks noChangeArrowheads="1"/>
            </p:cNvSpPr>
            <p:nvPr/>
          </p:nvSpPr>
          <p:spPr bwMode="auto">
            <a:xfrm>
              <a:off x="1520013" y="5349458"/>
              <a:ext cx="640015" cy="40831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18000" tIns="44450" rIns="18000" bIns="44450">
              <a:spAutoFit/>
            </a:bodyPr>
            <a:lstStyle/>
            <a:p>
              <a:pPr algn="ctr" eaLnBrk="0" hangingPunct="0">
                <a:lnSpc>
                  <a:spcPct val="90000"/>
                </a:lnSpc>
              </a:pPr>
              <a:r>
                <a:rPr lang="en-AU" altLang="en-AU" sz="2300" dirty="0" smtClean="0">
                  <a:solidFill>
                    <a:srgbClr val="0000FF"/>
                  </a:solidFill>
                  <a:latin typeface="Arial Narrow" pitchFamily="34" charset="0"/>
                </a:rPr>
                <a:t>±0.45</a:t>
              </a:r>
              <a:endParaRPr lang="en-US" altLang="en-AU" sz="2300" dirty="0">
                <a:solidFill>
                  <a:srgbClr val="0000FF"/>
                </a:solidFill>
                <a:latin typeface="Arial Narrow" pitchFamily="34" charset="0"/>
              </a:endParaRPr>
            </a:p>
          </p:txBody>
        </p:sp>
        <p:sp>
          <p:nvSpPr>
            <p:cNvPr id="34" name="Rectangle 139"/>
            <p:cNvSpPr>
              <a:spLocks noChangeArrowheads="1"/>
            </p:cNvSpPr>
            <p:nvPr/>
          </p:nvSpPr>
          <p:spPr bwMode="auto">
            <a:xfrm>
              <a:off x="2929990" y="5349458"/>
              <a:ext cx="640015" cy="40831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18000" tIns="44450" rIns="18000" bIns="44450">
              <a:spAutoFit/>
            </a:bodyPr>
            <a:lstStyle/>
            <a:p>
              <a:pPr algn="ctr" eaLnBrk="0" hangingPunct="0">
                <a:lnSpc>
                  <a:spcPct val="90000"/>
                </a:lnSpc>
              </a:pPr>
              <a:r>
                <a:rPr lang="en-AU" altLang="en-AU" sz="2300" dirty="0" smtClean="0">
                  <a:solidFill>
                    <a:srgbClr val="0000FF"/>
                  </a:solidFill>
                  <a:latin typeface="Arial Narrow" pitchFamily="34" charset="0"/>
                </a:rPr>
                <a:t>±0.70</a:t>
              </a:r>
              <a:endParaRPr lang="en-US" altLang="en-AU" sz="2300" dirty="0">
                <a:solidFill>
                  <a:srgbClr val="0000FF"/>
                </a:solidFill>
                <a:latin typeface="Arial Narrow" pitchFamily="34" charset="0"/>
              </a:endParaRPr>
            </a:p>
          </p:txBody>
        </p:sp>
        <p:sp>
          <p:nvSpPr>
            <p:cNvPr id="35" name="Rectangle 140"/>
            <p:cNvSpPr>
              <a:spLocks noChangeArrowheads="1"/>
            </p:cNvSpPr>
            <p:nvPr/>
          </p:nvSpPr>
          <p:spPr bwMode="auto">
            <a:xfrm>
              <a:off x="4113245" y="5349458"/>
              <a:ext cx="640015" cy="40831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18000" tIns="44450" rIns="18000" bIns="44450">
              <a:spAutoFit/>
            </a:bodyPr>
            <a:lstStyle/>
            <a:p>
              <a:pPr algn="ctr" eaLnBrk="0" hangingPunct="0">
                <a:lnSpc>
                  <a:spcPct val="90000"/>
                </a:lnSpc>
              </a:pPr>
              <a:r>
                <a:rPr lang="en-AU" altLang="en-AU" sz="2300" dirty="0" smtClean="0">
                  <a:solidFill>
                    <a:srgbClr val="0000FF"/>
                  </a:solidFill>
                  <a:latin typeface="Arial Narrow" pitchFamily="34" charset="0"/>
                </a:rPr>
                <a:t>±0.85</a:t>
              </a:r>
              <a:endParaRPr lang="en-US" altLang="en-AU" sz="2300" dirty="0">
                <a:solidFill>
                  <a:srgbClr val="0000FF"/>
                </a:solidFill>
                <a:latin typeface="Arial Narrow" pitchFamily="34" charset="0"/>
              </a:endParaRPr>
            </a:p>
          </p:txBody>
        </p:sp>
        <p:sp>
          <p:nvSpPr>
            <p:cNvPr id="36" name="Rectangle 141"/>
            <p:cNvSpPr>
              <a:spLocks noChangeArrowheads="1"/>
            </p:cNvSpPr>
            <p:nvPr/>
          </p:nvSpPr>
          <p:spPr bwMode="auto">
            <a:xfrm>
              <a:off x="5348599" y="5349458"/>
              <a:ext cx="640015" cy="408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18000" tIns="44450" rIns="18000" bIns="44450">
              <a:spAutoFit/>
            </a:bodyPr>
            <a:lstStyle/>
            <a:p>
              <a:pPr algn="ctr" eaLnBrk="0" hangingPunct="0">
                <a:lnSpc>
                  <a:spcPct val="90000"/>
                </a:lnSpc>
              </a:pPr>
              <a:r>
                <a:rPr lang="en-AU" altLang="en-AU" sz="2300" dirty="0" smtClean="0">
                  <a:solidFill>
                    <a:srgbClr val="0000FF"/>
                  </a:solidFill>
                  <a:latin typeface="Arial Narrow" pitchFamily="34" charset="0"/>
                </a:rPr>
                <a:t>±0.95</a:t>
              </a:r>
              <a:endParaRPr lang="en-US" altLang="en-AU" sz="2300" dirty="0">
                <a:solidFill>
                  <a:srgbClr val="0000FF"/>
                </a:solidFill>
                <a:latin typeface="Arial Narrow" pitchFamily="34" charset="0"/>
              </a:endParaRPr>
            </a:p>
          </p:txBody>
        </p:sp>
        <p:sp>
          <p:nvSpPr>
            <p:cNvPr id="37" name="Rectangle 142"/>
            <p:cNvSpPr>
              <a:spLocks noChangeArrowheads="1"/>
            </p:cNvSpPr>
            <p:nvPr/>
          </p:nvSpPr>
          <p:spPr bwMode="auto">
            <a:xfrm>
              <a:off x="6810674" y="5349458"/>
              <a:ext cx="768730" cy="408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18000" tIns="44450" rIns="18000" bIns="44450">
              <a:spAutoFit/>
            </a:bodyPr>
            <a:lstStyle/>
            <a:p>
              <a:pPr algn="ctr" eaLnBrk="0" hangingPunct="0">
                <a:lnSpc>
                  <a:spcPct val="90000"/>
                </a:lnSpc>
              </a:pPr>
              <a:r>
                <a:rPr lang="en-AU" altLang="en-AU" sz="2300" dirty="0" smtClean="0">
                  <a:solidFill>
                    <a:srgbClr val="0000FF"/>
                  </a:solidFill>
                  <a:latin typeface="Arial Narrow" pitchFamily="34" charset="0"/>
                </a:rPr>
                <a:t>±0.995</a:t>
              </a:r>
              <a:endParaRPr lang="en-US" altLang="en-AU" sz="2300" dirty="0">
                <a:solidFill>
                  <a:srgbClr val="0000FF"/>
                </a:solidFill>
                <a:latin typeface="Arial Narrow" pitchFamily="34" charset="0"/>
              </a:endParaRPr>
            </a:p>
          </p:txBody>
        </p:sp>
        <p:sp>
          <p:nvSpPr>
            <p:cNvPr id="38" name="Rectangle 143"/>
            <p:cNvSpPr>
              <a:spLocks noChangeArrowheads="1"/>
            </p:cNvSpPr>
            <p:nvPr/>
          </p:nvSpPr>
          <p:spPr bwMode="auto">
            <a:xfrm>
              <a:off x="356065" y="5349458"/>
              <a:ext cx="1141084" cy="40831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18000" tIns="44450" rIns="18000" bIns="44450">
              <a:spAutoFit/>
            </a:bodyPr>
            <a:lstStyle/>
            <a:p>
              <a:pPr algn="r" eaLnBrk="0" hangingPunct="0">
                <a:lnSpc>
                  <a:spcPct val="90000"/>
                </a:lnSpc>
              </a:pPr>
              <a:r>
                <a:rPr lang="en-AU" altLang="en-AU" sz="2300" dirty="0" smtClean="0">
                  <a:latin typeface="Arial Narrow" pitchFamily="34" charset="0"/>
                </a:rPr>
                <a:t>impractical</a:t>
              </a:r>
              <a:endParaRPr lang="en-US" altLang="en-AU" sz="2300" dirty="0">
                <a:latin typeface="Arial Narrow" pitchFamily="34" charset="0"/>
              </a:endParaRPr>
            </a:p>
          </p:txBody>
        </p:sp>
        <p:sp>
          <p:nvSpPr>
            <p:cNvPr id="39" name="Rectangle 144"/>
            <p:cNvSpPr>
              <a:spLocks noChangeArrowheads="1"/>
            </p:cNvSpPr>
            <p:nvPr/>
          </p:nvSpPr>
          <p:spPr bwMode="auto">
            <a:xfrm>
              <a:off x="2182894" y="5349458"/>
              <a:ext cx="724231" cy="40831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18000" tIns="44450" rIns="18000" bIns="44450">
              <a:spAutoFit/>
            </a:bodyPr>
            <a:lstStyle/>
            <a:p>
              <a:pPr algn="ctr" eaLnBrk="0" hangingPunct="0">
                <a:lnSpc>
                  <a:spcPct val="90000"/>
                </a:lnSpc>
              </a:pPr>
              <a:r>
                <a:rPr lang="en-AU" altLang="en-AU" sz="2300" dirty="0" smtClean="0">
                  <a:latin typeface="Arial Narrow" pitchFamily="34" charset="0"/>
                </a:rPr>
                <a:t>v.</a:t>
              </a:r>
              <a:r>
                <a:rPr lang="en-AU" altLang="en-AU" sz="1600" dirty="0" smtClean="0">
                  <a:latin typeface="Arial Narrow" pitchFamily="34" charset="0"/>
                </a:rPr>
                <a:t> </a:t>
              </a:r>
              <a:r>
                <a:rPr lang="en-AU" altLang="en-AU" sz="2300" dirty="0" smtClean="0">
                  <a:latin typeface="Arial Narrow" pitchFamily="34" charset="0"/>
                </a:rPr>
                <a:t>poor</a:t>
              </a:r>
              <a:endParaRPr lang="en-US" altLang="en-AU" sz="2300" dirty="0">
                <a:latin typeface="Arial Narrow" pitchFamily="34" charset="0"/>
              </a:endParaRPr>
            </a:p>
          </p:txBody>
        </p:sp>
        <p:sp>
          <p:nvSpPr>
            <p:cNvPr id="40" name="Rectangle 145"/>
            <p:cNvSpPr>
              <a:spLocks noChangeArrowheads="1"/>
            </p:cNvSpPr>
            <p:nvPr/>
          </p:nvSpPr>
          <p:spPr bwMode="auto">
            <a:xfrm>
              <a:off x="3592871" y="5349458"/>
              <a:ext cx="497509" cy="40831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18000" tIns="44450" rIns="18000" bIns="44450">
              <a:spAutoFit/>
            </a:bodyPr>
            <a:lstStyle/>
            <a:p>
              <a:pPr algn="ctr" eaLnBrk="0" hangingPunct="0">
                <a:lnSpc>
                  <a:spcPct val="90000"/>
                </a:lnSpc>
              </a:pPr>
              <a:r>
                <a:rPr lang="en-AU" altLang="en-AU" sz="2300" dirty="0" smtClean="0">
                  <a:latin typeface="Arial Narrow" pitchFamily="34" charset="0"/>
                </a:rPr>
                <a:t>poor</a:t>
              </a:r>
              <a:endParaRPr lang="en-US" altLang="en-AU" sz="2300" dirty="0">
                <a:latin typeface="Arial Narrow" pitchFamily="34" charset="0"/>
              </a:endParaRPr>
            </a:p>
          </p:txBody>
        </p:sp>
        <p:sp>
          <p:nvSpPr>
            <p:cNvPr id="41" name="Rectangle 146"/>
            <p:cNvSpPr>
              <a:spLocks noChangeArrowheads="1"/>
            </p:cNvSpPr>
            <p:nvPr/>
          </p:nvSpPr>
          <p:spPr bwMode="auto">
            <a:xfrm>
              <a:off x="4776125" y="5349458"/>
              <a:ext cx="549608" cy="40831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18000" tIns="44450" rIns="18000" bIns="44450">
              <a:spAutoFit/>
            </a:bodyPr>
            <a:lstStyle/>
            <a:p>
              <a:pPr algn="ctr" eaLnBrk="0" hangingPunct="0">
                <a:lnSpc>
                  <a:spcPct val="90000"/>
                </a:lnSpc>
              </a:pPr>
              <a:r>
                <a:rPr lang="en-AU" altLang="en-AU" sz="2300" dirty="0" smtClean="0">
                  <a:latin typeface="Arial Narrow" pitchFamily="34" charset="0"/>
                </a:rPr>
                <a:t>good</a:t>
              </a:r>
              <a:endParaRPr lang="en-US" altLang="en-AU" sz="2300" dirty="0">
                <a:latin typeface="Arial Narrow" pitchFamily="34" charset="0"/>
              </a:endParaRPr>
            </a:p>
          </p:txBody>
        </p:sp>
        <p:sp>
          <p:nvSpPr>
            <p:cNvPr id="42" name="Rectangle 147"/>
            <p:cNvSpPr>
              <a:spLocks noChangeArrowheads="1"/>
            </p:cNvSpPr>
            <p:nvPr/>
          </p:nvSpPr>
          <p:spPr bwMode="auto">
            <a:xfrm>
              <a:off x="6011479" y="5349458"/>
              <a:ext cx="776330" cy="408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18000" tIns="44450" rIns="18000" bIns="44450">
              <a:spAutoFit/>
            </a:bodyPr>
            <a:lstStyle/>
            <a:p>
              <a:pPr algn="ctr" eaLnBrk="0" hangingPunct="0">
                <a:lnSpc>
                  <a:spcPct val="90000"/>
                </a:lnSpc>
              </a:pPr>
              <a:r>
                <a:rPr lang="en-AU" altLang="en-AU" sz="2300" dirty="0" smtClean="0">
                  <a:latin typeface="Arial Narrow" pitchFamily="34" charset="0"/>
                </a:rPr>
                <a:t>v.</a:t>
              </a:r>
              <a:r>
                <a:rPr lang="en-AU" altLang="en-AU" sz="1600" dirty="0" smtClean="0">
                  <a:latin typeface="Arial Narrow" pitchFamily="34" charset="0"/>
                </a:rPr>
                <a:t> </a:t>
              </a:r>
              <a:r>
                <a:rPr lang="en-AU" altLang="en-AU" sz="2300" dirty="0" smtClean="0">
                  <a:latin typeface="Arial Narrow" pitchFamily="34" charset="0"/>
                </a:rPr>
                <a:t>good</a:t>
              </a:r>
              <a:endParaRPr lang="en-US" altLang="en-AU" sz="2300" dirty="0">
                <a:latin typeface="Arial Narrow" pitchFamily="34" charset="0"/>
              </a:endParaRPr>
            </a:p>
          </p:txBody>
        </p:sp>
        <p:sp>
          <p:nvSpPr>
            <p:cNvPr id="43" name="Rectangle 148"/>
            <p:cNvSpPr>
              <a:spLocks noChangeArrowheads="1"/>
            </p:cNvSpPr>
            <p:nvPr/>
          </p:nvSpPr>
          <p:spPr bwMode="auto">
            <a:xfrm>
              <a:off x="7602268" y="5349458"/>
              <a:ext cx="948011" cy="408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18000" tIns="44450" rIns="18000" bIns="44450">
              <a:spAutoFit/>
            </a:bodyPr>
            <a:lstStyle/>
            <a:p>
              <a:pPr algn="ctr" eaLnBrk="0" hangingPunct="0">
                <a:lnSpc>
                  <a:spcPct val="90000"/>
                </a:lnSpc>
              </a:pPr>
              <a:r>
                <a:rPr lang="en-AU" altLang="en-AU" sz="2300" dirty="0" smtClean="0">
                  <a:latin typeface="Arial Narrow" pitchFamily="34" charset="0"/>
                </a:rPr>
                <a:t>excellent</a:t>
              </a:r>
              <a:endParaRPr lang="en-US" altLang="en-AU" sz="2300" dirty="0">
                <a:latin typeface="Arial Narrow" pitchFamily="34" charset="0"/>
              </a:endParaRPr>
            </a:p>
          </p:txBody>
        </p:sp>
      </p:grpSp>
      <p:sp>
        <p:nvSpPr>
          <p:cNvPr id="29" name="Action Button: Home 28">
            <a:hlinkClick r:id="rId4" action="ppaction://hlinksldjump" highlightClick="1"/>
          </p:cNvPr>
          <p:cNvSpPr/>
          <p:nvPr/>
        </p:nvSpPr>
        <p:spPr bwMode="auto">
          <a:xfrm>
            <a:off x="8532440" y="6021288"/>
            <a:ext cx="500063" cy="428625"/>
          </a:xfrm>
          <a:prstGeom prst="actionButtonHome">
            <a:avLst/>
          </a:prstGeom>
          <a:solidFill>
            <a:srgbClr val="FFFFFF">
              <a:alpha val="49000"/>
            </a:srgbClr>
          </a:solidFill>
          <a:ln w="9525" cap="flat" cmpd="sng" algn="ctr">
            <a:solidFill>
              <a:schemeClr val="bg1">
                <a:lumMod val="50000"/>
              </a:schemeClr>
            </a:solidFill>
            <a:prstDash val="solid"/>
            <a:round/>
            <a:headEnd type="none" w="med" len="med"/>
            <a:tailEnd type="none" w="med" len="med"/>
          </a:ln>
          <a:effectLst/>
        </p:spPr>
        <p:txBody>
          <a:bodyPr/>
          <a:lstStyle/>
          <a:p>
            <a:pPr eaLnBrk="0" hangingPunct="0">
              <a:defRPr/>
            </a:pPr>
            <a:endParaRPr lang="en-US" dirty="0">
              <a:cs typeface="+mn-cs"/>
            </a:endParaRPr>
          </a:p>
        </p:txBody>
      </p:sp>
    </p:spTree>
    <p:custDataLst>
      <p:tags r:id="rId1"/>
    </p:custDataLst>
    <p:extLst>
      <p:ext uri="{BB962C8B-B14F-4D97-AF65-F5344CB8AC3E}">
        <p14:creationId xmlns:p14="http://schemas.microsoft.com/office/powerpoint/2010/main" val="411656977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480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0480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0480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0480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0480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499"/>
                                          </p:stCondLst>
                                        </p:cTn>
                                        <p:tgtEl>
                                          <p:spTgt spid="204802">
                                            <p:txEl>
                                              <p:pRg st="7" end="7"/>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wipe(left)">
                                      <p:cBhvr>
                                        <p:cTn id="36" dur="500"/>
                                        <p:tgtEl>
                                          <p:spTgt spid="31"/>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499"/>
                                          </p:stCondLst>
                                        </p:cTn>
                                        <p:tgtEl>
                                          <p:spTgt spid="204802">
                                            <p:txEl>
                                              <p:pRg st="10" end="1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499"/>
                                          </p:stCondLst>
                                        </p:cTn>
                                        <p:tgtEl>
                                          <p:spTgt spid="20480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2" grpId="0" uiExpand="1" build="p" bldLvl="3"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body" idx="1"/>
          </p:nvPr>
        </p:nvSpPr>
        <p:spPr>
          <a:xfrm>
            <a:off x="50800" y="25400"/>
            <a:ext cx="9057704" cy="6355928"/>
          </a:xfrm>
        </p:spPr>
        <p:txBody>
          <a:bodyPr/>
          <a:lstStyle/>
          <a:p>
            <a:pPr>
              <a:lnSpc>
                <a:spcPct val="94000"/>
              </a:lnSpc>
            </a:pPr>
            <a:r>
              <a:rPr lang="en-US" altLang="en-US" dirty="0" smtClean="0"/>
              <a:t>Correlations can also be derived from a linear model with more than one predictor and/or with nominal predictors.</a:t>
            </a:r>
          </a:p>
          <a:p>
            <a:pPr lvl="1">
              <a:lnSpc>
                <a:spcPct val="94000"/>
              </a:lnSpc>
            </a:pPr>
            <a:r>
              <a:rPr lang="en-US" altLang="en-US" dirty="0" smtClean="0"/>
              <a:t>Useful for evaluating </a:t>
            </a:r>
            <a:r>
              <a:rPr lang="en-US" altLang="en-US" dirty="0" smtClean="0">
                <a:solidFill>
                  <a:srgbClr val="0000FF"/>
                </a:solidFill>
              </a:rPr>
              <a:t>overall magnitude of predictability</a:t>
            </a:r>
            <a:r>
              <a:rPr lang="en-US" altLang="en-US" dirty="0" smtClean="0"/>
              <a:t> of a model.</a:t>
            </a:r>
          </a:p>
          <a:p>
            <a:pPr lvl="1">
              <a:lnSpc>
                <a:spcPct val="94000"/>
              </a:lnSpc>
            </a:pPr>
            <a:r>
              <a:rPr lang="en-US" altLang="en-US" dirty="0" smtClean="0"/>
              <a:t>Stats packages produce </a:t>
            </a:r>
            <a:r>
              <a:rPr lang="en-US" altLang="en-US" dirty="0" smtClean="0">
                <a:solidFill>
                  <a:srgbClr val="0000FF"/>
                </a:solidFill>
              </a:rPr>
              <a:t>R</a:t>
            </a:r>
            <a:r>
              <a:rPr lang="en-US" altLang="en-US" baseline="30000" dirty="0" smtClean="0">
                <a:solidFill>
                  <a:srgbClr val="0000FF"/>
                </a:solidFill>
              </a:rPr>
              <a:t>2</a:t>
            </a:r>
            <a:r>
              <a:rPr lang="en-US" altLang="en-US" dirty="0" smtClean="0"/>
              <a:t> and </a:t>
            </a:r>
            <a:r>
              <a:rPr lang="en-US" altLang="en-US" dirty="0" smtClean="0">
                <a:solidFill>
                  <a:srgbClr val="0000FF"/>
                </a:solidFill>
              </a:rPr>
              <a:t>"adjusted" R</a:t>
            </a:r>
            <a:r>
              <a:rPr lang="en-US" altLang="en-US" baseline="30000" dirty="0" smtClean="0">
                <a:solidFill>
                  <a:srgbClr val="0000FF"/>
                </a:solidFill>
              </a:rPr>
              <a:t>2</a:t>
            </a:r>
            <a:r>
              <a:rPr lang="en-US" altLang="en-US" dirty="0" smtClean="0"/>
              <a:t>. </a:t>
            </a:r>
          </a:p>
          <a:p>
            <a:pPr lvl="1">
              <a:lnSpc>
                <a:spcPct val="94000"/>
              </a:lnSpc>
            </a:pPr>
            <a:r>
              <a:rPr lang="en-US" altLang="en-US" dirty="0" smtClean="0"/>
              <a:t>The square root gives a "multiple R"; interpret its magnitude.</a:t>
            </a:r>
            <a:endParaRPr lang="en-US" altLang="en-US" baseline="30000" dirty="0" smtClean="0"/>
          </a:p>
          <a:p>
            <a:pPr lvl="1">
              <a:lnSpc>
                <a:spcPct val="94000"/>
              </a:lnSpc>
            </a:pPr>
            <a:r>
              <a:rPr lang="en-US" altLang="en-US" dirty="0" smtClean="0">
                <a:sym typeface="Symbol" panose="05050102010706020507" pitchFamily="18" charset="2"/>
              </a:rPr>
              <a:t></a:t>
            </a:r>
            <a:r>
              <a:rPr lang="en-US" altLang="en-US" dirty="0" smtClean="0"/>
              <a:t>R</a:t>
            </a:r>
            <a:r>
              <a:rPr lang="en-US" altLang="en-US" baseline="30000" dirty="0" smtClean="0"/>
              <a:t>2</a:t>
            </a:r>
            <a:r>
              <a:rPr lang="en-US" altLang="en-US" dirty="0" smtClean="0"/>
              <a:t> is the same as the Pearson correlation between observed and predicted values. </a:t>
            </a:r>
          </a:p>
          <a:p>
            <a:pPr lvl="2">
              <a:lnSpc>
                <a:spcPct val="94000"/>
              </a:lnSpc>
            </a:pPr>
            <a:r>
              <a:rPr lang="en-US" altLang="en-US" sz="2400" dirty="0" smtClean="0"/>
              <a:t>For </a:t>
            </a:r>
            <a:r>
              <a:rPr lang="en-US" altLang="en-US" sz="2400" b="1" dirty="0" smtClean="0"/>
              <a:t>one predictor</a:t>
            </a:r>
            <a:r>
              <a:rPr lang="en-US" altLang="en-US" sz="2400" dirty="0" smtClean="0"/>
              <a:t>, it is the same as the usual Pearson correlation.</a:t>
            </a:r>
          </a:p>
          <a:p>
            <a:pPr lvl="2">
              <a:lnSpc>
                <a:spcPct val="94000"/>
              </a:lnSpc>
            </a:pPr>
            <a:r>
              <a:rPr lang="en-US" altLang="en-US" sz="2400" dirty="0" smtClean="0"/>
              <a:t>The Pearson is biased slightly low with small samples. Ignore. Use it.</a:t>
            </a:r>
          </a:p>
          <a:p>
            <a:pPr lvl="1">
              <a:lnSpc>
                <a:spcPct val="94000"/>
              </a:lnSpc>
            </a:pPr>
            <a:r>
              <a:rPr lang="en-US" altLang="en-US" sz="2500" dirty="0" smtClean="0"/>
              <a:t>For </a:t>
            </a:r>
            <a:r>
              <a:rPr lang="en-US" altLang="en-US" sz="2500" b="1" dirty="0" smtClean="0"/>
              <a:t>&gt;1 predictor</a:t>
            </a:r>
            <a:r>
              <a:rPr lang="en-US" altLang="en-US" sz="2500" dirty="0" smtClean="0"/>
              <a:t>, </a:t>
            </a:r>
            <a:r>
              <a:rPr lang="en-US" altLang="en-US" sz="2500" dirty="0">
                <a:sym typeface="Symbol" panose="05050102010706020507" pitchFamily="18" charset="2"/>
              </a:rPr>
              <a:t></a:t>
            </a:r>
            <a:r>
              <a:rPr lang="en-US" altLang="en-US" sz="2500" dirty="0"/>
              <a:t>R</a:t>
            </a:r>
            <a:r>
              <a:rPr lang="en-US" altLang="en-US" sz="2500" baseline="30000" dirty="0"/>
              <a:t>2</a:t>
            </a:r>
            <a:r>
              <a:rPr lang="en-US" altLang="en-US" sz="2500" dirty="0"/>
              <a:t> is </a:t>
            </a:r>
            <a:r>
              <a:rPr lang="en-US" altLang="en-US" sz="2500" dirty="0" smtClean="0"/>
              <a:t>biased high with small samples. So use…</a:t>
            </a:r>
          </a:p>
          <a:p>
            <a:pPr lvl="1">
              <a:lnSpc>
                <a:spcPct val="94000"/>
              </a:lnSpc>
            </a:pPr>
            <a:r>
              <a:rPr lang="en-US" altLang="en-US" dirty="0" smtClean="0">
                <a:sym typeface="Symbol" panose="05050102010706020507" pitchFamily="18" charset="2"/>
              </a:rPr>
              <a:t>(</a:t>
            </a:r>
            <a:r>
              <a:rPr lang="en-US" altLang="en-US" dirty="0"/>
              <a:t>adjusted </a:t>
            </a:r>
            <a:r>
              <a:rPr lang="en-US" altLang="en-US" dirty="0" smtClean="0"/>
              <a:t>R</a:t>
            </a:r>
            <a:r>
              <a:rPr lang="en-US" altLang="en-US" baseline="30000" dirty="0" smtClean="0"/>
              <a:t>2</a:t>
            </a:r>
            <a:r>
              <a:rPr lang="en-US" altLang="en-US" dirty="0" smtClean="0"/>
              <a:t>) = √(fraction of variance explained), where </a:t>
            </a:r>
            <a:r>
              <a:rPr lang="en-US" altLang="en-US" i="1" dirty="0" smtClean="0"/>
              <a:t>variance explained</a:t>
            </a:r>
            <a:r>
              <a:rPr lang="en-US" altLang="en-US" dirty="0" smtClean="0"/>
              <a:t> = R</a:t>
            </a:r>
            <a:r>
              <a:rPr lang="en-US" altLang="en-US" baseline="30000" dirty="0" smtClean="0"/>
              <a:t>2</a:t>
            </a:r>
            <a:r>
              <a:rPr lang="en-US" altLang="en-US" dirty="0" smtClean="0"/>
              <a:t> = (observed SD</a:t>
            </a:r>
            <a:r>
              <a:rPr lang="en-US" altLang="en-US" baseline="30000" dirty="0" smtClean="0"/>
              <a:t>2</a:t>
            </a:r>
            <a:r>
              <a:rPr lang="en-US" altLang="en-US" dirty="0" smtClean="0"/>
              <a:t> – error SD</a:t>
            </a:r>
            <a:r>
              <a:rPr lang="en-US" altLang="en-US" baseline="30000" dirty="0" smtClean="0"/>
              <a:t>2</a:t>
            </a:r>
            <a:r>
              <a:rPr lang="en-US" altLang="en-US" dirty="0" smtClean="0"/>
              <a:t>)/(observed SD</a:t>
            </a:r>
            <a:r>
              <a:rPr lang="en-US" altLang="en-US" baseline="30000" dirty="0" smtClean="0"/>
              <a:t>2</a:t>
            </a:r>
            <a:r>
              <a:rPr lang="en-US" altLang="en-US" dirty="0" smtClean="0"/>
              <a:t>).</a:t>
            </a:r>
          </a:p>
          <a:p>
            <a:pPr lvl="2">
              <a:lnSpc>
                <a:spcPct val="94000"/>
              </a:lnSpc>
            </a:pPr>
            <a:r>
              <a:rPr lang="en-US" altLang="en-US" sz="2400" dirty="0" smtClean="0"/>
              <a:t>This R is unbiased with small samples and &gt;1 predictor. </a:t>
            </a:r>
          </a:p>
          <a:p>
            <a:pPr>
              <a:lnSpc>
                <a:spcPct val="94000"/>
              </a:lnSpc>
            </a:pPr>
            <a:r>
              <a:rPr lang="en-US" altLang="en-US" dirty="0"/>
              <a:t>Correlations when </a:t>
            </a:r>
            <a:r>
              <a:rPr lang="en-US" altLang="en-US" dirty="0">
                <a:solidFill>
                  <a:srgbClr val="0000FF"/>
                </a:solidFill>
              </a:rPr>
              <a:t>controlling for something</a:t>
            </a:r>
            <a:r>
              <a:rPr lang="en-US" altLang="en-US" dirty="0"/>
              <a:t>…</a:t>
            </a:r>
          </a:p>
          <a:p>
            <a:pPr lvl="1">
              <a:lnSpc>
                <a:spcPct val="94000"/>
              </a:lnSpc>
            </a:pPr>
            <a:r>
              <a:rPr lang="en-US" altLang="en-US" dirty="0"/>
              <a:t>Interpreting slopes and differences in means is no great problem when you have other predictors in the model</a:t>
            </a:r>
            <a:r>
              <a:rPr lang="en-US" altLang="en-US" dirty="0" smtClean="0"/>
              <a:t>.</a:t>
            </a:r>
            <a:endParaRPr lang="en-US" altLang="en-US" dirty="0"/>
          </a:p>
        </p:txBody>
      </p:sp>
    </p:spTree>
    <p:extLst>
      <p:ext uri="{BB962C8B-B14F-4D97-AF65-F5344CB8AC3E}">
        <p14:creationId xmlns:p14="http://schemas.microsoft.com/office/powerpoint/2010/main" val="21284265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body" idx="1"/>
          </p:nvPr>
        </p:nvSpPr>
        <p:spPr>
          <a:xfrm>
            <a:off x="50800" y="25400"/>
            <a:ext cx="9057704" cy="6067896"/>
          </a:xfrm>
        </p:spPr>
        <p:txBody>
          <a:bodyPr/>
          <a:lstStyle/>
          <a:p>
            <a:pPr lvl="2">
              <a:lnSpc>
                <a:spcPct val="94000"/>
              </a:lnSpc>
            </a:pPr>
            <a:r>
              <a:rPr lang="en-US" altLang="en-US" dirty="0" smtClean="0"/>
              <a:t>Be </a:t>
            </a:r>
            <a:r>
              <a:rPr lang="en-US" altLang="en-US" dirty="0"/>
              <a:t>careful about which SD you use to standardize. Usually it should be the standard error of the estimate.</a:t>
            </a:r>
          </a:p>
          <a:p>
            <a:pPr lvl="1">
              <a:lnSpc>
                <a:spcPct val="94000"/>
              </a:lnSpc>
            </a:pPr>
            <a:r>
              <a:rPr lang="en-US" altLang="en-US" dirty="0"/>
              <a:t>But correlations are a challenge.</a:t>
            </a:r>
          </a:p>
          <a:p>
            <a:pPr lvl="1">
              <a:lnSpc>
                <a:spcPct val="94000"/>
              </a:lnSpc>
            </a:pPr>
            <a:r>
              <a:rPr lang="en-US" altLang="en-US" dirty="0"/>
              <a:t>The correlation is either </a:t>
            </a:r>
            <a:r>
              <a:rPr lang="en-US" altLang="en-US" dirty="0">
                <a:solidFill>
                  <a:srgbClr val="0000FF"/>
                </a:solidFill>
              </a:rPr>
              <a:t>partial</a:t>
            </a:r>
            <a:r>
              <a:rPr lang="en-US" altLang="en-US" dirty="0"/>
              <a:t> or </a:t>
            </a:r>
            <a:r>
              <a:rPr lang="en-US" altLang="en-US" dirty="0">
                <a:solidFill>
                  <a:srgbClr val="0000FF"/>
                </a:solidFill>
              </a:rPr>
              <a:t>semi-partial</a:t>
            </a:r>
            <a:r>
              <a:rPr lang="en-US" altLang="en-US" dirty="0"/>
              <a:t> (SPSS: "part").</a:t>
            </a:r>
          </a:p>
          <a:p>
            <a:pPr lvl="1">
              <a:lnSpc>
                <a:spcPct val="94000"/>
              </a:lnSpc>
            </a:pPr>
            <a:r>
              <a:rPr lang="en-US" altLang="en-US" dirty="0"/>
              <a:t>Partial = effect of the predictor within a virtual subgroup of subjects who all have the same values of the other predictors.</a:t>
            </a:r>
          </a:p>
          <a:p>
            <a:pPr lvl="1">
              <a:lnSpc>
                <a:spcPct val="94000"/>
              </a:lnSpc>
            </a:pPr>
            <a:r>
              <a:rPr lang="en-US" altLang="en-US" dirty="0"/>
              <a:t>Partial is probably more appropriate for the individual.</a:t>
            </a:r>
          </a:p>
          <a:p>
            <a:pPr lvl="2">
              <a:lnSpc>
                <a:spcPct val="94000"/>
              </a:lnSpc>
            </a:pPr>
            <a:r>
              <a:rPr lang="en-US" altLang="en-US" dirty="0"/>
              <a:t>Get confidence limits by assuming the correlation is a simple Pearson with sample size = 2 + degrees of freedom of error term.</a:t>
            </a:r>
          </a:p>
          <a:p>
            <a:pPr lvl="1">
              <a:lnSpc>
                <a:spcPct val="94000"/>
              </a:lnSpc>
            </a:pPr>
            <a:r>
              <a:rPr lang="en-US" altLang="en-US" dirty="0"/>
              <a:t>Semi-partial = unique effect of the predictor with </a:t>
            </a:r>
            <a:r>
              <a:rPr lang="en-US" altLang="en-US" i="1" dirty="0"/>
              <a:t>all</a:t>
            </a:r>
            <a:r>
              <a:rPr lang="en-US" altLang="en-US" dirty="0"/>
              <a:t> subjects.</a:t>
            </a:r>
          </a:p>
          <a:p>
            <a:pPr lvl="2">
              <a:lnSpc>
                <a:spcPct val="94000"/>
              </a:lnSpc>
            </a:pPr>
            <a:r>
              <a:rPr lang="en-US" altLang="en-US" dirty="0"/>
              <a:t>Hard to interpret</a:t>
            </a:r>
            <a:r>
              <a:rPr lang="en-US" altLang="en-US" dirty="0" smtClean="0"/>
              <a:t>.</a:t>
            </a:r>
          </a:p>
          <a:p>
            <a:pPr marL="0" indent="0">
              <a:lnSpc>
                <a:spcPct val="93000"/>
              </a:lnSpc>
              <a:spcBef>
                <a:spcPts val="600"/>
              </a:spcBef>
              <a:buNone/>
              <a:defRPr/>
            </a:pPr>
            <a:r>
              <a:rPr lang="en-US" b="1" dirty="0">
                <a:solidFill>
                  <a:srgbClr val="FF0066"/>
                </a:solidFill>
              </a:rPr>
              <a:t>Slope (or Gradient)</a:t>
            </a:r>
          </a:p>
          <a:p>
            <a:pPr>
              <a:lnSpc>
                <a:spcPct val="93000"/>
              </a:lnSpc>
              <a:defRPr/>
            </a:pPr>
            <a:r>
              <a:rPr lang="en-US" dirty="0"/>
              <a:t>A correlation is easy to evaluate, but a slope is more practical.</a:t>
            </a:r>
          </a:p>
          <a:p>
            <a:pPr>
              <a:lnSpc>
                <a:spcPct val="93000"/>
              </a:lnSpc>
              <a:defRPr/>
            </a:pPr>
            <a:r>
              <a:rPr lang="en-US" dirty="0"/>
              <a:t>As with the correlation coefficient, use it when a </a:t>
            </a:r>
            <a:r>
              <a:rPr lang="en-US" dirty="0">
                <a:solidFill>
                  <a:srgbClr val="0000FF"/>
                </a:solidFill>
              </a:rPr>
              <a:t>straight line</a:t>
            </a:r>
            <a:r>
              <a:rPr lang="en-US" dirty="0"/>
              <a:t> looks like the best way to fit a trend in a </a:t>
            </a:r>
            <a:r>
              <a:rPr lang="en-US" dirty="0" smtClean="0"/>
              <a:t>scatterplot…</a:t>
            </a:r>
            <a:endParaRPr lang="en-US" sz="2400" dirty="0"/>
          </a:p>
        </p:txBody>
      </p:sp>
      <p:sp>
        <p:nvSpPr>
          <p:cNvPr id="3" name="Action Button: Home 2">
            <a:hlinkClick r:id="rId2" action="ppaction://hlinksldjump" highlightClick="1"/>
          </p:cNvPr>
          <p:cNvSpPr/>
          <p:nvPr/>
        </p:nvSpPr>
        <p:spPr bwMode="auto">
          <a:xfrm>
            <a:off x="8569755" y="3789040"/>
            <a:ext cx="500063" cy="428625"/>
          </a:xfrm>
          <a:prstGeom prst="actionButtonHome">
            <a:avLst/>
          </a:prstGeom>
          <a:solidFill>
            <a:srgbClr val="FFFFFF">
              <a:alpha val="49000"/>
            </a:srgbClr>
          </a:solidFill>
          <a:ln w="9525" cap="flat" cmpd="sng" algn="ctr">
            <a:solidFill>
              <a:schemeClr val="bg1">
                <a:lumMod val="50000"/>
              </a:schemeClr>
            </a:solidFill>
            <a:prstDash val="solid"/>
            <a:round/>
            <a:headEnd type="none" w="med" len="med"/>
            <a:tailEnd type="none" w="med" len="med"/>
          </a:ln>
          <a:effectLst/>
        </p:spPr>
        <p:txBody>
          <a:bodyPr/>
          <a:lstStyle/>
          <a:p>
            <a:pPr eaLnBrk="0" hangingPunct="0">
              <a:defRPr/>
            </a:pPr>
            <a:endParaRPr lang="en-US" dirty="0">
              <a:cs typeface="+mn-cs"/>
            </a:endParaRPr>
          </a:p>
        </p:txBody>
      </p:sp>
    </p:spTree>
    <p:extLst>
      <p:ext uri="{BB962C8B-B14F-4D97-AF65-F5344CB8AC3E}">
        <p14:creationId xmlns:p14="http://schemas.microsoft.com/office/powerpoint/2010/main" val="669524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25413" y="44450"/>
            <a:ext cx="8915400" cy="685800"/>
          </a:xfrm>
        </p:spPr>
        <p:txBody>
          <a:bodyPr/>
          <a:lstStyle/>
          <a:p>
            <a:r>
              <a:rPr lang="en-US" altLang="en-US" dirty="0" smtClean="0"/>
              <a:t>Background: The Rise of Magnitudes of Effects</a:t>
            </a:r>
          </a:p>
        </p:txBody>
      </p:sp>
      <p:sp>
        <p:nvSpPr>
          <p:cNvPr id="5123" name="Rectangle 3"/>
          <p:cNvSpPr>
            <a:spLocks noGrp="1" noChangeArrowheads="1"/>
          </p:cNvSpPr>
          <p:nvPr>
            <p:ph type="body" idx="1"/>
          </p:nvPr>
        </p:nvSpPr>
        <p:spPr>
          <a:xfrm>
            <a:off x="128588" y="692150"/>
            <a:ext cx="8912225" cy="6116638"/>
          </a:xfrm>
        </p:spPr>
        <p:txBody>
          <a:bodyPr/>
          <a:lstStyle/>
          <a:p>
            <a:pPr>
              <a:lnSpc>
                <a:spcPct val="97000"/>
              </a:lnSpc>
            </a:pPr>
            <a:r>
              <a:rPr lang="en-US" altLang="en-US" dirty="0" smtClean="0"/>
              <a:t>Research is all about the </a:t>
            </a:r>
            <a:r>
              <a:rPr lang="en-US" altLang="en-US" dirty="0" smtClean="0">
                <a:solidFill>
                  <a:srgbClr val="0000FF"/>
                </a:solidFill>
              </a:rPr>
              <a:t>effect</a:t>
            </a:r>
            <a:r>
              <a:rPr lang="en-US" altLang="en-US" dirty="0" smtClean="0"/>
              <a:t> of something on something else.</a:t>
            </a:r>
          </a:p>
          <a:p>
            <a:pPr lvl="1"/>
            <a:r>
              <a:rPr lang="en-US" altLang="en-US" dirty="0" smtClean="0"/>
              <a:t>The </a:t>
            </a:r>
            <a:r>
              <a:rPr lang="en-US" altLang="en-US" i="1" dirty="0" smtClean="0"/>
              <a:t>somethings</a:t>
            </a:r>
            <a:r>
              <a:rPr lang="en-US" altLang="en-US" dirty="0" smtClean="0"/>
              <a:t> are </a:t>
            </a:r>
            <a:r>
              <a:rPr lang="en-US" altLang="en-US" dirty="0" smtClean="0">
                <a:solidFill>
                  <a:srgbClr val="0000FF"/>
                </a:solidFill>
              </a:rPr>
              <a:t>variables</a:t>
            </a:r>
            <a:r>
              <a:rPr lang="en-US" altLang="en-US" dirty="0" smtClean="0"/>
              <a:t>, such as measures of physical activity, health, training, performance.</a:t>
            </a:r>
          </a:p>
          <a:p>
            <a:pPr lvl="1"/>
            <a:r>
              <a:rPr lang="en-US" altLang="en-US" dirty="0" smtClean="0"/>
              <a:t>An effect is a </a:t>
            </a:r>
            <a:r>
              <a:rPr lang="en-US" altLang="en-US" dirty="0" smtClean="0">
                <a:solidFill>
                  <a:srgbClr val="0000FF"/>
                </a:solidFill>
              </a:rPr>
              <a:t>relationship</a:t>
            </a:r>
            <a:r>
              <a:rPr lang="en-US" altLang="en-US" dirty="0" smtClean="0"/>
              <a:t> between the values of the variables, for example between physical activity and health.</a:t>
            </a:r>
          </a:p>
          <a:p>
            <a:pPr lvl="2"/>
            <a:r>
              <a:rPr lang="en-US" altLang="en-US" dirty="0" smtClean="0"/>
              <a:t>We think of an effect as </a:t>
            </a:r>
            <a:r>
              <a:rPr lang="en-US" altLang="en-US" dirty="0" smtClean="0">
                <a:solidFill>
                  <a:srgbClr val="0000FF"/>
                </a:solidFill>
              </a:rPr>
              <a:t>causal</a:t>
            </a:r>
            <a:r>
              <a:rPr lang="en-US" altLang="en-US" dirty="0" smtClean="0"/>
              <a:t>: more active </a:t>
            </a:r>
            <a:r>
              <a:rPr lang="en-US" altLang="en-US" dirty="0" smtClean="0">
                <a:sym typeface="Symbol" pitchFamily="18" charset="2"/>
              </a:rPr>
              <a:t> </a:t>
            </a:r>
            <a:r>
              <a:rPr lang="en-US" altLang="en-US" dirty="0" smtClean="0"/>
              <a:t>more healthy.</a:t>
            </a:r>
          </a:p>
          <a:p>
            <a:pPr lvl="2"/>
            <a:r>
              <a:rPr lang="en-US" altLang="en-US" dirty="0" smtClean="0"/>
              <a:t>But it may be only an </a:t>
            </a:r>
            <a:r>
              <a:rPr lang="en-US" altLang="en-US" dirty="0" smtClean="0">
                <a:solidFill>
                  <a:srgbClr val="0000FF"/>
                </a:solidFill>
              </a:rPr>
              <a:t>association</a:t>
            </a:r>
            <a:r>
              <a:rPr lang="en-US" altLang="en-US" dirty="0" smtClean="0"/>
              <a:t>: more active </a:t>
            </a:r>
            <a:r>
              <a:rPr lang="en-US" altLang="en-US" dirty="0" smtClean="0">
                <a:sym typeface="Symbol" pitchFamily="18" charset="2"/>
              </a:rPr>
              <a:t> </a:t>
            </a:r>
            <a:r>
              <a:rPr lang="en-US" altLang="en-US" dirty="0" smtClean="0"/>
              <a:t>more healthy.</a:t>
            </a:r>
          </a:p>
          <a:p>
            <a:pPr lvl="1"/>
            <a:r>
              <a:rPr lang="en-US" altLang="en-US" dirty="0" smtClean="0"/>
              <a:t>Effects provide us with evidence for changing our lives.</a:t>
            </a:r>
          </a:p>
          <a:p>
            <a:pPr>
              <a:lnSpc>
                <a:spcPct val="97000"/>
              </a:lnSpc>
            </a:pPr>
            <a:r>
              <a:rPr lang="en-US" altLang="en-US" dirty="0" smtClean="0"/>
              <a:t>The </a:t>
            </a:r>
            <a:r>
              <a:rPr lang="en-US" altLang="en-US" dirty="0" smtClean="0">
                <a:solidFill>
                  <a:srgbClr val="0000FF"/>
                </a:solidFill>
              </a:rPr>
              <a:t>magnitude</a:t>
            </a:r>
            <a:r>
              <a:rPr lang="en-US" altLang="en-US" dirty="0" smtClean="0"/>
              <a:t> of an effect is important.</a:t>
            </a:r>
          </a:p>
          <a:p>
            <a:pPr lvl="1"/>
            <a:r>
              <a:rPr lang="en-US" altLang="en-US" dirty="0" smtClean="0"/>
              <a:t>In clinical or practical settings: could the effect be harmful or beneficial?  Is the benefit likely to be small, moderate, large…? </a:t>
            </a:r>
          </a:p>
          <a:p>
            <a:pPr lvl="1"/>
            <a:r>
              <a:rPr lang="en-US" altLang="en-US" dirty="0" smtClean="0"/>
              <a:t>In research settings: </a:t>
            </a:r>
          </a:p>
          <a:p>
            <a:pPr lvl="2">
              <a:lnSpc>
                <a:spcPct val="97000"/>
              </a:lnSpc>
            </a:pPr>
            <a:r>
              <a:rPr lang="en-US" altLang="en-US" dirty="0" smtClean="0"/>
              <a:t>Effect magnitude determines </a:t>
            </a:r>
            <a:r>
              <a:rPr lang="en-US" altLang="en-US" dirty="0" smtClean="0">
                <a:solidFill>
                  <a:srgbClr val="0000FF"/>
                </a:solidFill>
              </a:rPr>
              <a:t>sample size</a:t>
            </a:r>
            <a:r>
              <a:rPr lang="en-US" altLang="en-US" dirty="0" smtClean="0"/>
              <a:t>.</a:t>
            </a:r>
          </a:p>
          <a:p>
            <a:pPr lvl="2">
              <a:lnSpc>
                <a:spcPct val="97000"/>
              </a:lnSpc>
            </a:pPr>
            <a:r>
              <a:rPr lang="en-US" altLang="en-US" dirty="0" smtClean="0">
                <a:solidFill>
                  <a:srgbClr val="0000FF"/>
                </a:solidFill>
              </a:rPr>
              <a:t>Meta-analysis</a:t>
            </a:r>
            <a:r>
              <a:rPr lang="en-US" altLang="en-US" dirty="0" smtClean="0"/>
              <a:t> is all about averaging magnitudes of study-effects.</a:t>
            </a:r>
          </a:p>
          <a:p>
            <a:pPr lvl="2">
              <a:lnSpc>
                <a:spcPct val="97000"/>
              </a:lnSpc>
            </a:pPr>
            <a:r>
              <a:rPr lang="en-US" altLang="en-US" dirty="0" smtClean="0"/>
              <a:t>So various research organizations now emphasize magnitude</a:t>
            </a:r>
          </a:p>
        </p:txBody>
      </p:sp>
      <p:sp>
        <p:nvSpPr>
          <p:cNvPr id="4" name="Action Button: Home 3">
            <a:hlinkClick r:id="rId2" action="ppaction://hlinksldjump" highlightClick="1"/>
          </p:cNvPr>
          <p:cNvSpPr/>
          <p:nvPr/>
        </p:nvSpPr>
        <p:spPr bwMode="auto">
          <a:xfrm>
            <a:off x="8532440" y="6309320"/>
            <a:ext cx="500063" cy="428625"/>
          </a:xfrm>
          <a:prstGeom prst="actionButtonHome">
            <a:avLst/>
          </a:prstGeom>
          <a:solidFill>
            <a:srgbClr val="FFFFFF"/>
          </a:solidFill>
          <a:ln w="9525" cap="flat" cmpd="sng" algn="ctr">
            <a:solidFill>
              <a:schemeClr val="bg1">
                <a:lumMod val="50000"/>
              </a:schemeClr>
            </a:solidFill>
            <a:prstDash val="solid"/>
            <a:round/>
            <a:headEnd type="none" w="med" len="med"/>
            <a:tailEnd type="none" w="med" len="med"/>
          </a:ln>
          <a:effectLst/>
        </p:spPr>
        <p:txBody>
          <a:bodyPr/>
          <a:lstStyle/>
          <a:p>
            <a:pPr eaLnBrk="0" hangingPunct="0">
              <a:defRPr/>
            </a:pPr>
            <a:endParaRPr lang="en-US" dirty="0">
              <a:cs typeface="+mn-c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02" name="Rectangle 2"/>
          <p:cNvSpPr>
            <a:spLocks noGrp="1" noChangeArrowheads="1"/>
          </p:cNvSpPr>
          <p:nvPr>
            <p:ph type="body" idx="1"/>
          </p:nvPr>
        </p:nvSpPr>
        <p:spPr>
          <a:xfrm>
            <a:off x="92075" y="29766"/>
            <a:ext cx="8937625" cy="6768926"/>
          </a:xfrm>
        </p:spPr>
        <p:txBody>
          <a:bodyPr/>
          <a:lstStyle/>
          <a:p>
            <a:pPr>
              <a:lnSpc>
                <a:spcPct val="93000"/>
              </a:lnSpc>
              <a:defRPr/>
            </a:pPr>
            <a:r>
              <a:rPr lang="en-US" dirty="0" smtClean="0"/>
              <a:t>A slope is also known as a "</a:t>
            </a:r>
            <a:r>
              <a:rPr lang="en-US" dirty="0" smtClean="0">
                <a:solidFill>
                  <a:srgbClr val="0000FF"/>
                </a:solidFill>
              </a:rPr>
              <a:t>beta</a:t>
            </a:r>
            <a:r>
              <a:rPr lang="en-US" dirty="0" smtClean="0"/>
              <a:t>": the </a:t>
            </a:r>
            <a:r>
              <a:rPr lang="en-US" dirty="0" smtClean="0">
                <a:solidFill>
                  <a:srgbClr val="0000FF"/>
                </a:solidFill>
              </a:rPr>
              <a:t>difference</a:t>
            </a:r>
            <a:br>
              <a:rPr lang="en-US" dirty="0" smtClean="0">
                <a:solidFill>
                  <a:srgbClr val="0000FF"/>
                </a:solidFill>
              </a:rPr>
            </a:br>
            <a:r>
              <a:rPr lang="en-US" dirty="0" smtClean="0">
                <a:solidFill>
                  <a:srgbClr val="0000FF"/>
                </a:solidFill>
              </a:rPr>
              <a:t> in the dependent per unit </a:t>
            </a:r>
            <a:r>
              <a:rPr lang="en-US" dirty="0" smtClean="0"/>
              <a:t>of the predictor.</a:t>
            </a:r>
          </a:p>
          <a:p>
            <a:pPr>
              <a:lnSpc>
                <a:spcPct val="93000"/>
              </a:lnSpc>
              <a:defRPr/>
            </a:pPr>
            <a:r>
              <a:rPr lang="en-US" dirty="0" smtClean="0"/>
              <a:t>But the unit of the predictor is </a:t>
            </a:r>
            <a:r>
              <a:rPr lang="en-US" dirty="0" smtClean="0">
                <a:solidFill>
                  <a:srgbClr val="0000FF"/>
                </a:solidFill>
              </a:rPr>
              <a:t>arbitrary</a:t>
            </a:r>
            <a:r>
              <a:rPr lang="en-US" dirty="0" smtClean="0"/>
              <a:t>.</a:t>
            </a:r>
          </a:p>
          <a:p>
            <a:pPr lvl="1">
              <a:lnSpc>
                <a:spcPct val="93000"/>
              </a:lnSpc>
              <a:defRPr/>
            </a:pPr>
            <a:r>
              <a:rPr lang="en-US" dirty="0" smtClean="0"/>
              <a:t>Example: a 2% per year decline in activity </a:t>
            </a:r>
            <a:br>
              <a:rPr lang="en-US" dirty="0" smtClean="0"/>
            </a:br>
            <a:r>
              <a:rPr lang="en-US" dirty="0" smtClean="0"/>
              <a:t>seems trivial,</a:t>
            </a:r>
          </a:p>
          <a:p>
            <a:pPr>
              <a:lnSpc>
                <a:spcPct val="93000"/>
              </a:lnSpc>
              <a:defRPr/>
            </a:pPr>
            <a:r>
              <a:rPr lang="en-US" dirty="0" smtClean="0"/>
              <a:t>So evaluate a slope as the </a:t>
            </a:r>
            <a:r>
              <a:rPr lang="en-US" dirty="0" smtClean="0">
                <a:solidFill>
                  <a:srgbClr val="0000FF"/>
                </a:solidFill>
              </a:rPr>
              <a:t>difference in the </a:t>
            </a:r>
            <a:br>
              <a:rPr lang="en-US" dirty="0" smtClean="0">
                <a:solidFill>
                  <a:srgbClr val="0000FF"/>
                </a:solidFill>
              </a:rPr>
            </a:br>
            <a:r>
              <a:rPr lang="en-US" dirty="0" smtClean="0">
                <a:solidFill>
                  <a:srgbClr val="0000FF"/>
                </a:solidFill>
              </a:rPr>
              <a:t>dependent per two SDs</a:t>
            </a:r>
            <a:r>
              <a:rPr lang="en-US" dirty="0" smtClean="0"/>
              <a:t> of predictor. Why?</a:t>
            </a:r>
          </a:p>
          <a:p>
            <a:pPr lvl="1">
              <a:lnSpc>
                <a:spcPct val="93000"/>
              </a:lnSpc>
              <a:defRPr/>
            </a:pPr>
            <a:r>
              <a:rPr lang="en-US" dirty="0" smtClean="0"/>
              <a:t>A slope represents a comparison of two means.</a:t>
            </a:r>
          </a:p>
          <a:p>
            <a:pPr lvl="1">
              <a:lnSpc>
                <a:spcPct val="93000"/>
              </a:lnSpc>
              <a:defRPr/>
            </a:pPr>
            <a:r>
              <a:rPr lang="en-US" dirty="0" smtClean="0"/>
              <a:t>2 SD gives the difference in the dependent variable between a typically low and typically high subject.</a:t>
            </a:r>
          </a:p>
          <a:p>
            <a:pPr lvl="1">
              <a:lnSpc>
                <a:spcPct val="93000"/>
              </a:lnSpc>
              <a:defRPr/>
            </a:pPr>
            <a:r>
              <a:rPr lang="en-US" dirty="0" smtClean="0"/>
              <a:t>If you compare the means via standardization, the SD for standardizing is the standard error of the estimate (SEE).</a:t>
            </a:r>
          </a:p>
          <a:p>
            <a:pPr lvl="2">
              <a:lnSpc>
                <a:spcPct val="93000"/>
              </a:lnSpc>
              <a:defRPr/>
            </a:pPr>
            <a:r>
              <a:rPr lang="en-US" dirty="0" smtClean="0"/>
              <a:t>The SEE is the scatter about the line (the same all along the line).</a:t>
            </a:r>
          </a:p>
          <a:p>
            <a:pPr lvl="1">
              <a:lnSpc>
                <a:spcPct val="93000"/>
              </a:lnSpc>
              <a:defRPr/>
            </a:pPr>
            <a:r>
              <a:rPr lang="en-US" dirty="0" smtClean="0"/>
              <a:t>2 SD makes a small Cohen's d (0.20) = a small correlation (0.10).</a:t>
            </a:r>
          </a:p>
          <a:p>
            <a:pPr lvl="1">
              <a:lnSpc>
                <a:spcPct val="93000"/>
              </a:lnSpc>
              <a:defRPr/>
            </a:pPr>
            <a:r>
              <a:rPr lang="en-US" dirty="0" smtClean="0"/>
              <a:t>But 2 SD makes correlations of 0.30, 0.50, 0.70 and 0.90 correspond to Cohen's d of </a:t>
            </a:r>
            <a:r>
              <a:rPr lang="en-US" dirty="0"/>
              <a:t>0.63, 1.15, 2.0 and 4.1.</a:t>
            </a:r>
            <a:endParaRPr lang="en-US" dirty="0" smtClean="0"/>
          </a:p>
          <a:p>
            <a:pPr lvl="1">
              <a:lnSpc>
                <a:spcPct val="93000"/>
              </a:lnSpc>
              <a:defRPr/>
            </a:pPr>
            <a:r>
              <a:rPr lang="en-US" dirty="0" smtClean="0"/>
              <a:t>Hence my revised and augmented thresholds for Cohen's d.</a:t>
            </a:r>
          </a:p>
        </p:txBody>
      </p:sp>
      <p:grpSp>
        <p:nvGrpSpPr>
          <p:cNvPr id="204910" name="Group 110"/>
          <p:cNvGrpSpPr>
            <a:grpSpLocks/>
          </p:cNvGrpSpPr>
          <p:nvPr/>
        </p:nvGrpSpPr>
        <p:grpSpPr bwMode="auto">
          <a:xfrm>
            <a:off x="6586859" y="458010"/>
            <a:ext cx="2233613" cy="2865437"/>
            <a:chOff x="4240" y="657"/>
            <a:chExt cx="1407" cy="1805"/>
          </a:xfrm>
        </p:grpSpPr>
        <p:sp>
          <p:nvSpPr>
            <p:cNvPr id="21515" name="Rectangle 21"/>
            <p:cNvSpPr>
              <a:spLocks noChangeArrowheads="1"/>
            </p:cNvSpPr>
            <p:nvPr/>
          </p:nvSpPr>
          <p:spPr bwMode="auto">
            <a:xfrm>
              <a:off x="4872" y="2198"/>
              <a:ext cx="305" cy="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9050" tIns="26987" rIns="19050" bIns="26987">
              <a:spAutoFit/>
            </a:bodyPr>
            <a:lstStyle/>
            <a:p>
              <a:pPr algn="ctr" defTabSz="762000" eaLnBrk="0" hangingPunct="0">
                <a:tabLst>
                  <a:tab pos="355600" algn="l"/>
                  <a:tab pos="711200" algn="l"/>
                  <a:tab pos="1079500" algn="l"/>
                </a:tabLst>
              </a:pPr>
              <a:r>
                <a:rPr lang="en-US" sz="2400" dirty="0">
                  <a:solidFill>
                    <a:srgbClr val="990000"/>
                  </a:solidFill>
                  <a:latin typeface="Arial Narrow" pitchFamily="34" charset="0"/>
                </a:rPr>
                <a:t>Age</a:t>
              </a:r>
            </a:p>
          </p:txBody>
        </p:sp>
        <p:sp>
          <p:nvSpPr>
            <p:cNvPr id="21516" name="Rectangle 22"/>
            <p:cNvSpPr>
              <a:spLocks noChangeArrowheads="1"/>
            </p:cNvSpPr>
            <p:nvPr/>
          </p:nvSpPr>
          <p:spPr bwMode="auto">
            <a:xfrm>
              <a:off x="4240" y="657"/>
              <a:ext cx="1255" cy="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26987" rIns="19050" bIns="26987">
              <a:spAutoFit/>
            </a:bodyPr>
            <a:lstStyle/>
            <a:p>
              <a:pPr defTabSz="762000" eaLnBrk="0" hangingPunct="0">
                <a:tabLst>
                  <a:tab pos="355600" algn="l"/>
                  <a:tab pos="711200" algn="l"/>
                  <a:tab pos="1079500" algn="l"/>
                </a:tabLst>
              </a:pPr>
              <a:r>
                <a:rPr lang="en-US" sz="2400">
                  <a:solidFill>
                    <a:srgbClr val="990000"/>
                  </a:solidFill>
                  <a:latin typeface="Arial Narrow" pitchFamily="34" charset="0"/>
                </a:rPr>
                <a:t>Physical activity</a:t>
              </a:r>
            </a:p>
          </p:txBody>
        </p:sp>
        <p:sp>
          <p:nvSpPr>
            <p:cNvPr id="21517" name="Rectangle 20"/>
            <p:cNvSpPr>
              <a:spLocks noChangeArrowheads="1"/>
            </p:cNvSpPr>
            <p:nvPr/>
          </p:nvSpPr>
          <p:spPr bwMode="auto">
            <a:xfrm flipH="1">
              <a:off x="4367" y="934"/>
              <a:ext cx="1279" cy="1163"/>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sz="2400">
                  <a:solidFill>
                    <a:schemeClr val="tx2"/>
                  </a:solidFill>
                  <a:latin typeface="Arial Narrow" pitchFamily="34" charset="0"/>
                </a:rPr>
                <a:t> </a:t>
              </a:r>
            </a:p>
          </p:txBody>
        </p:sp>
        <p:sp>
          <p:nvSpPr>
            <p:cNvPr id="21518" name="AutoShape 24"/>
            <p:cNvSpPr>
              <a:spLocks noChangeArrowheads="1"/>
            </p:cNvSpPr>
            <p:nvPr/>
          </p:nvSpPr>
          <p:spPr bwMode="auto">
            <a:xfrm flipH="1" flipV="1">
              <a:off x="5376" y="1548"/>
              <a:ext cx="45" cy="45"/>
            </a:xfrm>
            <a:prstGeom prst="octagon">
              <a:avLst>
                <a:gd name="adj" fmla="val 29287"/>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a:p>
          </p:txBody>
        </p:sp>
        <p:sp>
          <p:nvSpPr>
            <p:cNvPr id="21519" name="AutoShape 25"/>
            <p:cNvSpPr>
              <a:spLocks noChangeArrowheads="1"/>
            </p:cNvSpPr>
            <p:nvPr/>
          </p:nvSpPr>
          <p:spPr bwMode="auto">
            <a:xfrm flipH="1" flipV="1">
              <a:off x="5287" y="1230"/>
              <a:ext cx="44" cy="45"/>
            </a:xfrm>
            <a:prstGeom prst="octagon">
              <a:avLst>
                <a:gd name="adj" fmla="val 29287"/>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a:p>
          </p:txBody>
        </p:sp>
        <p:sp>
          <p:nvSpPr>
            <p:cNvPr id="21520" name="AutoShape 26"/>
            <p:cNvSpPr>
              <a:spLocks noChangeArrowheads="1"/>
            </p:cNvSpPr>
            <p:nvPr/>
          </p:nvSpPr>
          <p:spPr bwMode="auto">
            <a:xfrm flipH="1" flipV="1">
              <a:off x="5331" y="1627"/>
              <a:ext cx="45" cy="45"/>
            </a:xfrm>
            <a:prstGeom prst="octagon">
              <a:avLst>
                <a:gd name="adj" fmla="val 29287"/>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a:p>
          </p:txBody>
        </p:sp>
        <p:sp>
          <p:nvSpPr>
            <p:cNvPr id="21521" name="AutoShape 27"/>
            <p:cNvSpPr>
              <a:spLocks noChangeArrowheads="1"/>
            </p:cNvSpPr>
            <p:nvPr/>
          </p:nvSpPr>
          <p:spPr bwMode="auto">
            <a:xfrm>
              <a:off x="5108" y="1366"/>
              <a:ext cx="45" cy="45"/>
            </a:xfrm>
            <a:prstGeom prst="octagon">
              <a:avLst>
                <a:gd name="adj" fmla="val 29287"/>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a:p>
          </p:txBody>
        </p:sp>
        <p:sp>
          <p:nvSpPr>
            <p:cNvPr id="21522" name="AutoShape 28"/>
            <p:cNvSpPr>
              <a:spLocks noChangeArrowheads="1"/>
            </p:cNvSpPr>
            <p:nvPr/>
          </p:nvSpPr>
          <p:spPr bwMode="auto">
            <a:xfrm>
              <a:off x="5062" y="1866"/>
              <a:ext cx="45" cy="45"/>
            </a:xfrm>
            <a:prstGeom prst="octagon">
              <a:avLst>
                <a:gd name="adj" fmla="val 29287"/>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a:p>
          </p:txBody>
        </p:sp>
        <p:sp>
          <p:nvSpPr>
            <p:cNvPr id="21523" name="AutoShape 29"/>
            <p:cNvSpPr>
              <a:spLocks noChangeArrowheads="1"/>
            </p:cNvSpPr>
            <p:nvPr/>
          </p:nvSpPr>
          <p:spPr bwMode="auto">
            <a:xfrm>
              <a:off x="5107" y="1649"/>
              <a:ext cx="45" cy="45"/>
            </a:xfrm>
            <a:prstGeom prst="octagon">
              <a:avLst>
                <a:gd name="adj" fmla="val 29287"/>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a:p>
          </p:txBody>
        </p:sp>
        <p:sp>
          <p:nvSpPr>
            <p:cNvPr id="21524" name="AutoShape 30"/>
            <p:cNvSpPr>
              <a:spLocks noChangeArrowheads="1"/>
            </p:cNvSpPr>
            <p:nvPr/>
          </p:nvSpPr>
          <p:spPr bwMode="auto">
            <a:xfrm>
              <a:off x="4614" y="1503"/>
              <a:ext cx="45" cy="45"/>
            </a:xfrm>
            <a:prstGeom prst="octagon">
              <a:avLst>
                <a:gd name="adj" fmla="val 29287"/>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a:p>
          </p:txBody>
        </p:sp>
        <p:sp>
          <p:nvSpPr>
            <p:cNvPr id="21525" name="AutoShape 31"/>
            <p:cNvSpPr>
              <a:spLocks noChangeArrowheads="1"/>
            </p:cNvSpPr>
            <p:nvPr/>
          </p:nvSpPr>
          <p:spPr bwMode="auto">
            <a:xfrm>
              <a:off x="4704" y="1412"/>
              <a:ext cx="44" cy="45"/>
            </a:xfrm>
            <a:prstGeom prst="octagon">
              <a:avLst>
                <a:gd name="adj" fmla="val 29287"/>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a:p>
          </p:txBody>
        </p:sp>
        <p:sp>
          <p:nvSpPr>
            <p:cNvPr id="21526" name="AutoShape 32"/>
            <p:cNvSpPr>
              <a:spLocks noChangeArrowheads="1"/>
            </p:cNvSpPr>
            <p:nvPr/>
          </p:nvSpPr>
          <p:spPr bwMode="auto">
            <a:xfrm>
              <a:off x="4694" y="1321"/>
              <a:ext cx="45" cy="45"/>
            </a:xfrm>
            <a:prstGeom prst="octagon">
              <a:avLst>
                <a:gd name="adj" fmla="val 29287"/>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a:p>
          </p:txBody>
        </p:sp>
        <p:sp>
          <p:nvSpPr>
            <p:cNvPr id="21527" name="AutoShape 33"/>
            <p:cNvSpPr>
              <a:spLocks noChangeArrowheads="1"/>
            </p:cNvSpPr>
            <p:nvPr/>
          </p:nvSpPr>
          <p:spPr bwMode="auto">
            <a:xfrm flipH="1" flipV="1">
              <a:off x="4838" y="1142"/>
              <a:ext cx="45" cy="45"/>
            </a:xfrm>
            <a:prstGeom prst="octagon">
              <a:avLst>
                <a:gd name="adj" fmla="val 29287"/>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a:p>
          </p:txBody>
        </p:sp>
        <p:sp>
          <p:nvSpPr>
            <p:cNvPr id="21528" name="AutoShape 34"/>
            <p:cNvSpPr>
              <a:spLocks noChangeArrowheads="1"/>
            </p:cNvSpPr>
            <p:nvPr/>
          </p:nvSpPr>
          <p:spPr bwMode="auto">
            <a:xfrm flipH="1" flipV="1">
              <a:off x="5017" y="1321"/>
              <a:ext cx="45" cy="45"/>
            </a:xfrm>
            <a:prstGeom prst="octagon">
              <a:avLst>
                <a:gd name="adj" fmla="val 29287"/>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a:p>
          </p:txBody>
        </p:sp>
        <p:sp>
          <p:nvSpPr>
            <p:cNvPr id="21529" name="AutoShape 35"/>
            <p:cNvSpPr>
              <a:spLocks noChangeArrowheads="1"/>
            </p:cNvSpPr>
            <p:nvPr/>
          </p:nvSpPr>
          <p:spPr bwMode="auto">
            <a:xfrm flipH="1">
              <a:off x="5511" y="1644"/>
              <a:ext cx="45" cy="45"/>
            </a:xfrm>
            <a:prstGeom prst="octagon">
              <a:avLst>
                <a:gd name="adj" fmla="val 29287"/>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a:p>
          </p:txBody>
        </p:sp>
        <p:sp>
          <p:nvSpPr>
            <p:cNvPr id="21530" name="AutoShape 36"/>
            <p:cNvSpPr>
              <a:spLocks noChangeArrowheads="1"/>
            </p:cNvSpPr>
            <p:nvPr/>
          </p:nvSpPr>
          <p:spPr bwMode="auto">
            <a:xfrm flipH="1">
              <a:off x="5376" y="1918"/>
              <a:ext cx="45" cy="45"/>
            </a:xfrm>
            <a:prstGeom prst="octagon">
              <a:avLst>
                <a:gd name="adj" fmla="val 29287"/>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a:p>
          </p:txBody>
        </p:sp>
        <p:sp>
          <p:nvSpPr>
            <p:cNvPr id="21531" name="AutoShape 37"/>
            <p:cNvSpPr>
              <a:spLocks noChangeArrowheads="1"/>
            </p:cNvSpPr>
            <p:nvPr/>
          </p:nvSpPr>
          <p:spPr bwMode="auto">
            <a:xfrm flipH="1">
              <a:off x="5472" y="1855"/>
              <a:ext cx="44" cy="45"/>
            </a:xfrm>
            <a:prstGeom prst="octagon">
              <a:avLst>
                <a:gd name="adj" fmla="val 29287"/>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a:p>
          </p:txBody>
        </p:sp>
        <p:sp>
          <p:nvSpPr>
            <p:cNvPr id="21532" name="AutoShape 38"/>
            <p:cNvSpPr>
              <a:spLocks noChangeArrowheads="1"/>
            </p:cNvSpPr>
            <p:nvPr/>
          </p:nvSpPr>
          <p:spPr bwMode="auto">
            <a:xfrm flipV="1">
              <a:off x="4793" y="1260"/>
              <a:ext cx="45" cy="45"/>
            </a:xfrm>
            <a:prstGeom prst="octagon">
              <a:avLst>
                <a:gd name="adj" fmla="val 29287"/>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a:p>
          </p:txBody>
        </p:sp>
        <p:sp>
          <p:nvSpPr>
            <p:cNvPr id="21533" name="AutoShape 39"/>
            <p:cNvSpPr>
              <a:spLocks noChangeArrowheads="1"/>
            </p:cNvSpPr>
            <p:nvPr/>
          </p:nvSpPr>
          <p:spPr bwMode="auto">
            <a:xfrm flipV="1">
              <a:off x="5197" y="2002"/>
              <a:ext cx="45" cy="45"/>
            </a:xfrm>
            <a:prstGeom prst="octagon">
              <a:avLst>
                <a:gd name="adj" fmla="val 29287"/>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a:p>
          </p:txBody>
        </p:sp>
        <p:sp>
          <p:nvSpPr>
            <p:cNvPr id="21534" name="AutoShape 40"/>
            <p:cNvSpPr>
              <a:spLocks noChangeArrowheads="1"/>
            </p:cNvSpPr>
            <p:nvPr/>
          </p:nvSpPr>
          <p:spPr bwMode="auto">
            <a:xfrm flipV="1">
              <a:off x="5107" y="1829"/>
              <a:ext cx="45" cy="45"/>
            </a:xfrm>
            <a:prstGeom prst="octagon">
              <a:avLst>
                <a:gd name="adj" fmla="val 29287"/>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a:p>
          </p:txBody>
        </p:sp>
        <p:sp>
          <p:nvSpPr>
            <p:cNvPr id="21535" name="AutoShape 41"/>
            <p:cNvSpPr>
              <a:spLocks noChangeArrowheads="1"/>
            </p:cNvSpPr>
            <p:nvPr/>
          </p:nvSpPr>
          <p:spPr bwMode="auto">
            <a:xfrm rot="5400000" flipH="1" flipV="1">
              <a:off x="5032" y="1694"/>
              <a:ext cx="45" cy="45"/>
            </a:xfrm>
            <a:prstGeom prst="octagon">
              <a:avLst>
                <a:gd name="adj" fmla="val 29287"/>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a:p>
          </p:txBody>
        </p:sp>
        <p:sp>
          <p:nvSpPr>
            <p:cNvPr id="21536" name="AutoShape 42"/>
            <p:cNvSpPr>
              <a:spLocks noChangeArrowheads="1"/>
            </p:cNvSpPr>
            <p:nvPr/>
          </p:nvSpPr>
          <p:spPr bwMode="auto">
            <a:xfrm rot="5400000">
              <a:off x="4524" y="1006"/>
              <a:ext cx="45" cy="45"/>
            </a:xfrm>
            <a:prstGeom prst="octagon">
              <a:avLst>
                <a:gd name="adj" fmla="val 29287"/>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a:p>
          </p:txBody>
        </p:sp>
        <p:sp>
          <p:nvSpPr>
            <p:cNvPr id="21537" name="AutoShape 43"/>
            <p:cNvSpPr>
              <a:spLocks noChangeArrowheads="1"/>
            </p:cNvSpPr>
            <p:nvPr/>
          </p:nvSpPr>
          <p:spPr bwMode="auto">
            <a:xfrm rot="5400000">
              <a:off x="4525" y="1457"/>
              <a:ext cx="45" cy="45"/>
            </a:xfrm>
            <a:prstGeom prst="octagon">
              <a:avLst>
                <a:gd name="adj" fmla="val 29287"/>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a:p>
          </p:txBody>
        </p:sp>
        <p:sp>
          <p:nvSpPr>
            <p:cNvPr id="21538" name="AutoShape 44"/>
            <p:cNvSpPr>
              <a:spLocks noChangeArrowheads="1"/>
            </p:cNvSpPr>
            <p:nvPr/>
          </p:nvSpPr>
          <p:spPr bwMode="auto">
            <a:xfrm rot="5400000">
              <a:off x="4462" y="1231"/>
              <a:ext cx="45" cy="45"/>
            </a:xfrm>
            <a:prstGeom prst="octagon">
              <a:avLst>
                <a:gd name="adj" fmla="val 29287"/>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a:p>
          </p:txBody>
        </p:sp>
        <p:sp>
          <p:nvSpPr>
            <p:cNvPr id="21539" name="AutoShape 45"/>
            <p:cNvSpPr>
              <a:spLocks noChangeArrowheads="1"/>
            </p:cNvSpPr>
            <p:nvPr/>
          </p:nvSpPr>
          <p:spPr bwMode="auto">
            <a:xfrm rot="5400000" flipH="1" flipV="1">
              <a:off x="4749" y="1201"/>
              <a:ext cx="45" cy="45"/>
            </a:xfrm>
            <a:prstGeom prst="octagon">
              <a:avLst>
                <a:gd name="adj" fmla="val 29287"/>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a:p>
          </p:txBody>
        </p:sp>
        <p:sp>
          <p:nvSpPr>
            <p:cNvPr id="21540" name="AutoShape 46"/>
            <p:cNvSpPr>
              <a:spLocks noChangeArrowheads="1"/>
            </p:cNvSpPr>
            <p:nvPr/>
          </p:nvSpPr>
          <p:spPr bwMode="auto">
            <a:xfrm rot="5400000" flipH="1" flipV="1">
              <a:off x="4746" y="1037"/>
              <a:ext cx="45" cy="44"/>
            </a:xfrm>
            <a:prstGeom prst="octagon">
              <a:avLst>
                <a:gd name="adj" fmla="val 29287"/>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a:p>
          </p:txBody>
        </p:sp>
        <p:sp>
          <p:nvSpPr>
            <p:cNvPr id="21541" name="AutoShape 47"/>
            <p:cNvSpPr>
              <a:spLocks noChangeArrowheads="1"/>
            </p:cNvSpPr>
            <p:nvPr/>
          </p:nvSpPr>
          <p:spPr bwMode="auto">
            <a:xfrm rot="5400000" flipH="1" flipV="1">
              <a:off x="4749" y="1775"/>
              <a:ext cx="44" cy="45"/>
            </a:xfrm>
            <a:prstGeom prst="octagon">
              <a:avLst>
                <a:gd name="adj" fmla="val 29287"/>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a:p>
          </p:txBody>
        </p:sp>
        <p:sp>
          <p:nvSpPr>
            <p:cNvPr id="21542" name="AutoShape 48"/>
            <p:cNvSpPr>
              <a:spLocks noChangeArrowheads="1"/>
            </p:cNvSpPr>
            <p:nvPr/>
          </p:nvSpPr>
          <p:spPr bwMode="auto">
            <a:xfrm>
              <a:off x="5197" y="1687"/>
              <a:ext cx="45" cy="44"/>
            </a:xfrm>
            <a:prstGeom prst="octagon">
              <a:avLst>
                <a:gd name="adj" fmla="val 29287"/>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a:p>
          </p:txBody>
        </p:sp>
        <p:sp>
          <p:nvSpPr>
            <p:cNvPr id="21543" name="AutoShape 49"/>
            <p:cNvSpPr>
              <a:spLocks noChangeArrowheads="1"/>
            </p:cNvSpPr>
            <p:nvPr/>
          </p:nvSpPr>
          <p:spPr bwMode="auto">
            <a:xfrm>
              <a:off x="4883" y="1333"/>
              <a:ext cx="45" cy="45"/>
            </a:xfrm>
            <a:prstGeom prst="octagon">
              <a:avLst>
                <a:gd name="adj" fmla="val 29287"/>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a:p>
          </p:txBody>
        </p:sp>
        <p:sp>
          <p:nvSpPr>
            <p:cNvPr id="21544" name="AutoShape 50"/>
            <p:cNvSpPr>
              <a:spLocks noChangeArrowheads="1"/>
            </p:cNvSpPr>
            <p:nvPr/>
          </p:nvSpPr>
          <p:spPr bwMode="auto">
            <a:xfrm>
              <a:off x="4569" y="958"/>
              <a:ext cx="45" cy="45"/>
            </a:xfrm>
            <a:prstGeom prst="octagon">
              <a:avLst>
                <a:gd name="adj" fmla="val 29287"/>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a:p>
          </p:txBody>
        </p:sp>
        <p:sp>
          <p:nvSpPr>
            <p:cNvPr id="21545" name="AutoShape 51"/>
            <p:cNvSpPr>
              <a:spLocks noChangeArrowheads="1"/>
            </p:cNvSpPr>
            <p:nvPr/>
          </p:nvSpPr>
          <p:spPr bwMode="auto">
            <a:xfrm>
              <a:off x="4659" y="1142"/>
              <a:ext cx="45" cy="45"/>
            </a:xfrm>
            <a:prstGeom prst="octagon">
              <a:avLst>
                <a:gd name="adj" fmla="val 29287"/>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a:p>
          </p:txBody>
        </p:sp>
        <p:sp>
          <p:nvSpPr>
            <p:cNvPr id="21546" name="AutoShape 52"/>
            <p:cNvSpPr>
              <a:spLocks noChangeArrowheads="1"/>
            </p:cNvSpPr>
            <p:nvPr/>
          </p:nvSpPr>
          <p:spPr bwMode="auto">
            <a:xfrm flipV="1">
              <a:off x="5471" y="1470"/>
              <a:ext cx="45" cy="45"/>
            </a:xfrm>
            <a:prstGeom prst="octagon">
              <a:avLst>
                <a:gd name="adj" fmla="val 29287"/>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a:p>
          </p:txBody>
        </p:sp>
        <p:sp>
          <p:nvSpPr>
            <p:cNvPr id="21547" name="AutoShape 53"/>
            <p:cNvSpPr>
              <a:spLocks noChangeArrowheads="1"/>
            </p:cNvSpPr>
            <p:nvPr/>
          </p:nvSpPr>
          <p:spPr bwMode="auto">
            <a:xfrm flipH="1" flipV="1">
              <a:off x="5242" y="1649"/>
              <a:ext cx="45" cy="45"/>
            </a:xfrm>
            <a:prstGeom prst="octagon">
              <a:avLst>
                <a:gd name="adj" fmla="val 29287"/>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a:p>
          </p:txBody>
        </p:sp>
        <p:sp>
          <p:nvSpPr>
            <p:cNvPr id="21548" name="AutoShape 54"/>
            <p:cNvSpPr>
              <a:spLocks noChangeArrowheads="1"/>
            </p:cNvSpPr>
            <p:nvPr/>
          </p:nvSpPr>
          <p:spPr bwMode="auto">
            <a:xfrm>
              <a:off x="4793" y="1412"/>
              <a:ext cx="45" cy="45"/>
            </a:xfrm>
            <a:prstGeom prst="octagon">
              <a:avLst>
                <a:gd name="adj" fmla="val 29287"/>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a:p>
          </p:txBody>
        </p:sp>
        <p:sp>
          <p:nvSpPr>
            <p:cNvPr id="21549" name="AutoShape 55"/>
            <p:cNvSpPr>
              <a:spLocks noChangeArrowheads="1"/>
            </p:cNvSpPr>
            <p:nvPr/>
          </p:nvSpPr>
          <p:spPr bwMode="auto">
            <a:xfrm>
              <a:off x="4569" y="1207"/>
              <a:ext cx="45" cy="45"/>
            </a:xfrm>
            <a:prstGeom prst="octagon">
              <a:avLst>
                <a:gd name="adj" fmla="val 29287"/>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a:p>
          </p:txBody>
        </p:sp>
        <p:sp>
          <p:nvSpPr>
            <p:cNvPr id="21550" name="AutoShape 56"/>
            <p:cNvSpPr>
              <a:spLocks noChangeArrowheads="1"/>
            </p:cNvSpPr>
            <p:nvPr/>
          </p:nvSpPr>
          <p:spPr bwMode="auto">
            <a:xfrm flipH="1" flipV="1">
              <a:off x="4927" y="1049"/>
              <a:ext cx="45" cy="45"/>
            </a:xfrm>
            <a:prstGeom prst="octagon">
              <a:avLst>
                <a:gd name="adj" fmla="val 29287"/>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a:p>
          </p:txBody>
        </p:sp>
        <p:sp>
          <p:nvSpPr>
            <p:cNvPr id="21551" name="AutoShape 57"/>
            <p:cNvSpPr>
              <a:spLocks noChangeArrowheads="1"/>
            </p:cNvSpPr>
            <p:nvPr/>
          </p:nvSpPr>
          <p:spPr bwMode="auto">
            <a:xfrm flipV="1">
              <a:off x="5062" y="1560"/>
              <a:ext cx="45" cy="44"/>
            </a:xfrm>
            <a:prstGeom prst="octagon">
              <a:avLst>
                <a:gd name="adj" fmla="val 29287"/>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a:p>
          </p:txBody>
        </p:sp>
        <p:sp>
          <p:nvSpPr>
            <p:cNvPr id="21552" name="AutoShape 58"/>
            <p:cNvSpPr>
              <a:spLocks noChangeArrowheads="1"/>
            </p:cNvSpPr>
            <p:nvPr/>
          </p:nvSpPr>
          <p:spPr bwMode="auto">
            <a:xfrm flipV="1">
              <a:off x="4883" y="1560"/>
              <a:ext cx="45" cy="44"/>
            </a:xfrm>
            <a:prstGeom prst="octagon">
              <a:avLst>
                <a:gd name="adj" fmla="val 29287"/>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a:p>
          </p:txBody>
        </p:sp>
        <p:sp>
          <p:nvSpPr>
            <p:cNvPr id="21553" name="AutoShape 59"/>
            <p:cNvSpPr>
              <a:spLocks noChangeArrowheads="1"/>
            </p:cNvSpPr>
            <p:nvPr/>
          </p:nvSpPr>
          <p:spPr bwMode="auto">
            <a:xfrm flipV="1">
              <a:off x="4973" y="1201"/>
              <a:ext cx="44" cy="45"/>
            </a:xfrm>
            <a:prstGeom prst="octagon">
              <a:avLst>
                <a:gd name="adj" fmla="val 29287"/>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a:p>
          </p:txBody>
        </p:sp>
        <p:sp>
          <p:nvSpPr>
            <p:cNvPr id="21554" name="AutoShape 60"/>
            <p:cNvSpPr>
              <a:spLocks noChangeArrowheads="1"/>
            </p:cNvSpPr>
            <p:nvPr/>
          </p:nvSpPr>
          <p:spPr bwMode="auto">
            <a:xfrm flipV="1">
              <a:off x="5025" y="1185"/>
              <a:ext cx="45" cy="45"/>
            </a:xfrm>
            <a:prstGeom prst="octagon">
              <a:avLst>
                <a:gd name="adj" fmla="val 29287"/>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a:p>
          </p:txBody>
        </p:sp>
        <p:sp>
          <p:nvSpPr>
            <p:cNvPr id="21555" name="AutoShape 61"/>
            <p:cNvSpPr>
              <a:spLocks noChangeArrowheads="1"/>
            </p:cNvSpPr>
            <p:nvPr/>
          </p:nvSpPr>
          <p:spPr bwMode="auto">
            <a:xfrm flipV="1">
              <a:off x="5115" y="1213"/>
              <a:ext cx="44" cy="45"/>
            </a:xfrm>
            <a:prstGeom prst="octagon">
              <a:avLst>
                <a:gd name="adj" fmla="val 29287"/>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a:p>
          </p:txBody>
        </p:sp>
        <p:sp>
          <p:nvSpPr>
            <p:cNvPr id="21556" name="AutoShape 62"/>
            <p:cNvSpPr>
              <a:spLocks noChangeArrowheads="1"/>
            </p:cNvSpPr>
            <p:nvPr/>
          </p:nvSpPr>
          <p:spPr bwMode="auto">
            <a:xfrm flipH="1">
              <a:off x="5135" y="1517"/>
              <a:ext cx="45" cy="45"/>
            </a:xfrm>
            <a:prstGeom prst="octagon">
              <a:avLst>
                <a:gd name="adj" fmla="val 29287"/>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a:p>
          </p:txBody>
        </p:sp>
        <p:sp>
          <p:nvSpPr>
            <p:cNvPr id="21557" name="AutoShape 63"/>
            <p:cNvSpPr>
              <a:spLocks noChangeArrowheads="1"/>
            </p:cNvSpPr>
            <p:nvPr/>
          </p:nvSpPr>
          <p:spPr bwMode="auto">
            <a:xfrm rot="16200000" flipV="1">
              <a:off x="4894" y="1664"/>
              <a:ext cx="45" cy="45"/>
            </a:xfrm>
            <a:prstGeom prst="octagon">
              <a:avLst>
                <a:gd name="adj" fmla="val 29287"/>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a:p>
          </p:txBody>
        </p:sp>
        <p:sp>
          <p:nvSpPr>
            <p:cNvPr id="21558" name="AutoShape 64"/>
            <p:cNvSpPr>
              <a:spLocks noChangeArrowheads="1"/>
            </p:cNvSpPr>
            <p:nvPr/>
          </p:nvSpPr>
          <p:spPr bwMode="auto">
            <a:xfrm rot="16200000" flipV="1">
              <a:off x="4847" y="1730"/>
              <a:ext cx="44" cy="45"/>
            </a:xfrm>
            <a:prstGeom prst="octagon">
              <a:avLst>
                <a:gd name="adj" fmla="val 29287"/>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a:p>
          </p:txBody>
        </p:sp>
        <p:sp>
          <p:nvSpPr>
            <p:cNvPr id="21559" name="AutoShape 65"/>
            <p:cNvSpPr>
              <a:spLocks noChangeArrowheads="1"/>
            </p:cNvSpPr>
            <p:nvPr/>
          </p:nvSpPr>
          <p:spPr bwMode="auto">
            <a:xfrm rot="16200000" flipV="1">
              <a:off x="4846" y="1485"/>
              <a:ext cx="45" cy="45"/>
            </a:xfrm>
            <a:prstGeom prst="octagon">
              <a:avLst>
                <a:gd name="adj" fmla="val 29287"/>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a:p>
          </p:txBody>
        </p:sp>
        <p:sp>
          <p:nvSpPr>
            <p:cNvPr id="21560" name="AutoShape 66"/>
            <p:cNvSpPr>
              <a:spLocks noChangeArrowheads="1"/>
            </p:cNvSpPr>
            <p:nvPr/>
          </p:nvSpPr>
          <p:spPr bwMode="auto">
            <a:xfrm rot="16200000" flipH="1">
              <a:off x="5071" y="1470"/>
              <a:ext cx="45" cy="45"/>
            </a:xfrm>
            <a:prstGeom prst="octagon">
              <a:avLst>
                <a:gd name="adj" fmla="val 29287"/>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a:p>
          </p:txBody>
        </p:sp>
        <p:sp>
          <p:nvSpPr>
            <p:cNvPr id="21561" name="AutoShape 67"/>
            <p:cNvSpPr>
              <a:spLocks noChangeArrowheads="1"/>
            </p:cNvSpPr>
            <p:nvPr/>
          </p:nvSpPr>
          <p:spPr bwMode="auto">
            <a:xfrm flipV="1">
              <a:off x="5115" y="1213"/>
              <a:ext cx="44" cy="45"/>
            </a:xfrm>
            <a:prstGeom prst="octagon">
              <a:avLst>
                <a:gd name="adj" fmla="val 29287"/>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a:p>
          </p:txBody>
        </p:sp>
        <p:sp>
          <p:nvSpPr>
            <p:cNvPr id="21562" name="AutoShape 68"/>
            <p:cNvSpPr>
              <a:spLocks noChangeArrowheads="1"/>
            </p:cNvSpPr>
            <p:nvPr/>
          </p:nvSpPr>
          <p:spPr bwMode="auto">
            <a:xfrm flipV="1">
              <a:off x="4972" y="1502"/>
              <a:ext cx="45" cy="45"/>
            </a:xfrm>
            <a:prstGeom prst="octagon">
              <a:avLst>
                <a:gd name="adj" fmla="val 29287"/>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a:p>
          </p:txBody>
        </p:sp>
        <p:grpSp>
          <p:nvGrpSpPr>
            <p:cNvPr id="21563" name="Group 69"/>
            <p:cNvGrpSpPr>
              <a:grpSpLocks/>
            </p:cNvGrpSpPr>
            <p:nvPr/>
          </p:nvGrpSpPr>
          <p:grpSpPr bwMode="auto">
            <a:xfrm>
              <a:off x="4282" y="934"/>
              <a:ext cx="51" cy="1164"/>
              <a:chOff x="4108" y="1776"/>
              <a:chExt cx="51" cy="1073"/>
            </a:xfrm>
          </p:grpSpPr>
          <p:sp>
            <p:nvSpPr>
              <p:cNvPr id="21571" name="Line 70"/>
              <p:cNvSpPr>
                <a:spLocks noChangeShapeType="1"/>
              </p:cNvSpPr>
              <p:nvPr/>
            </p:nvSpPr>
            <p:spPr bwMode="auto">
              <a:xfrm flipH="1">
                <a:off x="4108" y="2780"/>
                <a:ext cx="51"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72" name="Line 71"/>
              <p:cNvSpPr>
                <a:spLocks noChangeShapeType="1"/>
              </p:cNvSpPr>
              <p:nvPr/>
            </p:nvSpPr>
            <p:spPr bwMode="auto">
              <a:xfrm flipH="1">
                <a:off x="4108" y="2572"/>
                <a:ext cx="51"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73" name="Line 72"/>
              <p:cNvSpPr>
                <a:spLocks noChangeShapeType="1"/>
              </p:cNvSpPr>
              <p:nvPr/>
            </p:nvSpPr>
            <p:spPr bwMode="auto">
              <a:xfrm flipH="1">
                <a:off x="4108" y="2353"/>
                <a:ext cx="51"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74" name="Line 73"/>
              <p:cNvSpPr>
                <a:spLocks noChangeShapeType="1"/>
              </p:cNvSpPr>
              <p:nvPr/>
            </p:nvSpPr>
            <p:spPr bwMode="auto">
              <a:xfrm flipH="1">
                <a:off x="4108" y="2145"/>
                <a:ext cx="51"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75" name="Line 74"/>
              <p:cNvSpPr>
                <a:spLocks noChangeShapeType="1"/>
              </p:cNvSpPr>
              <p:nvPr/>
            </p:nvSpPr>
            <p:spPr bwMode="auto">
              <a:xfrm flipH="1">
                <a:off x="4108" y="1926"/>
                <a:ext cx="51"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76" name="Line 75"/>
              <p:cNvSpPr>
                <a:spLocks noChangeShapeType="1"/>
              </p:cNvSpPr>
              <p:nvPr/>
            </p:nvSpPr>
            <p:spPr bwMode="auto">
              <a:xfrm flipV="1">
                <a:off x="4159" y="1776"/>
                <a:ext cx="0" cy="107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1564" name="Group 76"/>
            <p:cNvGrpSpPr>
              <a:grpSpLocks/>
            </p:cNvGrpSpPr>
            <p:nvPr/>
          </p:nvGrpSpPr>
          <p:grpSpPr bwMode="auto">
            <a:xfrm rot="-5400000">
              <a:off x="4981" y="1520"/>
              <a:ext cx="51" cy="1280"/>
              <a:chOff x="4108" y="1776"/>
              <a:chExt cx="51" cy="1073"/>
            </a:xfrm>
          </p:grpSpPr>
          <p:sp>
            <p:nvSpPr>
              <p:cNvPr id="21565" name="Line 77"/>
              <p:cNvSpPr>
                <a:spLocks noChangeShapeType="1"/>
              </p:cNvSpPr>
              <p:nvPr/>
            </p:nvSpPr>
            <p:spPr bwMode="auto">
              <a:xfrm flipH="1">
                <a:off x="4108" y="2780"/>
                <a:ext cx="51"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66" name="Line 78"/>
              <p:cNvSpPr>
                <a:spLocks noChangeShapeType="1"/>
              </p:cNvSpPr>
              <p:nvPr/>
            </p:nvSpPr>
            <p:spPr bwMode="auto">
              <a:xfrm flipH="1">
                <a:off x="4108" y="2572"/>
                <a:ext cx="51"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67" name="Line 79"/>
              <p:cNvSpPr>
                <a:spLocks noChangeShapeType="1"/>
              </p:cNvSpPr>
              <p:nvPr/>
            </p:nvSpPr>
            <p:spPr bwMode="auto">
              <a:xfrm flipH="1">
                <a:off x="4108" y="2353"/>
                <a:ext cx="51"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68" name="Line 80"/>
              <p:cNvSpPr>
                <a:spLocks noChangeShapeType="1"/>
              </p:cNvSpPr>
              <p:nvPr/>
            </p:nvSpPr>
            <p:spPr bwMode="auto">
              <a:xfrm flipH="1">
                <a:off x="4108" y="2145"/>
                <a:ext cx="51"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69" name="Line 81"/>
              <p:cNvSpPr>
                <a:spLocks noChangeShapeType="1"/>
              </p:cNvSpPr>
              <p:nvPr/>
            </p:nvSpPr>
            <p:spPr bwMode="auto">
              <a:xfrm flipH="1">
                <a:off x="4108" y="1926"/>
                <a:ext cx="51"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70" name="Line 82"/>
              <p:cNvSpPr>
                <a:spLocks noChangeShapeType="1"/>
              </p:cNvSpPr>
              <p:nvPr/>
            </p:nvSpPr>
            <p:spPr bwMode="auto">
              <a:xfrm flipV="1">
                <a:off x="4159" y="1776"/>
                <a:ext cx="0" cy="107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86" name="AutoShape 35"/>
            <p:cNvSpPr>
              <a:spLocks noChangeArrowheads="1"/>
            </p:cNvSpPr>
            <p:nvPr/>
          </p:nvSpPr>
          <p:spPr bwMode="auto">
            <a:xfrm flipH="1">
              <a:off x="5551" y="1740"/>
              <a:ext cx="45" cy="45"/>
            </a:xfrm>
            <a:prstGeom prst="octagon">
              <a:avLst>
                <a:gd name="adj" fmla="val 29287"/>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a:p>
          </p:txBody>
        </p:sp>
        <p:sp>
          <p:nvSpPr>
            <p:cNvPr id="87" name="AutoShape 42"/>
            <p:cNvSpPr>
              <a:spLocks noChangeArrowheads="1"/>
            </p:cNvSpPr>
            <p:nvPr/>
          </p:nvSpPr>
          <p:spPr bwMode="auto">
            <a:xfrm rot="5400000">
              <a:off x="4417" y="1102"/>
              <a:ext cx="45" cy="45"/>
            </a:xfrm>
            <a:prstGeom prst="octagon">
              <a:avLst>
                <a:gd name="adj" fmla="val 29287"/>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a:p>
          </p:txBody>
        </p:sp>
        <p:sp>
          <p:nvSpPr>
            <p:cNvPr id="88" name="AutoShape 43"/>
            <p:cNvSpPr>
              <a:spLocks noChangeArrowheads="1"/>
            </p:cNvSpPr>
            <p:nvPr/>
          </p:nvSpPr>
          <p:spPr bwMode="auto">
            <a:xfrm rot="5400000">
              <a:off x="4417" y="1337"/>
              <a:ext cx="45" cy="45"/>
            </a:xfrm>
            <a:prstGeom prst="octagon">
              <a:avLst>
                <a:gd name="adj" fmla="val 29287"/>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a:p>
          </p:txBody>
        </p:sp>
        <p:sp>
          <p:nvSpPr>
            <p:cNvPr id="89" name="AutoShape 24"/>
            <p:cNvSpPr>
              <a:spLocks noChangeArrowheads="1"/>
            </p:cNvSpPr>
            <p:nvPr/>
          </p:nvSpPr>
          <p:spPr bwMode="auto">
            <a:xfrm flipH="1" flipV="1">
              <a:off x="5551" y="1655"/>
              <a:ext cx="45" cy="45"/>
            </a:xfrm>
            <a:prstGeom prst="octagon">
              <a:avLst>
                <a:gd name="adj" fmla="val 29287"/>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a:p>
          </p:txBody>
        </p:sp>
        <p:sp>
          <p:nvSpPr>
            <p:cNvPr id="90" name="AutoShape 24"/>
            <p:cNvSpPr>
              <a:spLocks noChangeArrowheads="1"/>
            </p:cNvSpPr>
            <p:nvPr/>
          </p:nvSpPr>
          <p:spPr bwMode="auto">
            <a:xfrm flipH="1" flipV="1">
              <a:off x="5505" y="1927"/>
              <a:ext cx="45" cy="45"/>
            </a:xfrm>
            <a:prstGeom prst="octagon">
              <a:avLst>
                <a:gd name="adj" fmla="val 29287"/>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a:p>
          </p:txBody>
        </p:sp>
        <p:sp>
          <p:nvSpPr>
            <p:cNvPr id="91" name="AutoShape 44"/>
            <p:cNvSpPr>
              <a:spLocks noChangeArrowheads="1"/>
            </p:cNvSpPr>
            <p:nvPr/>
          </p:nvSpPr>
          <p:spPr bwMode="auto">
            <a:xfrm rot="5400000">
              <a:off x="4462" y="1110"/>
              <a:ext cx="45" cy="45"/>
            </a:xfrm>
            <a:prstGeom prst="octagon">
              <a:avLst>
                <a:gd name="adj" fmla="val 29287"/>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a:p>
          </p:txBody>
        </p:sp>
        <p:sp>
          <p:nvSpPr>
            <p:cNvPr id="92" name="AutoShape 27"/>
            <p:cNvSpPr>
              <a:spLocks noChangeArrowheads="1"/>
            </p:cNvSpPr>
            <p:nvPr/>
          </p:nvSpPr>
          <p:spPr bwMode="auto">
            <a:xfrm>
              <a:off x="5234" y="1428"/>
              <a:ext cx="45" cy="45"/>
            </a:xfrm>
            <a:prstGeom prst="octagon">
              <a:avLst>
                <a:gd name="adj" fmla="val 29287"/>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a:p>
          </p:txBody>
        </p:sp>
        <p:sp>
          <p:nvSpPr>
            <p:cNvPr id="93" name="AutoShape 35"/>
            <p:cNvSpPr>
              <a:spLocks noChangeArrowheads="1"/>
            </p:cNvSpPr>
            <p:nvPr/>
          </p:nvSpPr>
          <p:spPr bwMode="auto">
            <a:xfrm flipH="1">
              <a:off x="5551" y="1882"/>
              <a:ext cx="45" cy="45"/>
            </a:xfrm>
            <a:prstGeom prst="octagon">
              <a:avLst>
                <a:gd name="adj" fmla="val 29287"/>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a:p>
          </p:txBody>
        </p:sp>
        <p:sp>
          <p:nvSpPr>
            <p:cNvPr id="94" name="AutoShape 51"/>
            <p:cNvSpPr>
              <a:spLocks noChangeArrowheads="1"/>
            </p:cNvSpPr>
            <p:nvPr/>
          </p:nvSpPr>
          <p:spPr bwMode="auto">
            <a:xfrm>
              <a:off x="4371" y="1238"/>
              <a:ext cx="45" cy="45"/>
            </a:xfrm>
            <a:prstGeom prst="octagon">
              <a:avLst>
                <a:gd name="adj" fmla="val 29287"/>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a:p>
          </p:txBody>
        </p:sp>
      </p:grpSp>
      <p:sp>
        <p:nvSpPr>
          <p:cNvPr id="204911" name="Line 111"/>
          <p:cNvSpPr>
            <a:spLocks noChangeShapeType="1"/>
          </p:cNvSpPr>
          <p:nvPr/>
        </p:nvSpPr>
        <p:spPr bwMode="auto">
          <a:xfrm flipH="1" flipV="1">
            <a:off x="6812284" y="1237472"/>
            <a:ext cx="1944688" cy="1079500"/>
          </a:xfrm>
          <a:prstGeom prst="line">
            <a:avLst/>
          </a:prstGeom>
          <a:noFill/>
          <a:ln w="25400">
            <a:solidFill>
              <a:srgbClr val="F7668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000000"/>
                  </a:outerShdw>
                </a:effectLst>
              </a14:hiddenEffects>
            </a:ext>
          </a:extLst>
        </p:spPr>
        <p:txBody>
          <a:bodyPr wrap="none" anchor="ctr"/>
          <a:lstStyle/>
          <a:p>
            <a:endParaRPr lang="en-US"/>
          </a:p>
        </p:txBody>
      </p:sp>
      <p:grpSp>
        <p:nvGrpSpPr>
          <p:cNvPr id="204916" name="Group 116"/>
          <p:cNvGrpSpPr>
            <a:grpSpLocks/>
          </p:cNvGrpSpPr>
          <p:nvPr/>
        </p:nvGrpSpPr>
        <p:grpSpPr bwMode="auto">
          <a:xfrm>
            <a:off x="7147248" y="1415495"/>
            <a:ext cx="1358900" cy="760192"/>
            <a:chOff x="4344" y="1574"/>
            <a:chExt cx="279" cy="156"/>
          </a:xfrm>
        </p:grpSpPr>
        <p:sp>
          <p:nvSpPr>
            <p:cNvPr id="21513" name="Line 117"/>
            <p:cNvSpPr>
              <a:spLocks noChangeShapeType="1"/>
            </p:cNvSpPr>
            <p:nvPr/>
          </p:nvSpPr>
          <p:spPr bwMode="auto">
            <a:xfrm flipH="1" flipV="1">
              <a:off x="4344" y="1574"/>
              <a:ext cx="270" cy="0"/>
            </a:xfrm>
            <a:prstGeom prst="line">
              <a:avLst/>
            </a:prstGeom>
            <a:noFill/>
            <a:ln w="12700">
              <a:solidFill>
                <a:srgbClr val="0000FF"/>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4" name="Line 118"/>
            <p:cNvSpPr>
              <a:spLocks noChangeShapeType="1"/>
            </p:cNvSpPr>
            <p:nvPr/>
          </p:nvSpPr>
          <p:spPr bwMode="auto">
            <a:xfrm flipH="1">
              <a:off x="4623" y="1574"/>
              <a:ext cx="0" cy="156"/>
            </a:xfrm>
            <a:prstGeom prst="line">
              <a:avLst/>
            </a:prstGeom>
            <a:noFill/>
            <a:ln w="28575">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04913" name="Group 113"/>
          <p:cNvGrpSpPr>
            <a:grpSpLocks/>
          </p:cNvGrpSpPr>
          <p:nvPr/>
        </p:nvGrpSpPr>
        <p:grpSpPr bwMode="auto">
          <a:xfrm>
            <a:off x="7136134" y="1394176"/>
            <a:ext cx="290513" cy="170325"/>
            <a:chOff x="4344" y="1567"/>
            <a:chExt cx="279" cy="163"/>
          </a:xfrm>
        </p:grpSpPr>
        <p:sp>
          <p:nvSpPr>
            <p:cNvPr id="21511" name="Line 114"/>
            <p:cNvSpPr>
              <a:spLocks noChangeShapeType="1"/>
            </p:cNvSpPr>
            <p:nvPr/>
          </p:nvSpPr>
          <p:spPr bwMode="auto">
            <a:xfrm flipH="1" flipV="1">
              <a:off x="4344" y="1567"/>
              <a:ext cx="270" cy="0"/>
            </a:xfrm>
            <a:prstGeom prst="line">
              <a:avLst/>
            </a:prstGeom>
            <a:noFill/>
            <a:ln w="12700">
              <a:solidFill>
                <a:srgbClr val="0000FF"/>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2" name="Line 115"/>
            <p:cNvSpPr>
              <a:spLocks noChangeShapeType="1"/>
            </p:cNvSpPr>
            <p:nvPr/>
          </p:nvSpPr>
          <p:spPr bwMode="auto">
            <a:xfrm flipH="1">
              <a:off x="4623" y="1574"/>
              <a:ext cx="0" cy="156"/>
            </a:xfrm>
            <a:prstGeom prst="line">
              <a:avLst/>
            </a:prstGeom>
            <a:noFill/>
            <a:ln w="28575">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 name="Group 4"/>
          <p:cNvGrpSpPr/>
          <p:nvPr/>
        </p:nvGrpSpPr>
        <p:grpSpPr>
          <a:xfrm>
            <a:off x="6939283" y="1423209"/>
            <a:ext cx="1803401" cy="1308634"/>
            <a:chOff x="7019924" y="1154112"/>
            <a:chExt cx="1803401" cy="1308634"/>
          </a:xfrm>
        </p:grpSpPr>
        <p:sp>
          <p:nvSpPr>
            <p:cNvPr id="4" name="Rectangle 3"/>
            <p:cNvSpPr/>
            <p:nvPr/>
          </p:nvSpPr>
          <p:spPr bwMode="auto">
            <a:xfrm>
              <a:off x="7019924" y="1154112"/>
              <a:ext cx="384176" cy="1308633"/>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200" b="0" i="0" u="none" strike="noStrike" cap="none" normalizeH="0" baseline="0" smtClean="0">
                <a:ln>
                  <a:noFill/>
                </a:ln>
                <a:solidFill>
                  <a:schemeClr val="tx1"/>
                </a:solidFill>
                <a:effectLst/>
                <a:latin typeface="Times New Roman" pitchFamily="18" charset="0"/>
              </a:endParaRPr>
            </a:p>
          </p:txBody>
        </p:sp>
        <p:sp>
          <p:nvSpPr>
            <p:cNvPr id="95" name="Rectangle 94"/>
            <p:cNvSpPr/>
            <p:nvPr/>
          </p:nvSpPr>
          <p:spPr bwMode="auto">
            <a:xfrm>
              <a:off x="8439149" y="1943100"/>
              <a:ext cx="384176" cy="519646"/>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200" b="0" i="0" u="none" strike="noStrike" cap="none" normalizeH="0" baseline="0" smtClean="0">
                <a:ln>
                  <a:noFill/>
                </a:ln>
                <a:solidFill>
                  <a:schemeClr val="tx1"/>
                </a:solidFill>
                <a:effectLst/>
                <a:latin typeface="Times New Roman" pitchFamily="18" charset="0"/>
              </a:endParaRPr>
            </a:p>
          </p:txBody>
        </p:sp>
      </p:grpSp>
      <p:grpSp>
        <p:nvGrpSpPr>
          <p:cNvPr id="3" name="Group 2"/>
          <p:cNvGrpSpPr/>
          <p:nvPr/>
        </p:nvGrpSpPr>
        <p:grpSpPr>
          <a:xfrm>
            <a:off x="7126931" y="2214777"/>
            <a:ext cx="1383758" cy="410054"/>
            <a:chOff x="7418108" y="2053592"/>
            <a:chExt cx="1019836" cy="410054"/>
          </a:xfrm>
        </p:grpSpPr>
        <p:sp>
          <p:nvSpPr>
            <p:cNvPr id="85" name="Rectangle 21"/>
            <p:cNvSpPr>
              <a:spLocks noChangeArrowheads="1"/>
            </p:cNvSpPr>
            <p:nvPr/>
          </p:nvSpPr>
          <p:spPr bwMode="auto">
            <a:xfrm>
              <a:off x="7693896" y="2057963"/>
              <a:ext cx="468261" cy="405683"/>
            </a:xfrm>
            <a:prstGeom prst="rect">
              <a:avLst/>
            </a:prstGeom>
            <a:solidFill>
              <a:srgbClr val="DDDDDD"/>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18000" rIns="36000" bIns="18000">
              <a:spAutoFit/>
            </a:bodyPr>
            <a:lstStyle/>
            <a:p>
              <a:pPr algn="ctr" defTabSz="762000" eaLnBrk="0" hangingPunct="0">
                <a:tabLst>
                  <a:tab pos="355600" algn="l"/>
                  <a:tab pos="711200" algn="l"/>
                  <a:tab pos="1079500" algn="l"/>
                </a:tabLst>
              </a:pPr>
              <a:r>
                <a:rPr lang="en-US" sz="2400" dirty="0" smtClean="0">
                  <a:solidFill>
                    <a:srgbClr val="0000FF"/>
                  </a:solidFill>
                  <a:latin typeface="Arial Narrow" pitchFamily="34" charset="0"/>
                </a:rPr>
                <a:t>2 SD</a:t>
              </a:r>
              <a:endParaRPr lang="en-US" sz="2400" dirty="0">
                <a:solidFill>
                  <a:srgbClr val="0000FF"/>
                </a:solidFill>
                <a:latin typeface="Arial Narrow" pitchFamily="34" charset="0"/>
              </a:endParaRPr>
            </a:p>
          </p:txBody>
        </p:sp>
        <p:sp>
          <p:nvSpPr>
            <p:cNvPr id="84" name="Line 117"/>
            <p:cNvSpPr>
              <a:spLocks noChangeShapeType="1"/>
            </p:cNvSpPr>
            <p:nvPr/>
          </p:nvSpPr>
          <p:spPr bwMode="auto">
            <a:xfrm flipH="1" flipV="1">
              <a:off x="7418108" y="2053592"/>
              <a:ext cx="1019836" cy="0"/>
            </a:xfrm>
            <a:prstGeom prst="line">
              <a:avLst/>
            </a:prstGeom>
            <a:noFill/>
            <a:ln w="19050">
              <a:solidFill>
                <a:srgbClr val="0000FF"/>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9" name="Group 78"/>
          <p:cNvGrpSpPr/>
          <p:nvPr/>
        </p:nvGrpSpPr>
        <p:grpSpPr>
          <a:xfrm>
            <a:off x="7086282" y="1101881"/>
            <a:ext cx="69224" cy="612000"/>
            <a:chOff x="8506602" y="1491071"/>
            <a:chExt cx="69224" cy="769798"/>
          </a:xfrm>
        </p:grpSpPr>
        <p:sp>
          <p:nvSpPr>
            <p:cNvPr id="80" name="Line 118"/>
            <p:cNvSpPr>
              <a:spLocks noChangeShapeType="1"/>
            </p:cNvSpPr>
            <p:nvPr/>
          </p:nvSpPr>
          <p:spPr bwMode="auto">
            <a:xfrm flipH="1">
              <a:off x="8542954" y="1492202"/>
              <a:ext cx="0" cy="760192"/>
            </a:xfrm>
            <a:prstGeom prst="line">
              <a:avLst/>
            </a:prstGeom>
            <a:noFill/>
            <a:ln w="28575">
              <a:solidFill>
                <a:srgbClr val="008000"/>
              </a:solidFill>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 name="Line 118"/>
            <p:cNvSpPr>
              <a:spLocks noChangeShapeType="1"/>
            </p:cNvSpPr>
            <p:nvPr/>
          </p:nvSpPr>
          <p:spPr bwMode="auto">
            <a:xfrm flipH="1" flipV="1">
              <a:off x="8508180" y="1491071"/>
              <a:ext cx="67646" cy="1131"/>
            </a:xfrm>
            <a:prstGeom prst="line">
              <a:avLst/>
            </a:prstGeom>
            <a:noFill/>
            <a:ln w="28575">
              <a:solidFill>
                <a:srgbClr val="008000"/>
              </a:solidFill>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 name="Line 118"/>
            <p:cNvSpPr>
              <a:spLocks noChangeShapeType="1"/>
            </p:cNvSpPr>
            <p:nvPr/>
          </p:nvSpPr>
          <p:spPr bwMode="auto">
            <a:xfrm flipH="1" flipV="1">
              <a:off x="8506602" y="2259738"/>
              <a:ext cx="67646" cy="1131"/>
            </a:xfrm>
            <a:prstGeom prst="line">
              <a:avLst/>
            </a:prstGeom>
            <a:noFill/>
            <a:ln w="28575">
              <a:solidFill>
                <a:srgbClr val="008000"/>
              </a:solidFill>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 name="Rectangle 5"/>
          <p:cNvSpPr/>
          <p:nvPr/>
        </p:nvSpPr>
        <p:spPr>
          <a:xfrm>
            <a:off x="2411760" y="1629939"/>
            <a:ext cx="4256293" cy="492443"/>
          </a:xfrm>
          <a:prstGeom prst="rect">
            <a:avLst/>
          </a:prstGeom>
        </p:spPr>
        <p:txBody>
          <a:bodyPr wrap="none">
            <a:spAutoFit/>
          </a:bodyPr>
          <a:lstStyle/>
          <a:p>
            <a:r>
              <a:rPr lang="en-US" sz="2600" dirty="0">
                <a:latin typeface="+mn-lt"/>
              </a:rPr>
              <a:t>yet 20% per decade seems large.</a:t>
            </a:r>
            <a:endParaRPr lang="en-AU" sz="2600" dirty="0">
              <a:latin typeface="+mn-lt"/>
            </a:endParaRPr>
          </a:p>
        </p:txBody>
      </p:sp>
      <p:sp>
        <p:nvSpPr>
          <p:cNvPr id="99" name="Line 118"/>
          <p:cNvSpPr>
            <a:spLocks noChangeShapeType="1"/>
          </p:cNvSpPr>
          <p:nvPr/>
        </p:nvSpPr>
        <p:spPr bwMode="auto">
          <a:xfrm flipH="1">
            <a:off x="8550597" y="1432955"/>
            <a:ext cx="0" cy="760192"/>
          </a:xfrm>
          <a:prstGeom prst="line">
            <a:avLst/>
          </a:prstGeom>
          <a:noFill/>
          <a:ln w="28575">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 name="Group 1"/>
          <p:cNvGrpSpPr/>
          <p:nvPr/>
        </p:nvGrpSpPr>
        <p:grpSpPr>
          <a:xfrm>
            <a:off x="8518561" y="1890288"/>
            <a:ext cx="69224" cy="612000"/>
            <a:chOff x="8506602" y="1491071"/>
            <a:chExt cx="69224" cy="769798"/>
          </a:xfrm>
        </p:grpSpPr>
        <p:sp>
          <p:nvSpPr>
            <p:cNvPr id="74" name="Line 118"/>
            <p:cNvSpPr>
              <a:spLocks noChangeShapeType="1"/>
            </p:cNvSpPr>
            <p:nvPr/>
          </p:nvSpPr>
          <p:spPr bwMode="auto">
            <a:xfrm flipH="1">
              <a:off x="8542954" y="1492202"/>
              <a:ext cx="0" cy="760192"/>
            </a:xfrm>
            <a:prstGeom prst="line">
              <a:avLst/>
            </a:prstGeom>
            <a:noFill/>
            <a:ln w="28575">
              <a:solidFill>
                <a:srgbClr val="008000"/>
              </a:solidFill>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 name="Line 118"/>
            <p:cNvSpPr>
              <a:spLocks noChangeShapeType="1"/>
            </p:cNvSpPr>
            <p:nvPr/>
          </p:nvSpPr>
          <p:spPr bwMode="auto">
            <a:xfrm flipH="1" flipV="1">
              <a:off x="8508180" y="1491071"/>
              <a:ext cx="67646" cy="1131"/>
            </a:xfrm>
            <a:prstGeom prst="line">
              <a:avLst/>
            </a:prstGeom>
            <a:noFill/>
            <a:ln w="28575">
              <a:solidFill>
                <a:srgbClr val="008000"/>
              </a:solidFill>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 name="Line 118"/>
            <p:cNvSpPr>
              <a:spLocks noChangeShapeType="1"/>
            </p:cNvSpPr>
            <p:nvPr/>
          </p:nvSpPr>
          <p:spPr bwMode="auto">
            <a:xfrm flipH="1" flipV="1">
              <a:off x="8506602" y="2259738"/>
              <a:ext cx="67646" cy="1131"/>
            </a:xfrm>
            <a:prstGeom prst="line">
              <a:avLst/>
            </a:prstGeom>
            <a:noFill/>
            <a:ln w="28575">
              <a:solidFill>
                <a:srgbClr val="008000"/>
              </a:solidFill>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02" name="Action Button: Home 101">
            <a:hlinkClick r:id="rId4" action="ppaction://hlinksldjump" highlightClick="1"/>
          </p:cNvPr>
          <p:cNvSpPr/>
          <p:nvPr/>
        </p:nvSpPr>
        <p:spPr bwMode="auto">
          <a:xfrm>
            <a:off x="8486415" y="6309320"/>
            <a:ext cx="500063" cy="428625"/>
          </a:xfrm>
          <a:prstGeom prst="actionButtonHome">
            <a:avLst/>
          </a:prstGeom>
          <a:solidFill>
            <a:srgbClr val="FFFFFF">
              <a:alpha val="49000"/>
            </a:srgbClr>
          </a:solidFill>
          <a:ln w="9525" cap="flat" cmpd="sng" algn="ctr">
            <a:solidFill>
              <a:schemeClr val="bg1">
                <a:lumMod val="50000"/>
              </a:schemeClr>
            </a:solidFill>
            <a:prstDash val="solid"/>
            <a:round/>
            <a:headEnd type="none" w="med" len="med"/>
            <a:tailEnd type="none" w="med" len="med"/>
          </a:ln>
          <a:effectLst/>
        </p:spPr>
        <p:txBody>
          <a:bodyPr/>
          <a:lstStyle/>
          <a:p>
            <a:pPr eaLnBrk="0" hangingPunct="0">
              <a:defRPr/>
            </a:pPr>
            <a:endParaRPr lang="en-US" dirty="0">
              <a:cs typeface="+mn-cs"/>
            </a:endParaRPr>
          </a:p>
        </p:txBody>
      </p:sp>
    </p:spTree>
    <p:custDataLst>
      <p:tags r:id="rId1"/>
    </p:custDataLst>
    <p:extLst>
      <p:ext uri="{BB962C8B-B14F-4D97-AF65-F5344CB8AC3E}">
        <p14:creationId xmlns:p14="http://schemas.microsoft.com/office/powerpoint/2010/main" val="170887642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204910"/>
                                        </p:tgtEl>
                                        <p:attrNameLst>
                                          <p:attrName>style.visibility</p:attrName>
                                        </p:attrNameLst>
                                      </p:cBhvr>
                                      <p:to>
                                        <p:strVal val="visible"/>
                                      </p:to>
                                    </p:set>
                                    <p:anim calcmode="lin" valueType="num">
                                      <p:cBhvr>
                                        <p:cTn id="7" dur="500" fill="hold"/>
                                        <p:tgtEl>
                                          <p:spTgt spid="204910"/>
                                        </p:tgtEl>
                                        <p:attrNameLst>
                                          <p:attrName>ppt_w</p:attrName>
                                        </p:attrNameLst>
                                      </p:cBhvr>
                                      <p:tavLst>
                                        <p:tav tm="0">
                                          <p:val>
                                            <p:fltVal val="0"/>
                                          </p:val>
                                        </p:tav>
                                        <p:tav tm="100000">
                                          <p:val>
                                            <p:strVal val="#ppt_w"/>
                                          </p:val>
                                        </p:tav>
                                      </p:tavLst>
                                    </p:anim>
                                    <p:anim calcmode="lin" valueType="num">
                                      <p:cBhvr>
                                        <p:cTn id="8" dur="500" fill="hold"/>
                                        <p:tgtEl>
                                          <p:spTgt spid="20491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04911"/>
                                        </p:tgtEl>
                                        <p:attrNameLst>
                                          <p:attrName>style.visibility</p:attrName>
                                        </p:attrNameLst>
                                      </p:cBhvr>
                                      <p:to>
                                        <p:strVal val="visible"/>
                                      </p:to>
                                    </p:set>
                                    <p:anim calcmode="lin" valueType="num">
                                      <p:cBhvr>
                                        <p:cTn id="13" dur="500" fill="hold"/>
                                        <p:tgtEl>
                                          <p:spTgt spid="204911"/>
                                        </p:tgtEl>
                                        <p:attrNameLst>
                                          <p:attrName>ppt_w</p:attrName>
                                        </p:attrNameLst>
                                      </p:cBhvr>
                                      <p:tavLst>
                                        <p:tav tm="0">
                                          <p:val>
                                            <p:fltVal val="0"/>
                                          </p:val>
                                        </p:tav>
                                        <p:tav tm="100000">
                                          <p:val>
                                            <p:strVal val="#ppt_w"/>
                                          </p:val>
                                        </p:tav>
                                      </p:tavLst>
                                    </p:anim>
                                    <p:anim calcmode="lin" valueType="num">
                                      <p:cBhvr>
                                        <p:cTn id="14" dur="500" fill="hold"/>
                                        <p:tgtEl>
                                          <p:spTgt spid="204911"/>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04802">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04802">
                                            <p:txEl>
                                              <p:pRg st="1" end="1"/>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04802">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204913"/>
                                        </p:tgtEl>
                                        <p:attrNameLst>
                                          <p:attrName>style.visibility</p:attrName>
                                        </p:attrNameLst>
                                      </p:cBhvr>
                                      <p:to>
                                        <p:strVal val="visible"/>
                                      </p:to>
                                    </p:set>
                                    <p:animEffect transition="in" filter="wipe(left)">
                                      <p:cBhvr>
                                        <p:cTn id="31" dur="500"/>
                                        <p:tgtEl>
                                          <p:spTgt spid="20491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xit" presetSubtype="8" fill="hold" nodeType="clickEffect">
                                  <p:stCondLst>
                                    <p:cond delay="0"/>
                                  </p:stCondLst>
                                  <p:childTnLst>
                                    <p:animEffect transition="out" filter="wipe(left)">
                                      <p:cBhvr>
                                        <p:cTn id="35" dur="500"/>
                                        <p:tgtEl>
                                          <p:spTgt spid="204913"/>
                                        </p:tgtEl>
                                      </p:cBhvr>
                                    </p:animEffect>
                                    <p:set>
                                      <p:cBhvr>
                                        <p:cTn id="36" dur="1" fill="hold">
                                          <p:stCondLst>
                                            <p:cond delay="499"/>
                                          </p:stCondLst>
                                        </p:cTn>
                                        <p:tgtEl>
                                          <p:spTgt spid="204913"/>
                                        </p:tgtEl>
                                        <p:attrNameLst>
                                          <p:attrName>style.visibility</p:attrName>
                                        </p:attrNameLst>
                                      </p:cBhvr>
                                      <p:to>
                                        <p:strVal val="hidden"/>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left)">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204916"/>
                                        </p:tgtEl>
                                        <p:attrNameLst>
                                          <p:attrName>style.visibility</p:attrName>
                                        </p:attrNameLst>
                                      </p:cBhvr>
                                      <p:to>
                                        <p:strVal val="visible"/>
                                      </p:to>
                                    </p:set>
                                    <p:animEffect transition="in" filter="wipe(left)">
                                      <p:cBhvr>
                                        <p:cTn id="46" dur="500"/>
                                        <p:tgtEl>
                                          <p:spTgt spid="204916"/>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xit" presetSubtype="8" fill="hold" nodeType="clickEffect">
                                  <p:stCondLst>
                                    <p:cond delay="0"/>
                                  </p:stCondLst>
                                  <p:childTnLst>
                                    <p:animEffect transition="out" filter="wipe(left)">
                                      <p:cBhvr>
                                        <p:cTn id="50" dur="500"/>
                                        <p:tgtEl>
                                          <p:spTgt spid="204916"/>
                                        </p:tgtEl>
                                      </p:cBhvr>
                                    </p:animEffect>
                                    <p:set>
                                      <p:cBhvr>
                                        <p:cTn id="51" dur="1" fill="hold">
                                          <p:stCondLst>
                                            <p:cond delay="499"/>
                                          </p:stCondLst>
                                        </p:cTn>
                                        <p:tgtEl>
                                          <p:spTgt spid="204916"/>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499"/>
                                          </p:stCondLst>
                                        </p:cTn>
                                        <p:tgtEl>
                                          <p:spTgt spid="204802">
                                            <p:txEl>
                                              <p:pRg st="3" end="3"/>
                                            </p:txEl>
                                          </p:spTgt>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3"/>
                                        </p:tgtEl>
                                        <p:attrNameLst>
                                          <p:attrName>style.visibility</p:attrName>
                                        </p:attrNameLst>
                                      </p:cBhvr>
                                      <p:to>
                                        <p:strVal val="visible"/>
                                      </p:to>
                                    </p:set>
                                    <p:animEffect transition="in" filter="wipe(left)">
                                      <p:cBhvr>
                                        <p:cTn id="60" dur="500"/>
                                        <p:tgtEl>
                                          <p:spTgt spid="3"/>
                                        </p:tgtEl>
                                      </p:cBhvr>
                                    </p:animEffect>
                                  </p:childTnLst>
                                </p:cTn>
                              </p:par>
                            </p:childTnLst>
                          </p:cTn>
                        </p:par>
                        <p:par>
                          <p:cTn id="61" fill="hold">
                            <p:stCondLst>
                              <p:cond delay="500"/>
                            </p:stCondLst>
                            <p:childTnLst>
                              <p:par>
                                <p:cTn id="62" presetID="22" presetClass="entr" presetSubtype="1" fill="hold" grpId="0" nodeType="afterEffect">
                                  <p:stCondLst>
                                    <p:cond delay="0"/>
                                  </p:stCondLst>
                                  <p:childTnLst>
                                    <p:set>
                                      <p:cBhvr>
                                        <p:cTn id="63" dur="1" fill="hold">
                                          <p:stCondLst>
                                            <p:cond delay="0"/>
                                          </p:stCondLst>
                                        </p:cTn>
                                        <p:tgtEl>
                                          <p:spTgt spid="99"/>
                                        </p:tgtEl>
                                        <p:attrNameLst>
                                          <p:attrName>style.visibility</p:attrName>
                                        </p:attrNameLst>
                                      </p:cBhvr>
                                      <p:to>
                                        <p:strVal val="visible"/>
                                      </p:to>
                                    </p:set>
                                    <p:animEffect transition="in" filter="wipe(up)">
                                      <p:cBhvr>
                                        <p:cTn id="64" dur="500"/>
                                        <p:tgtEl>
                                          <p:spTgt spid="99"/>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xit" presetSubtype="1" fill="hold" grpId="1" nodeType="clickEffect">
                                  <p:stCondLst>
                                    <p:cond delay="0"/>
                                  </p:stCondLst>
                                  <p:childTnLst>
                                    <p:animEffect transition="out" filter="wipe(up)">
                                      <p:cBhvr>
                                        <p:cTn id="68" dur="500"/>
                                        <p:tgtEl>
                                          <p:spTgt spid="99"/>
                                        </p:tgtEl>
                                      </p:cBhvr>
                                    </p:animEffect>
                                    <p:set>
                                      <p:cBhvr>
                                        <p:cTn id="69" dur="1" fill="hold">
                                          <p:stCondLst>
                                            <p:cond delay="499"/>
                                          </p:stCondLst>
                                        </p:cTn>
                                        <p:tgtEl>
                                          <p:spTgt spid="99"/>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499"/>
                                          </p:stCondLst>
                                        </p:cTn>
                                        <p:tgtEl>
                                          <p:spTgt spid="204802">
                                            <p:txEl>
                                              <p:pRg st="4" end="4"/>
                                            </p:txEl>
                                          </p:spTgt>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nodeType="clickEffect">
                                  <p:stCondLst>
                                    <p:cond delay="0"/>
                                  </p:stCondLst>
                                  <p:childTnLst>
                                    <p:set>
                                      <p:cBhvr>
                                        <p:cTn id="77" dur="1" fill="hold">
                                          <p:stCondLst>
                                            <p:cond delay="0"/>
                                          </p:stCondLst>
                                        </p:cTn>
                                        <p:tgtEl>
                                          <p:spTgt spid="5"/>
                                        </p:tgtEl>
                                        <p:attrNameLst>
                                          <p:attrName>style.visibility</p:attrName>
                                        </p:attrNameLst>
                                      </p:cBhvr>
                                      <p:to>
                                        <p:strVal val="visible"/>
                                      </p:to>
                                    </p:set>
                                    <p:animEffect transition="in" filter="wipe(down)">
                                      <p:cBhvr>
                                        <p:cTn id="78" dur="500"/>
                                        <p:tgtEl>
                                          <p:spTgt spid="5"/>
                                        </p:tgtEl>
                                      </p:cBhvr>
                                    </p:animEffec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499"/>
                                          </p:stCondLst>
                                        </p:cTn>
                                        <p:tgtEl>
                                          <p:spTgt spid="204802">
                                            <p:txEl>
                                              <p:pRg st="5" end="5"/>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499"/>
                                          </p:stCondLst>
                                        </p:cTn>
                                        <p:tgtEl>
                                          <p:spTgt spid="204802">
                                            <p:txEl>
                                              <p:pRg st="6" end="6"/>
                                            </p:txEl>
                                          </p:spTgt>
                                        </p:tgtEl>
                                        <p:attrNameLst>
                                          <p:attrName>style.visibility</p:attrName>
                                        </p:attrNameLst>
                                      </p:cBhvr>
                                      <p:to>
                                        <p:strVal val="visible"/>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53" presetClass="entr" presetSubtype="16" fill="hold" nodeType="clickEffect">
                                  <p:stCondLst>
                                    <p:cond delay="0"/>
                                  </p:stCondLst>
                                  <p:childTnLst>
                                    <p:set>
                                      <p:cBhvr>
                                        <p:cTn id="90" dur="1" fill="hold">
                                          <p:stCondLst>
                                            <p:cond delay="0"/>
                                          </p:stCondLst>
                                        </p:cTn>
                                        <p:tgtEl>
                                          <p:spTgt spid="79"/>
                                        </p:tgtEl>
                                        <p:attrNameLst>
                                          <p:attrName>style.visibility</p:attrName>
                                        </p:attrNameLst>
                                      </p:cBhvr>
                                      <p:to>
                                        <p:strVal val="visible"/>
                                      </p:to>
                                    </p:set>
                                    <p:anim calcmode="lin" valueType="num">
                                      <p:cBhvr>
                                        <p:cTn id="91" dur="500" fill="hold"/>
                                        <p:tgtEl>
                                          <p:spTgt spid="79"/>
                                        </p:tgtEl>
                                        <p:attrNameLst>
                                          <p:attrName>ppt_w</p:attrName>
                                        </p:attrNameLst>
                                      </p:cBhvr>
                                      <p:tavLst>
                                        <p:tav tm="0">
                                          <p:val>
                                            <p:fltVal val="0"/>
                                          </p:val>
                                        </p:tav>
                                        <p:tav tm="100000">
                                          <p:val>
                                            <p:strVal val="#ppt_w"/>
                                          </p:val>
                                        </p:tav>
                                      </p:tavLst>
                                    </p:anim>
                                    <p:anim calcmode="lin" valueType="num">
                                      <p:cBhvr>
                                        <p:cTn id="92" dur="500" fill="hold"/>
                                        <p:tgtEl>
                                          <p:spTgt spid="79"/>
                                        </p:tgtEl>
                                        <p:attrNameLst>
                                          <p:attrName>ppt_h</p:attrName>
                                        </p:attrNameLst>
                                      </p:cBhvr>
                                      <p:tavLst>
                                        <p:tav tm="0">
                                          <p:val>
                                            <p:fltVal val="0"/>
                                          </p:val>
                                        </p:tav>
                                        <p:tav tm="100000">
                                          <p:val>
                                            <p:strVal val="#ppt_h"/>
                                          </p:val>
                                        </p:tav>
                                      </p:tavLst>
                                    </p:anim>
                                    <p:animEffect transition="in" filter="fade">
                                      <p:cBhvr>
                                        <p:cTn id="93" dur="500"/>
                                        <p:tgtEl>
                                          <p:spTgt spid="79"/>
                                        </p:tgtEl>
                                      </p:cBhvr>
                                    </p:animEffect>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grpId="0" nodeType="clickEffect">
                                  <p:stCondLst>
                                    <p:cond delay="0"/>
                                  </p:stCondLst>
                                  <p:childTnLst>
                                    <p:set>
                                      <p:cBhvr>
                                        <p:cTn id="97" dur="1" fill="hold">
                                          <p:stCondLst>
                                            <p:cond delay="499"/>
                                          </p:stCondLst>
                                        </p:cTn>
                                        <p:tgtEl>
                                          <p:spTgt spid="204802">
                                            <p:txEl>
                                              <p:pRg st="7" end="7"/>
                                            </p:txEl>
                                          </p:spTgt>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53" presetClass="entr" presetSubtype="16" fill="hold" nodeType="clickEffect">
                                  <p:stCondLst>
                                    <p:cond delay="0"/>
                                  </p:stCondLst>
                                  <p:childTnLst>
                                    <p:set>
                                      <p:cBhvr>
                                        <p:cTn id="101" dur="1" fill="hold">
                                          <p:stCondLst>
                                            <p:cond delay="0"/>
                                          </p:stCondLst>
                                        </p:cTn>
                                        <p:tgtEl>
                                          <p:spTgt spid="2"/>
                                        </p:tgtEl>
                                        <p:attrNameLst>
                                          <p:attrName>style.visibility</p:attrName>
                                        </p:attrNameLst>
                                      </p:cBhvr>
                                      <p:to>
                                        <p:strVal val="visible"/>
                                      </p:to>
                                    </p:set>
                                    <p:anim calcmode="lin" valueType="num">
                                      <p:cBhvr>
                                        <p:cTn id="102" dur="500" fill="hold"/>
                                        <p:tgtEl>
                                          <p:spTgt spid="2"/>
                                        </p:tgtEl>
                                        <p:attrNameLst>
                                          <p:attrName>ppt_w</p:attrName>
                                        </p:attrNameLst>
                                      </p:cBhvr>
                                      <p:tavLst>
                                        <p:tav tm="0">
                                          <p:val>
                                            <p:fltVal val="0"/>
                                          </p:val>
                                        </p:tav>
                                        <p:tav tm="100000">
                                          <p:val>
                                            <p:strVal val="#ppt_w"/>
                                          </p:val>
                                        </p:tav>
                                      </p:tavLst>
                                    </p:anim>
                                    <p:anim calcmode="lin" valueType="num">
                                      <p:cBhvr>
                                        <p:cTn id="103" dur="500" fill="hold"/>
                                        <p:tgtEl>
                                          <p:spTgt spid="2"/>
                                        </p:tgtEl>
                                        <p:attrNameLst>
                                          <p:attrName>ppt_h</p:attrName>
                                        </p:attrNameLst>
                                      </p:cBhvr>
                                      <p:tavLst>
                                        <p:tav tm="0">
                                          <p:val>
                                            <p:fltVal val="0"/>
                                          </p:val>
                                        </p:tav>
                                        <p:tav tm="100000">
                                          <p:val>
                                            <p:strVal val="#ppt_h"/>
                                          </p:val>
                                        </p:tav>
                                      </p:tavLst>
                                    </p:anim>
                                    <p:animEffect transition="in" filter="fade">
                                      <p:cBhvr>
                                        <p:cTn id="104" dur="500"/>
                                        <p:tgtEl>
                                          <p:spTgt spid="2"/>
                                        </p:tgtEl>
                                      </p:cBhvr>
                                    </p:animEffec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499"/>
                                          </p:stCondLst>
                                        </p:cTn>
                                        <p:tgtEl>
                                          <p:spTgt spid="204802">
                                            <p:txEl>
                                              <p:pRg st="8" end="8"/>
                                            </p:txEl>
                                          </p:spTgt>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499"/>
                                          </p:stCondLst>
                                        </p:cTn>
                                        <p:tgtEl>
                                          <p:spTgt spid="204802">
                                            <p:txEl>
                                              <p:pRg st="9" end="9"/>
                                            </p:txEl>
                                          </p:spTgt>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grpId="0" nodeType="clickEffect">
                                  <p:stCondLst>
                                    <p:cond delay="0"/>
                                  </p:stCondLst>
                                  <p:childTnLst>
                                    <p:set>
                                      <p:cBhvr>
                                        <p:cTn id="116" dur="1" fill="hold">
                                          <p:stCondLst>
                                            <p:cond delay="499"/>
                                          </p:stCondLst>
                                        </p:cTn>
                                        <p:tgtEl>
                                          <p:spTgt spid="20480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2" grpId="0" uiExpand="1" build="p" bldLvl="3" autoUpdateAnimBg="0"/>
      <p:bldP spid="204911" grpId="0" uiExpand="1" animBg="1"/>
      <p:bldP spid="6" grpId="0"/>
      <p:bldP spid="99" grpId="0" animBg="1"/>
      <p:bldP spid="99"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body" idx="1"/>
          </p:nvPr>
        </p:nvSpPr>
        <p:spPr>
          <a:xfrm>
            <a:off x="82550" y="44450"/>
            <a:ext cx="9004300" cy="6756400"/>
          </a:xfrm>
        </p:spPr>
        <p:txBody>
          <a:bodyPr/>
          <a:lstStyle/>
          <a:p>
            <a:pPr>
              <a:lnSpc>
                <a:spcPct val="93000"/>
              </a:lnSpc>
              <a:buFont typeface="Symbol" pitchFamily="18" charset="2"/>
              <a:buNone/>
            </a:pPr>
            <a:r>
              <a:rPr lang="en-US" altLang="en-US" b="1" dirty="0" smtClean="0">
                <a:solidFill>
                  <a:srgbClr val="FF0000"/>
                </a:solidFill>
              </a:rPr>
              <a:t>The Names of Linear Models with a Continuous Dependent</a:t>
            </a:r>
          </a:p>
          <a:p>
            <a:pPr>
              <a:lnSpc>
                <a:spcPct val="93000"/>
              </a:lnSpc>
            </a:pPr>
            <a:r>
              <a:rPr lang="en-US" altLang="en-US" dirty="0" smtClean="0"/>
              <a:t>You need to know the jargon so you can use the right procedure in a spreadsheet or stats package.</a:t>
            </a:r>
          </a:p>
          <a:p>
            <a:pPr>
              <a:lnSpc>
                <a:spcPct val="93000"/>
              </a:lnSpc>
            </a:pPr>
            <a:r>
              <a:rPr lang="en-US" altLang="en-US" dirty="0" smtClean="0">
                <a:solidFill>
                  <a:srgbClr val="0000FF"/>
                </a:solidFill>
              </a:rPr>
              <a:t>Unpaired t test</a:t>
            </a:r>
            <a:r>
              <a:rPr lang="en-US" altLang="en-US" dirty="0" smtClean="0"/>
              <a:t>: for 2 levels of a single nominal predictor.</a:t>
            </a:r>
          </a:p>
          <a:p>
            <a:pPr lvl="1">
              <a:lnSpc>
                <a:spcPct val="93000"/>
              </a:lnSpc>
            </a:pPr>
            <a:r>
              <a:rPr lang="en-US" altLang="en-US" dirty="0" smtClean="0"/>
              <a:t>Use the </a:t>
            </a:r>
            <a:r>
              <a:rPr lang="en-US" altLang="en-US" dirty="0" smtClean="0">
                <a:solidFill>
                  <a:srgbClr val="0000FF"/>
                </a:solidFill>
              </a:rPr>
              <a:t>unequal-variances</a:t>
            </a:r>
            <a:r>
              <a:rPr lang="en-US" altLang="en-US" dirty="0" smtClean="0"/>
              <a:t> version, never the equal-variances.</a:t>
            </a:r>
          </a:p>
          <a:p>
            <a:pPr>
              <a:lnSpc>
                <a:spcPct val="93000"/>
              </a:lnSpc>
            </a:pPr>
            <a:r>
              <a:rPr lang="en-US" altLang="en-US" dirty="0" smtClean="0">
                <a:solidFill>
                  <a:srgbClr val="0000FF"/>
                </a:solidFill>
              </a:rPr>
              <a:t>Paired t test</a:t>
            </a:r>
            <a:r>
              <a:rPr lang="en-US" altLang="en-US" dirty="0" smtClean="0"/>
              <a:t>: as above, but the 2 levels are for the same subjects.</a:t>
            </a:r>
          </a:p>
          <a:p>
            <a:pPr>
              <a:lnSpc>
                <a:spcPct val="93000"/>
              </a:lnSpc>
            </a:pPr>
            <a:r>
              <a:rPr lang="en-US" altLang="en-US" dirty="0" smtClean="0">
                <a:solidFill>
                  <a:srgbClr val="0000FF"/>
                </a:solidFill>
              </a:rPr>
              <a:t>Simple linear regression</a:t>
            </a:r>
            <a:r>
              <a:rPr lang="en-US" altLang="en-US" dirty="0" smtClean="0"/>
              <a:t>: a single numeric predictor.</a:t>
            </a:r>
          </a:p>
          <a:p>
            <a:pPr>
              <a:lnSpc>
                <a:spcPct val="93000"/>
              </a:lnSpc>
            </a:pPr>
            <a:r>
              <a:rPr lang="en-US" altLang="en-US" dirty="0" smtClean="0">
                <a:solidFill>
                  <a:srgbClr val="0000FF"/>
                </a:solidFill>
              </a:rPr>
              <a:t>Multiple linear regression</a:t>
            </a:r>
            <a:r>
              <a:rPr lang="en-US" altLang="en-US" dirty="0" smtClean="0"/>
              <a:t>: 2 or more numeric predictors.</a:t>
            </a:r>
          </a:p>
          <a:p>
            <a:pPr>
              <a:lnSpc>
                <a:spcPct val="93000"/>
              </a:lnSpc>
            </a:pPr>
            <a:r>
              <a:rPr lang="en-US" altLang="en-US" dirty="0" smtClean="0">
                <a:solidFill>
                  <a:srgbClr val="0000FF"/>
                </a:solidFill>
              </a:rPr>
              <a:t>Analysis of variance</a:t>
            </a:r>
            <a:r>
              <a:rPr lang="en-US" altLang="en-US" dirty="0" smtClean="0"/>
              <a:t> (ANOVA): one or more nominal predictors.</a:t>
            </a:r>
          </a:p>
          <a:p>
            <a:pPr>
              <a:lnSpc>
                <a:spcPct val="93000"/>
              </a:lnSpc>
            </a:pPr>
            <a:r>
              <a:rPr lang="en-US" altLang="en-US" dirty="0" smtClean="0">
                <a:solidFill>
                  <a:srgbClr val="0000FF"/>
                </a:solidFill>
              </a:rPr>
              <a:t>Analysis of covariance</a:t>
            </a:r>
            <a:r>
              <a:rPr lang="en-US" altLang="en-US" dirty="0" smtClean="0"/>
              <a:t> (ANCOVA): one or more nominal and one or more numeric predictors.</a:t>
            </a:r>
          </a:p>
          <a:p>
            <a:pPr>
              <a:lnSpc>
                <a:spcPct val="93000"/>
              </a:lnSpc>
            </a:pPr>
            <a:r>
              <a:rPr lang="en-US" altLang="en-US" dirty="0" smtClean="0">
                <a:solidFill>
                  <a:srgbClr val="0000FF"/>
                </a:solidFill>
              </a:rPr>
              <a:t>Repeated-measures analysis of (co)variance</a:t>
            </a:r>
            <a:r>
              <a:rPr lang="en-US" altLang="en-US" dirty="0" smtClean="0"/>
              <a:t>: AN(C)OVA in which each subject has two or more measurements.</a:t>
            </a:r>
          </a:p>
          <a:p>
            <a:pPr>
              <a:lnSpc>
                <a:spcPct val="93000"/>
              </a:lnSpc>
            </a:pPr>
            <a:r>
              <a:rPr lang="en-US" altLang="en-US" dirty="0" smtClean="0">
                <a:solidFill>
                  <a:srgbClr val="0000FF"/>
                </a:solidFill>
              </a:rPr>
              <a:t>General linear model</a:t>
            </a:r>
            <a:r>
              <a:rPr lang="en-US" altLang="en-US" dirty="0" smtClean="0"/>
              <a:t> (GLM): any combination of predictors.</a:t>
            </a:r>
          </a:p>
          <a:p>
            <a:pPr lvl="1">
              <a:lnSpc>
                <a:spcPct val="93000"/>
              </a:lnSpc>
            </a:pPr>
            <a:r>
              <a:rPr lang="en-US" altLang="en-US" dirty="0" smtClean="0"/>
              <a:t>In SPSS, nominal predictors are </a:t>
            </a:r>
            <a:r>
              <a:rPr lang="en-US" altLang="en-US" i="1" dirty="0" smtClean="0"/>
              <a:t>factors</a:t>
            </a:r>
            <a:r>
              <a:rPr lang="en-US" altLang="en-US" dirty="0" smtClean="0"/>
              <a:t>, </a:t>
            </a:r>
            <a:r>
              <a:rPr lang="en-US" altLang="en-US" dirty="0" err="1" smtClean="0"/>
              <a:t>numerics</a:t>
            </a:r>
            <a:r>
              <a:rPr lang="en-US" altLang="en-US" dirty="0" smtClean="0"/>
              <a:t> are </a:t>
            </a:r>
            <a:r>
              <a:rPr lang="en-US" altLang="en-US" i="1" dirty="0" smtClean="0"/>
              <a:t>covariates</a:t>
            </a:r>
            <a:r>
              <a:rPr lang="en-US" altLang="en-US" dirty="0" smtClean="0"/>
              <a:t>.</a:t>
            </a:r>
          </a:p>
          <a:p>
            <a:pPr>
              <a:lnSpc>
                <a:spcPct val="93000"/>
              </a:lnSpc>
            </a:pPr>
            <a:r>
              <a:rPr lang="en-US" altLang="en-US" i="1" dirty="0" smtClean="0">
                <a:solidFill>
                  <a:srgbClr val="0000FF"/>
                </a:solidFill>
              </a:rPr>
              <a:t>Mixed</a:t>
            </a:r>
            <a:r>
              <a:rPr lang="en-US" altLang="en-US" dirty="0" smtClean="0">
                <a:solidFill>
                  <a:srgbClr val="0000FF"/>
                </a:solidFill>
              </a:rPr>
              <a:t> linear model</a:t>
            </a:r>
            <a:r>
              <a:rPr lang="en-US" altLang="en-US" dirty="0" smtClean="0"/>
              <a:t>: any combination of predictors and </a:t>
            </a:r>
            <a:r>
              <a:rPr lang="en-US" altLang="en-US" i="1" dirty="0" smtClean="0"/>
              <a:t>errors</a:t>
            </a:r>
            <a:r>
              <a:rPr lang="en-US" altLang="en-US" dirty="0" smtClean="0"/>
              <a:t>…</a:t>
            </a:r>
          </a:p>
        </p:txBody>
      </p:sp>
      <p:sp>
        <p:nvSpPr>
          <p:cNvPr id="3" name="Action Button: Home 2">
            <a:hlinkClick r:id="rId2" action="ppaction://hlinksldjump" highlightClick="1"/>
          </p:cNvPr>
          <p:cNvSpPr/>
          <p:nvPr/>
        </p:nvSpPr>
        <p:spPr bwMode="auto">
          <a:xfrm>
            <a:off x="8569941" y="6347820"/>
            <a:ext cx="500063" cy="428625"/>
          </a:xfrm>
          <a:prstGeom prst="actionButtonHome">
            <a:avLst/>
          </a:prstGeom>
          <a:solidFill>
            <a:srgbClr val="FFFFFF">
              <a:alpha val="49000"/>
            </a:srgbClr>
          </a:solidFill>
          <a:ln w="9525" cap="flat" cmpd="sng" algn="ctr">
            <a:solidFill>
              <a:schemeClr val="bg1">
                <a:lumMod val="50000"/>
              </a:schemeClr>
            </a:solidFill>
            <a:prstDash val="solid"/>
            <a:round/>
            <a:headEnd type="none" w="med" len="med"/>
            <a:tailEnd type="none" w="med" len="med"/>
          </a:ln>
          <a:effectLst/>
        </p:spPr>
        <p:txBody>
          <a:bodyPr/>
          <a:lstStyle/>
          <a:p>
            <a:pPr eaLnBrk="0" hangingPunct="0">
              <a:defRPr/>
            </a:pPr>
            <a:endParaRPr lang="en-US" dirty="0">
              <a:cs typeface="+mn-cs"/>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body" idx="1"/>
          </p:nvPr>
        </p:nvSpPr>
        <p:spPr>
          <a:xfrm>
            <a:off x="123825" y="44450"/>
            <a:ext cx="8921750" cy="6705600"/>
          </a:xfrm>
        </p:spPr>
        <p:txBody>
          <a:bodyPr/>
          <a:lstStyle/>
          <a:p>
            <a:pPr>
              <a:buFont typeface="Symbol" pitchFamily="18" charset="2"/>
              <a:buNone/>
            </a:pPr>
            <a:r>
              <a:rPr lang="en-US" altLang="en-US" b="1" dirty="0" smtClean="0">
                <a:solidFill>
                  <a:srgbClr val="FF0000"/>
                </a:solidFill>
              </a:rPr>
              <a:t>The Error Term in Linear Models with a Continuous Dependent</a:t>
            </a:r>
          </a:p>
          <a:p>
            <a:r>
              <a:rPr lang="en-US" altLang="en-US" dirty="0" smtClean="0"/>
              <a:t>Strength = a + b*Age isn’t quite right for real data, because</a:t>
            </a:r>
            <a:br>
              <a:rPr lang="en-US" altLang="en-US" dirty="0" smtClean="0"/>
            </a:br>
            <a:r>
              <a:rPr lang="en-US" altLang="en-US" dirty="0" smtClean="0"/>
              <a:t>no subject’s data fit this equation exactly.</a:t>
            </a:r>
          </a:p>
          <a:p>
            <a:r>
              <a:rPr lang="en-US" altLang="en-US" dirty="0" smtClean="0"/>
              <a:t>What’s missing is a different </a:t>
            </a:r>
            <a:r>
              <a:rPr lang="en-US" altLang="en-US" dirty="0" smtClean="0">
                <a:solidFill>
                  <a:srgbClr val="0000FF"/>
                </a:solidFill>
              </a:rPr>
              <a:t>error</a:t>
            </a:r>
            <a:r>
              <a:rPr lang="en-US" altLang="en-US" dirty="0" smtClean="0"/>
              <a:t> for each subject:</a:t>
            </a:r>
            <a:br>
              <a:rPr lang="en-US" altLang="en-US" dirty="0" smtClean="0"/>
            </a:br>
            <a:r>
              <a:rPr lang="en-US" altLang="en-US" dirty="0" smtClean="0"/>
              <a:t>Strength = a + b*Age + error</a:t>
            </a:r>
          </a:p>
          <a:p>
            <a:pPr lvl="1"/>
            <a:r>
              <a:rPr lang="en-US" altLang="en-US" dirty="0" smtClean="0"/>
              <a:t>This error is given an overall mean of zero, and it varies </a:t>
            </a:r>
            <a:r>
              <a:rPr lang="en-US" altLang="en-US" sz="2800" dirty="0" smtClean="0">
                <a:solidFill>
                  <a:srgbClr val="0000FF"/>
                </a:solidFill>
              </a:rPr>
              <a:t>randomly</a:t>
            </a:r>
            <a:r>
              <a:rPr lang="en-US" altLang="en-US" dirty="0" smtClean="0"/>
              <a:t> (positive and negative) from subject to subject.</a:t>
            </a:r>
          </a:p>
          <a:p>
            <a:pPr lvl="1"/>
            <a:r>
              <a:rPr lang="en-US" altLang="en-US" dirty="0" smtClean="0"/>
              <a:t>It’s called the </a:t>
            </a:r>
            <a:r>
              <a:rPr lang="en-US" altLang="en-US" dirty="0" smtClean="0">
                <a:solidFill>
                  <a:srgbClr val="0000FF"/>
                </a:solidFill>
              </a:rPr>
              <a:t>residual error</a:t>
            </a:r>
            <a:r>
              <a:rPr lang="en-US" altLang="en-US" dirty="0" smtClean="0"/>
              <a:t>, and the values are the </a:t>
            </a:r>
            <a:r>
              <a:rPr lang="en-US" altLang="en-US" dirty="0" smtClean="0">
                <a:solidFill>
                  <a:srgbClr val="0000FF"/>
                </a:solidFill>
              </a:rPr>
              <a:t>residuals</a:t>
            </a:r>
            <a:r>
              <a:rPr lang="en-US" altLang="en-US" dirty="0" smtClean="0"/>
              <a:t>.</a:t>
            </a:r>
          </a:p>
          <a:p>
            <a:pPr lvl="2"/>
            <a:r>
              <a:rPr lang="en-US" altLang="en-US" dirty="0" smtClean="0"/>
              <a:t>residual = (observed value) minus (predicted value)</a:t>
            </a:r>
          </a:p>
          <a:p>
            <a:r>
              <a:rPr lang="en-US" altLang="en-US" dirty="0" smtClean="0"/>
              <a:t>In many analyses the error is assumed to have values that come from a </a:t>
            </a:r>
            <a:r>
              <a:rPr lang="en-US" altLang="en-US" dirty="0" smtClean="0">
                <a:solidFill>
                  <a:srgbClr val="0000FF"/>
                </a:solidFill>
              </a:rPr>
              <a:t>normal</a:t>
            </a:r>
            <a:r>
              <a:rPr lang="en-US" altLang="en-US" dirty="0" smtClean="0"/>
              <a:t> (or Gaussian or bell-shaped) distribution. </a:t>
            </a:r>
          </a:p>
          <a:p>
            <a:pPr lvl="1"/>
            <a:r>
              <a:rPr lang="en-US" altLang="en-US" dirty="0" smtClean="0"/>
              <a:t>This assumption can be violated. What matters is </a:t>
            </a:r>
            <a:r>
              <a:rPr lang="en-US" altLang="en-US" dirty="0">
                <a:solidFill>
                  <a:srgbClr val="0000FF"/>
                </a:solidFill>
              </a:rPr>
              <a:t>normality of the sampling distribution of effects</a:t>
            </a:r>
            <a:r>
              <a:rPr lang="en-US" altLang="en-US" dirty="0" smtClean="0"/>
              <a:t>, which is practically guaranteed by the </a:t>
            </a:r>
            <a:r>
              <a:rPr lang="en-US" altLang="en-US" dirty="0" smtClean="0">
                <a:solidFill>
                  <a:srgbClr val="0000FF"/>
                </a:solidFill>
              </a:rPr>
              <a:t>Central Limit Theorem</a:t>
            </a:r>
            <a:r>
              <a:rPr lang="en-US" altLang="en-US" dirty="0" smtClean="0"/>
              <a:t>. Testing for normality is pointless.</a:t>
            </a:r>
          </a:p>
          <a:p>
            <a:pPr lvl="1"/>
            <a:r>
              <a:rPr lang="en-US" altLang="en-US" dirty="0" smtClean="0"/>
              <a:t>If the dependent is a </a:t>
            </a:r>
            <a:r>
              <a:rPr lang="en-US" altLang="en-US" dirty="0">
                <a:solidFill>
                  <a:srgbClr val="0000FF"/>
                </a:solidFill>
              </a:rPr>
              <a:t>count</a:t>
            </a:r>
            <a:r>
              <a:rPr lang="en-US" altLang="en-US" dirty="0" smtClean="0"/>
              <a:t>, the </a:t>
            </a:r>
            <a:r>
              <a:rPr lang="en-US" altLang="en-US" dirty="0" smtClean="0">
                <a:solidFill>
                  <a:srgbClr val="0000FF"/>
                </a:solidFill>
              </a:rPr>
              <a:t>Poisson</a:t>
            </a:r>
            <a:r>
              <a:rPr lang="en-US" altLang="en-US" dirty="0" smtClean="0"/>
              <a:t> distribution of the error is taken into account with general</a:t>
            </a:r>
            <a:r>
              <a:rPr lang="en-US" altLang="en-US" b="1" i="1" dirty="0" smtClean="0"/>
              <a:t>ized</a:t>
            </a:r>
            <a:r>
              <a:rPr lang="en-US" altLang="en-US" dirty="0" smtClean="0"/>
              <a:t> linear modeling–see later.</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body" idx="1"/>
          </p:nvPr>
        </p:nvSpPr>
        <p:spPr>
          <a:xfrm>
            <a:off x="82550" y="44450"/>
            <a:ext cx="9004300" cy="6613525"/>
          </a:xfrm>
        </p:spPr>
        <p:txBody>
          <a:bodyPr/>
          <a:lstStyle/>
          <a:p>
            <a:r>
              <a:rPr lang="en-US" altLang="en-US" dirty="0"/>
              <a:t>You characterize the error with a </a:t>
            </a:r>
            <a:r>
              <a:rPr lang="en-US" altLang="en-US" dirty="0">
                <a:solidFill>
                  <a:srgbClr val="0000FF"/>
                </a:solidFill>
              </a:rPr>
              <a:t>standard deviation</a:t>
            </a:r>
            <a:r>
              <a:rPr lang="en-US" altLang="en-US" dirty="0"/>
              <a:t>.</a:t>
            </a:r>
          </a:p>
          <a:p>
            <a:pPr lvl="1"/>
            <a:r>
              <a:rPr lang="en-US" altLang="en-US" dirty="0"/>
              <a:t>It’s also known as the standard error of the estimate or the root mean square error.</a:t>
            </a:r>
          </a:p>
          <a:p>
            <a:r>
              <a:rPr lang="en-US" altLang="en-US" dirty="0" smtClean="0"/>
              <a:t>In general linear models, the error is assumed to be </a:t>
            </a:r>
            <a:r>
              <a:rPr lang="en-US" altLang="en-US" dirty="0" smtClean="0">
                <a:solidFill>
                  <a:srgbClr val="0000FF"/>
                </a:solidFill>
              </a:rPr>
              <a:t>uniform</a:t>
            </a:r>
            <a:r>
              <a:rPr lang="en-US" altLang="en-US" dirty="0" smtClean="0"/>
              <a:t>.</a:t>
            </a:r>
          </a:p>
          <a:p>
            <a:pPr lvl="1"/>
            <a:r>
              <a:rPr lang="en-US" altLang="en-US" dirty="0" smtClean="0"/>
              <a:t>That is, there is only one SD for the residuals, or the error for every datum is drawn from a single “hat”.</a:t>
            </a:r>
          </a:p>
          <a:p>
            <a:pPr lvl="1"/>
            <a:r>
              <a:rPr lang="en-US" altLang="en-US" dirty="0" smtClean="0">
                <a:solidFill>
                  <a:srgbClr val="0000FF"/>
                </a:solidFill>
              </a:rPr>
              <a:t>Non-uniform error</a:t>
            </a:r>
            <a:r>
              <a:rPr lang="en-US" altLang="en-US" dirty="0" smtClean="0"/>
              <a:t> is known as </a:t>
            </a:r>
            <a:r>
              <a:rPr lang="en-US" altLang="en-US" dirty="0" smtClean="0">
                <a:solidFill>
                  <a:srgbClr val="0000FF"/>
                </a:solidFill>
              </a:rPr>
              <a:t>heteroscedasticity</a:t>
            </a:r>
            <a:r>
              <a:rPr lang="en-US" altLang="en-US" dirty="0" smtClean="0"/>
              <a:t>.</a:t>
            </a:r>
          </a:p>
          <a:p>
            <a:pPr lvl="2"/>
            <a:r>
              <a:rPr lang="en-US" altLang="en-US" dirty="0" smtClean="0"/>
              <a:t>If you don’t do something about it, you get wrong answers.</a:t>
            </a:r>
          </a:p>
          <a:p>
            <a:pPr>
              <a:lnSpc>
                <a:spcPct val="100000"/>
              </a:lnSpc>
            </a:pPr>
            <a:r>
              <a:rPr lang="en-US" altLang="en-US" dirty="0" smtClean="0"/>
              <a:t>Without special treatment, many datasets show </a:t>
            </a:r>
            <a:r>
              <a:rPr lang="en-US" altLang="en-US" dirty="0" smtClean="0">
                <a:solidFill>
                  <a:srgbClr val="0000FF"/>
                </a:solidFill>
              </a:rPr>
              <a:t>bigger errors for bigger values</a:t>
            </a:r>
            <a:r>
              <a:rPr lang="en-US" altLang="en-US" dirty="0" smtClean="0"/>
              <a:t> of the dependent.</a:t>
            </a:r>
          </a:p>
          <a:p>
            <a:pPr lvl="1"/>
            <a:r>
              <a:rPr lang="en-US" altLang="en-US" dirty="0" smtClean="0"/>
              <a:t>This problem is obvious in some tables of means and SDs, in scatter plots, or in plots of </a:t>
            </a:r>
            <a:r>
              <a:rPr lang="en-US" altLang="en-US" dirty="0" smtClean="0">
                <a:solidFill>
                  <a:srgbClr val="0000FF"/>
                </a:solidFill>
              </a:rPr>
              <a:t>residual vs predicted values </a:t>
            </a:r>
            <a:r>
              <a:rPr lang="en-US" altLang="en-US" dirty="0" smtClean="0"/>
              <a:t>(see later). </a:t>
            </a:r>
            <a:endParaRPr lang="en-US" altLang="en-US" dirty="0" smtClean="0">
              <a:solidFill>
                <a:srgbClr val="0000FF"/>
              </a:solidFill>
            </a:endParaRPr>
          </a:p>
          <a:p>
            <a:pPr lvl="2"/>
            <a:r>
              <a:rPr lang="en-US" altLang="en-US" dirty="0" smtClean="0"/>
              <a:t>Such plots of individual values are also good for spotting outliers.</a:t>
            </a:r>
          </a:p>
          <a:p>
            <a:pPr lvl="1"/>
            <a:r>
              <a:rPr lang="en-US" altLang="en-US" dirty="0" smtClean="0"/>
              <a:t>It arises from the fact that effects and errors in the data are </a:t>
            </a:r>
            <a:r>
              <a:rPr lang="en-US" altLang="en-US" dirty="0" smtClean="0">
                <a:solidFill>
                  <a:srgbClr val="0000FF"/>
                </a:solidFill>
              </a:rPr>
              <a:t>percents</a:t>
            </a:r>
            <a:r>
              <a:rPr lang="en-US" altLang="en-US" dirty="0" smtClean="0"/>
              <a:t> or </a:t>
            </a:r>
            <a:r>
              <a:rPr lang="en-US" altLang="en-US" dirty="0" smtClean="0">
                <a:solidFill>
                  <a:srgbClr val="0000FF"/>
                </a:solidFill>
              </a:rPr>
              <a:t>factors</a:t>
            </a:r>
            <a:r>
              <a:rPr lang="en-US" altLang="en-US" dirty="0" smtClean="0"/>
              <a:t>, not absolute values.</a:t>
            </a:r>
          </a:p>
          <a:p>
            <a:pPr lvl="2"/>
            <a:r>
              <a:rPr lang="en-US" altLang="en-US" dirty="0" smtClean="0"/>
              <a:t>Example: an error or effect of 5% is 5 s in 100 s but 10 s in 200 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body" idx="1"/>
          </p:nvPr>
        </p:nvSpPr>
        <p:spPr>
          <a:xfrm>
            <a:off x="82550" y="44624"/>
            <a:ext cx="9004300" cy="6768752"/>
          </a:xfrm>
        </p:spPr>
        <p:txBody>
          <a:bodyPr/>
          <a:lstStyle/>
          <a:p>
            <a:pPr lvl="1">
              <a:lnSpc>
                <a:spcPct val="92000"/>
              </a:lnSpc>
            </a:pPr>
            <a:r>
              <a:rPr lang="en-US" altLang="en-US" dirty="0" smtClean="0"/>
              <a:t>Address the problem by analyzing the </a:t>
            </a:r>
            <a:r>
              <a:rPr lang="en-US" altLang="en-US" b="1" dirty="0" smtClean="0">
                <a:solidFill>
                  <a:srgbClr val="0000FF"/>
                </a:solidFill>
              </a:rPr>
              <a:t>log-transformed</a:t>
            </a:r>
            <a:r>
              <a:rPr lang="en-US" altLang="en-US" dirty="0" smtClean="0">
                <a:solidFill>
                  <a:srgbClr val="0000FF"/>
                </a:solidFill>
              </a:rPr>
              <a:t> dependent</a:t>
            </a:r>
            <a:r>
              <a:rPr lang="en-US" altLang="en-US" dirty="0" smtClean="0"/>
              <a:t>.</a:t>
            </a:r>
          </a:p>
          <a:p>
            <a:pPr lvl="2">
              <a:lnSpc>
                <a:spcPct val="92000"/>
              </a:lnSpc>
            </a:pPr>
            <a:r>
              <a:rPr lang="en-US" altLang="en-US" dirty="0" smtClean="0"/>
              <a:t>5% effect means Post = Pre*1.05.</a:t>
            </a:r>
          </a:p>
          <a:p>
            <a:pPr lvl="2">
              <a:lnSpc>
                <a:spcPct val="92000"/>
              </a:lnSpc>
            </a:pPr>
            <a:r>
              <a:rPr lang="en-US" altLang="en-US" dirty="0" smtClean="0"/>
              <a:t>Therefore log(Post) = log(Pre) + log(1.05).</a:t>
            </a:r>
          </a:p>
          <a:p>
            <a:pPr lvl="2">
              <a:lnSpc>
                <a:spcPct val="92000"/>
              </a:lnSpc>
            </a:pPr>
            <a:r>
              <a:rPr lang="en-US" altLang="en-US" dirty="0" smtClean="0"/>
              <a:t>That is, the effect is the same for everyone: log(1.05).</a:t>
            </a:r>
          </a:p>
          <a:p>
            <a:pPr lvl="2">
              <a:lnSpc>
                <a:spcPct val="92000"/>
              </a:lnSpc>
            </a:pPr>
            <a:r>
              <a:rPr lang="en-US" altLang="en-US" dirty="0" smtClean="0"/>
              <a:t>And we now have a linear (additive) model, not a non-linear model, so we can use all our usual linear modeling procedures.</a:t>
            </a:r>
          </a:p>
          <a:p>
            <a:pPr lvl="1">
              <a:lnSpc>
                <a:spcPct val="92000"/>
              </a:lnSpc>
            </a:pPr>
            <a:r>
              <a:rPr lang="en-US" altLang="en-US" dirty="0" smtClean="0"/>
              <a:t>A 5% </a:t>
            </a:r>
            <a:r>
              <a:rPr lang="en-US" altLang="en-US" i="1" dirty="0" smtClean="0"/>
              <a:t>error</a:t>
            </a:r>
            <a:r>
              <a:rPr lang="en-US" altLang="en-US" dirty="0" smtClean="0"/>
              <a:t> means typically </a:t>
            </a:r>
            <a:r>
              <a:rPr lang="en-US" altLang="en-US" dirty="0" smtClean="0">
                <a:sym typeface="Symbol" pitchFamily="18" charset="2"/>
              </a:rPr>
              <a:t>1.05 and 1.05, or 1.05.</a:t>
            </a:r>
          </a:p>
          <a:p>
            <a:pPr lvl="2">
              <a:lnSpc>
                <a:spcPct val="92000"/>
              </a:lnSpc>
            </a:pPr>
            <a:r>
              <a:rPr lang="en-US" altLang="en-US" dirty="0" smtClean="0"/>
              <a:t>And a 100% error means typically </a:t>
            </a:r>
            <a:r>
              <a:rPr lang="en-US" altLang="en-US" dirty="0" smtClean="0">
                <a:sym typeface="Symbol" pitchFamily="18" charset="2"/>
              </a:rPr>
              <a:t>2.0 (i.e., values vary typically by a factor of 2), and so on.</a:t>
            </a:r>
          </a:p>
          <a:p>
            <a:pPr lvl="1">
              <a:lnSpc>
                <a:spcPct val="92000"/>
              </a:lnSpc>
            </a:pPr>
            <a:r>
              <a:rPr lang="en-US" altLang="en-US" dirty="0" smtClean="0"/>
              <a:t>When you finish analyzing the log-transformed dependent, you </a:t>
            </a:r>
            <a:r>
              <a:rPr lang="en-US" altLang="en-US" dirty="0" smtClean="0">
                <a:solidFill>
                  <a:srgbClr val="0000FF"/>
                </a:solidFill>
              </a:rPr>
              <a:t>back-transform</a:t>
            </a:r>
            <a:r>
              <a:rPr lang="en-US" altLang="en-US" dirty="0" smtClean="0"/>
              <a:t> to a percent or factor effect using exponential e.</a:t>
            </a:r>
          </a:p>
          <a:p>
            <a:pPr lvl="2">
              <a:lnSpc>
                <a:spcPct val="92000"/>
              </a:lnSpc>
            </a:pPr>
            <a:r>
              <a:rPr lang="en-US" altLang="en-US" dirty="0" smtClean="0"/>
              <a:t>Show percents for anything up to ~30%.  Show factors otherwise, e.g., when the dependent is a hormone concentration or some measures of heart-rate variability.</a:t>
            </a:r>
          </a:p>
          <a:p>
            <a:pPr lvl="1">
              <a:lnSpc>
                <a:spcPct val="92000"/>
              </a:lnSpc>
            </a:pPr>
            <a:r>
              <a:rPr lang="en-US" altLang="en-US" dirty="0" smtClean="0"/>
              <a:t>Use the log-transformed values when standardizing.</a:t>
            </a:r>
          </a:p>
          <a:p>
            <a:pPr lvl="1">
              <a:lnSpc>
                <a:spcPct val="92000"/>
              </a:lnSpc>
            </a:pPr>
            <a:r>
              <a:rPr lang="en-US" altLang="en-US" dirty="0" smtClean="0"/>
              <a:t>Log transformation is often appropriate for a </a:t>
            </a:r>
            <a:r>
              <a:rPr lang="en-US" altLang="en-US" dirty="0" smtClean="0">
                <a:solidFill>
                  <a:srgbClr val="0000FF"/>
                </a:solidFill>
              </a:rPr>
              <a:t>numeric </a:t>
            </a:r>
            <a:r>
              <a:rPr lang="en-US" altLang="en-US" b="1" i="1" dirty="0" smtClean="0">
                <a:solidFill>
                  <a:srgbClr val="0000FF"/>
                </a:solidFill>
              </a:rPr>
              <a:t>predictor</a:t>
            </a:r>
            <a:r>
              <a:rPr lang="en-US" altLang="en-US" dirty="0" smtClean="0"/>
              <a:t>.</a:t>
            </a:r>
          </a:p>
          <a:p>
            <a:pPr lvl="2">
              <a:lnSpc>
                <a:spcPct val="92000"/>
              </a:lnSpc>
            </a:pPr>
            <a:r>
              <a:rPr lang="en-US" altLang="en-US" dirty="0" smtClean="0"/>
              <a:t>The effect of the predictor is then expressed per percent, per 10%, per 2-fold increase, and so on.</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23" name="Rectangle 3"/>
          <p:cNvSpPr>
            <a:spLocks noGrp="1" noChangeArrowheads="1"/>
          </p:cNvSpPr>
          <p:nvPr>
            <p:ph type="body" idx="1"/>
          </p:nvPr>
        </p:nvSpPr>
        <p:spPr>
          <a:xfrm>
            <a:off x="107950" y="44450"/>
            <a:ext cx="8928100" cy="6789738"/>
          </a:xfrm>
        </p:spPr>
        <p:txBody>
          <a:bodyPr/>
          <a:lstStyle/>
          <a:p>
            <a:pPr lvl="1"/>
            <a:r>
              <a:rPr lang="en-US" altLang="en-US" smtClean="0"/>
              <a:t>Example of simple linear regression with a dependent requiring log transformation.</a:t>
            </a:r>
          </a:p>
          <a:p>
            <a:pPr lvl="2"/>
            <a:r>
              <a:rPr lang="en-US" altLang="en-US" smtClean="0"/>
              <a:t>A log scale or log transformation produces uniform residuals.</a:t>
            </a:r>
          </a:p>
        </p:txBody>
      </p:sp>
      <p:grpSp>
        <p:nvGrpSpPr>
          <p:cNvPr id="287155" name="Group 435"/>
          <p:cNvGrpSpPr>
            <a:grpSpLocks/>
          </p:cNvGrpSpPr>
          <p:nvPr/>
        </p:nvGrpSpPr>
        <p:grpSpPr bwMode="auto">
          <a:xfrm>
            <a:off x="6180138" y="1339850"/>
            <a:ext cx="2625725" cy="2693988"/>
            <a:chOff x="3893" y="844"/>
            <a:chExt cx="1654" cy="1697"/>
          </a:xfrm>
        </p:grpSpPr>
        <p:sp>
          <p:nvSpPr>
            <p:cNvPr id="31052" name="Rectangle 99"/>
            <p:cNvSpPr>
              <a:spLocks noChangeArrowheads="1"/>
            </p:cNvSpPr>
            <p:nvPr/>
          </p:nvSpPr>
          <p:spPr bwMode="auto">
            <a:xfrm>
              <a:off x="3893" y="844"/>
              <a:ext cx="1654" cy="1697"/>
            </a:xfrm>
            <a:prstGeom prst="rect">
              <a:avLst/>
            </a:prstGeom>
            <a:solidFill>
              <a:srgbClr val="CCFFCC"/>
            </a:solidFill>
            <a:ln w="0">
              <a:solidFill>
                <a:srgbClr val="000000"/>
              </a:solidFill>
              <a:miter lim="800000"/>
              <a:headEnd/>
              <a:tailEnd/>
            </a:ln>
          </p:spPr>
          <p:txBody>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endParaRPr lang="en-US" altLang="en-US"/>
            </a:p>
          </p:txBody>
        </p:sp>
        <p:sp>
          <p:nvSpPr>
            <p:cNvPr id="31053" name="Rectangle 100"/>
            <p:cNvSpPr>
              <a:spLocks noChangeArrowheads="1"/>
            </p:cNvSpPr>
            <p:nvPr/>
          </p:nvSpPr>
          <p:spPr bwMode="auto">
            <a:xfrm>
              <a:off x="4285" y="1102"/>
              <a:ext cx="1173" cy="1072"/>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endParaRPr lang="en-US" altLang="en-US"/>
            </a:p>
          </p:txBody>
        </p:sp>
        <p:sp>
          <p:nvSpPr>
            <p:cNvPr id="31054" name="Rectangle 101"/>
            <p:cNvSpPr>
              <a:spLocks noChangeArrowheads="1"/>
            </p:cNvSpPr>
            <p:nvPr/>
          </p:nvSpPr>
          <p:spPr bwMode="auto">
            <a:xfrm>
              <a:off x="4285" y="1102"/>
              <a:ext cx="1173" cy="1072"/>
            </a:xfrm>
            <a:prstGeom prst="rect">
              <a:avLst/>
            </a:prstGeom>
            <a:noFill/>
            <a:ln w="793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endParaRPr lang="en-US" altLang="en-US"/>
            </a:p>
          </p:txBody>
        </p:sp>
        <p:sp>
          <p:nvSpPr>
            <p:cNvPr id="31055" name="Line 102"/>
            <p:cNvSpPr>
              <a:spLocks noChangeShapeType="1"/>
            </p:cNvSpPr>
            <p:nvPr/>
          </p:nvSpPr>
          <p:spPr bwMode="auto">
            <a:xfrm>
              <a:off x="4285" y="1102"/>
              <a:ext cx="0" cy="107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56" name="Line 103"/>
            <p:cNvSpPr>
              <a:spLocks noChangeShapeType="1"/>
            </p:cNvSpPr>
            <p:nvPr/>
          </p:nvSpPr>
          <p:spPr bwMode="auto">
            <a:xfrm>
              <a:off x="4253" y="2174"/>
              <a:ext cx="3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57" name="Line 104"/>
            <p:cNvSpPr>
              <a:spLocks noChangeShapeType="1"/>
            </p:cNvSpPr>
            <p:nvPr/>
          </p:nvSpPr>
          <p:spPr bwMode="auto">
            <a:xfrm>
              <a:off x="4253" y="1962"/>
              <a:ext cx="3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58" name="Line 105"/>
            <p:cNvSpPr>
              <a:spLocks noChangeShapeType="1"/>
            </p:cNvSpPr>
            <p:nvPr/>
          </p:nvSpPr>
          <p:spPr bwMode="auto">
            <a:xfrm>
              <a:off x="4253" y="1744"/>
              <a:ext cx="3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59" name="Line 106"/>
            <p:cNvSpPr>
              <a:spLocks noChangeShapeType="1"/>
            </p:cNvSpPr>
            <p:nvPr/>
          </p:nvSpPr>
          <p:spPr bwMode="auto">
            <a:xfrm>
              <a:off x="4253" y="1532"/>
              <a:ext cx="3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60" name="Line 107"/>
            <p:cNvSpPr>
              <a:spLocks noChangeShapeType="1"/>
            </p:cNvSpPr>
            <p:nvPr/>
          </p:nvSpPr>
          <p:spPr bwMode="auto">
            <a:xfrm>
              <a:off x="4253" y="1314"/>
              <a:ext cx="3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61" name="Line 108"/>
            <p:cNvSpPr>
              <a:spLocks noChangeShapeType="1"/>
            </p:cNvSpPr>
            <p:nvPr/>
          </p:nvSpPr>
          <p:spPr bwMode="auto">
            <a:xfrm>
              <a:off x="4253" y="1102"/>
              <a:ext cx="3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62" name="Line 109"/>
            <p:cNvSpPr>
              <a:spLocks noChangeShapeType="1"/>
            </p:cNvSpPr>
            <p:nvPr/>
          </p:nvSpPr>
          <p:spPr bwMode="auto">
            <a:xfrm>
              <a:off x="4285" y="2174"/>
              <a:ext cx="1173"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63" name="Line 110"/>
            <p:cNvSpPr>
              <a:spLocks noChangeShapeType="1"/>
            </p:cNvSpPr>
            <p:nvPr/>
          </p:nvSpPr>
          <p:spPr bwMode="auto">
            <a:xfrm flipV="1">
              <a:off x="4285" y="2174"/>
              <a:ext cx="0" cy="3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64" name="Line 111"/>
            <p:cNvSpPr>
              <a:spLocks noChangeShapeType="1"/>
            </p:cNvSpPr>
            <p:nvPr/>
          </p:nvSpPr>
          <p:spPr bwMode="auto">
            <a:xfrm flipV="1">
              <a:off x="4481" y="2174"/>
              <a:ext cx="0" cy="3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65" name="Line 112"/>
            <p:cNvSpPr>
              <a:spLocks noChangeShapeType="1"/>
            </p:cNvSpPr>
            <p:nvPr/>
          </p:nvSpPr>
          <p:spPr bwMode="auto">
            <a:xfrm flipV="1">
              <a:off x="4678" y="2174"/>
              <a:ext cx="0" cy="3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66" name="Line 113"/>
            <p:cNvSpPr>
              <a:spLocks noChangeShapeType="1"/>
            </p:cNvSpPr>
            <p:nvPr/>
          </p:nvSpPr>
          <p:spPr bwMode="auto">
            <a:xfrm flipV="1">
              <a:off x="4869" y="2174"/>
              <a:ext cx="0" cy="3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67" name="Line 114"/>
            <p:cNvSpPr>
              <a:spLocks noChangeShapeType="1"/>
            </p:cNvSpPr>
            <p:nvPr/>
          </p:nvSpPr>
          <p:spPr bwMode="auto">
            <a:xfrm flipV="1">
              <a:off x="5065" y="2174"/>
              <a:ext cx="0" cy="3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68" name="Line 115"/>
            <p:cNvSpPr>
              <a:spLocks noChangeShapeType="1"/>
            </p:cNvSpPr>
            <p:nvPr/>
          </p:nvSpPr>
          <p:spPr bwMode="auto">
            <a:xfrm flipV="1">
              <a:off x="5261" y="2174"/>
              <a:ext cx="0" cy="3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69" name="Line 116"/>
            <p:cNvSpPr>
              <a:spLocks noChangeShapeType="1"/>
            </p:cNvSpPr>
            <p:nvPr/>
          </p:nvSpPr>
          <p:spPr bwMode="auto">
            <a:xfrm flipV="1">
              <a:off x="5458" y="2174"/>
              <a:ext cx="0" cy="3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70" name="Freeform 117"/>
            <p:cNvSpPr>
              <a:spLocks/>
            </p:cNvSpPr>
            <p:nvPr/>
          </p:nvSpPr>
          <p:spPr bwMode="auto">
            <a:xfrm>
              <a:off x="4524" y="1659"/>
              <a:ext cx="42" cy="43"/>
            </a:xfrm>
            <a:custGeom>
              <a:avLst/>
              <a:gdLst>
                <a:gd name="T0" fmla="*/ 21 w 42"/>
                <a:gd name="T1" fmla="*/ 0 h 43"/>
                <a:gd name="T2" fmla="*/ 42 w 42"/>
                <a:gd name="T3" fmla="*/ 22 h 43"/>
                <a:gd name="T4" fmla="*/ 21 w 42"/>
                <a:gd name="T5" fmla="*/ 43 h 43"/>
                <a:gd name="T6" fmla="*/ 0 w 42"/>
                <a:gd name="T7" fmla="*/ 22 h 43"/>
                <a:gd name="T8" fmla="*/ 21 w 42"/>
                <a:gd name="T9" fmla="*/ 0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43">
                  <a:moveTo>
                    <a:pt x="21" y="0"/>
                  </a:moveTo>
                  <a:lnTo>
                    <a:pt x="42" y="22"/>
                  </a:lnTo>
                  <a:lnTo>
                    <a:pt x="21" y="43"/>
                  </a:lnTo>
                  <a:lnTo>
                    <a:pt x="0" y="22"/>
                  </a:lnTo>
                  <a:lnTo>
                    <a:pt x="21" y="0"/>
                  </a:lnTo>
                  <a:close/>
                </a:path>
              </a:pathLst>
            </a:custGeom>
            <a:solidFill>
              <a:srgbClr val="FF00FF"/>
            </a:solidFill>
            <a:ln w="7938">
              <a:solidFill>
                <a:srgbClr val="000000"/>
              </a:solidFill>
              <a:prstDash val="solid"/>
              <a:round/>
              <a:headEnd/>
              <a:tailEnd/>
            </a:ln>
          </p:spPr>
          <p:txBody>
            <a:bodyPr/>
            <a:lstStyle/>
            <a:p>
              <a:endParaRPr lang="en-US"/>
            </a:p>
          </p:txBody>
        </p:sp>
        <p:sp>
          <p:nvSpPr>
            <p:cNvPr id="31071" name="Freeform 118"/>
            <p:cNvSpPr>
              <a:spLocks/>
            </p:cNvSpPr>
            <p:nvPr/>
          </p:nvSpPr>
          <p:spPr bwMode="auto">
            <a:xfrm>
              <a:off x="4842" y="1511"/>
              <a:ext cx="43" cy="42"/>
            </a:xfrm>
            <a:custGeom>
              <a:avLst/>
              <a:gdLst>
                <a:gd name="T0" fmla="*/ 21 w 43"/>
                <a:gd name="T1" fmla="*/ 0 h 42"/>
                <a:gd name="T2" fmla="*/ 43 w 43"/>
                <a:gd name="T3" fmla="*/ 21 h 42"/>
                <a:gd name="T4" fmla="*/ 21 w 43"/>
                <a:gd name="T5" fmla="*/ 42 h 42"/>
                <a:gd name="T6" fmla="*/ 0 w 43"/>
                <a:gd name="T7" fmla="*/ 21 h 42"/>
                <a:gd name="T8" fmla="*/ 21 w 43"/>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42">
                  <a:moveTo>
                    <a:pt x="21" y="0"/>
                  </a:moveTo>
                  <a:lnTo>
                    <a:pt x="43" y="21"/>
                  </a:lnTo>
                  <a:lnTo>
                    <a:pt x="21" y="42"/>
                  </a:lnTo>
                  <a:lnTo>
                    <a:pt x="0" y="21"/>
                  </a:lnTo>
                  <a:lnTo>
                    <a:pt x="21" y="0"/>
                  </a:lnTo>
                  <a:close/>
                </a:path>
              </a:pathLst>
            </a:custGeom>
            <a:solidFill>
              <a:srgbClr val="FF00FF"/>
            </a:solidFill>
            <a:ln w="7938">
              <a:solidFill>
                <a:srgbClr val="000000"/>
              </a:solidFill>
              <a:prstDash val="solid"/>
              <a:round/>
              <a:headEnd/>
              <a:tailEnd/>
            </a:ln>
          </p:spPr>
          <p:txBody>
            <a:bodyPr/>
            <a:lstStyle/>
            <a:p>
              <a:endParaRPr lang="en-US"/>
            </a:p>
          </p:txBody>
        </p:sp>
        <p:sp>
          <p:nvSpPr>
            <p:cNvPr id="31072" name="Freeform 119"/>
            <p:cNvSpPr>
              <a:spLocks/>
            </p:cNvSpPr>
            <p:nvPr/>
          </p:nvSpPr>
          <p:spPr bwMode="auto">
            <a:xfrm>
              <a:off x="4731" y="1484"/>
              <a:ext cx="42" cy="43"/>
            </a:xfrm>
            <a:custGeom>
              <a:avLst/>
              <a:gdLst>
                <a:gd name="T0" fmla="*/ 21 w 42"/>
                <a:gd name="T1" fmla="*/ 0 h 43"/>
                <a:gd name="T2" fmla="*/ 42 w 42"/>
                <a:gd name="T3" fmla="*/ 21 h 43"/>
                <a:gd name="T4" fmla="*/ 21 w 42"/>
                <a:gd name="T5" fmla="*/ 43 h 43"/>
                <a:gd name="T6" fmla="*/ 0 w 42"/>
                <a:gd name="T7" fmla="*/ 21 h 43"/>
                <a:gd name="T8" fmla="*/ 21 w 42"/>
                <a:gd name="T9" fmla="*/ 0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43">
                  <a:moveTo>
                    <a:pt x="21" y="0"/>
                  </a:moveTo>
                  <a:lnTo>
                    <a:pt x="42" y="21"/>
                  </a:lnTo>
                  <a:lnTo>
                    <a:pt x="21" y="43"/>
                  </a:lnTo>
                  <a:lnTo>
                    <a:pt x="0" y="21"/>
                  </a:lnTo>
                  <a:lnTo>
                    <a:pt x="21" y="0"/>
                  </a:lnTo>
                  <a:close/>
                </a:path>
              </a:pathLst>
            </a:custGeom>
            <a:solidFill>
              <a:srgbClr val="FF00FF"/>
            </a:solidFill>
            <a:ln w="7938">
              <a:solidFill>
                <a:srgbClr val="000000"/>
              </a:solidFill>
              <a:prstDash val="solid"/>
              <a:round/>
              <a:headEnd/>
              <a:tailEnd/>
            </a:ln>
          </p:spPr>
          <p:txBody>
            <a:bodyPr/>
            <a:lstStyle/>
            <a:p>
              <a:endParaRPr lang="en-US"/>
            </a:p>
          </p:txBody>
        </p:sp>
        <p:sp>
          <p:nvSpPr>
            <p:cNvPr id="31073" name="Freeform 120"/>
            <p:cNvSpPr>
              <a:spLocks/>
            </p:cNvSpPr>
            <p:nvPr/>
          </p:nvSpPr>
          <p:spPr bwMode="auto">
            <a:xfrm>
              <a:off x="4465" y="1590"/>
              <a:ext cx="43" cy="43"/>
            </a:xfrm>
            <a:custGeom>
              <a:avLst/>
              <a:gdLst>
                <a:gd name="T0" fmla="*/ 22 w 43"/>
                <a:gd name="T1" fmla="*/ 0 h 43"/>
                <a:gd name="T2" fmla="*/ 43 w 43"/>
                <a:gd name="T3" fmla="*/ 22 h 43"/>
                <a:gd name="T4" fmla="*/ 22 w 43"/>
                <a:gd name="T5" fmla="*/ 43 h 43"/>
                <a:gd name="T6" fmla="*/ 0 w 43"/>
                <a:gd name="T7" fmla="*/ 22 h 43"/>
                <a:gd name="T8" fmla="*/ 22 w 43"/>
                <a:gd name="T9" fmla="*/ 0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43">
                  <a:moveTo>
                    <a:pt x="22" y="0"/>
                  </a:moveTo>
                  <a:lnTo>
                    <a:pt x="43" y="22"/>
                  </a:lnTo>
                  <a:lnTo>
                    <a:pt x="22" y="43"/>
                  </a:lnTo>
                  <a:lnTo>
                    <a:pt x="0" y="22"/>
                  </a:lnTo>
                  <a:lnTo>
                    <a:pt x="22" y="0"/>
                  </a:lnTo>
                  <a:close/>
                </a:path>
              </a:pathLst>
            </a:custGeom>
            <a:solidFill>
              <a:srgbClr val="FF00FF"/>
            </a:solidFill>
            <a:ln w="7938">
              <a:solidFill>
                <a:srgbClr val="000000"/>
              </a:solidFill>
              <a:prstDash val="solid"/>
              <a:round/>
              <a:headEnd/>
              <a:tailEnd/>
            </a:ln>
          </p:spPr>
          <p:txBody>
            <a:bodyPr/>
            <a:lstStyle/>
            <a:p>
              <a:endParaRPr lang="en-US"/>
            </a:p>
          </p:txBody>
        </p:sp>
        <p:sp>
          <p:nvSpPr>
            <p:cNvPr id="31074" name="Freeform 121"/>
            <p:cNvSpPr>
              <a:spLocks/>
            </p:cNvSpPr>
            <p:nvPr/>
          </p:nvSpPr>
          <p:spPr bwMode="auto">
            <a:xfrm>
              <a:off x="4513" y="1643"/>
              <a:ext cx="43" cy="43"/>
            </a:xfrm>
            <a:custGeom>
              <a:avLst/>
              <a:gdLst>
                <a:gd name="T0" fmla="*/ 21 w 43"/>
                <a:gd name="T1" fmla="*/ 0 h 43"/>
                <a:gd name="T2" fmla="*/ 43 w 43"/>
                <a:gd name="T3" fmla="*/ 22 h 43"/>
                <a:gd name="T4" fmla="*/ 21 w 43"/>
                <a:gd name="T5" fmla="*/ 43 h 43"/>
                <a:gd name="T6" fmla="*/ 0 w 43"/>
                <a:gd name="T7" fmla="*/ 22 h 43"/>
                <a:gd name="T8" fmla="*/ 21 w 43"/>
                <a:gd name="T9" fmla="*/ 0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43">
                  <a:moveTo>
                    <a:pt x="21" y="0"/>
                  </a:moveTo>
                  <a:lnTo>
                    <a:pt x="43" y="22"/>
                  </a:lnTo>
                  <a:lnTo>
                    <a:pt x="21" y="43"/>
                  </a:lnTo>
                  <a:lnTo>
                    <a:pt x="0" y="22"/>
                  </a:lnTo>
                  <a:lnTo>
                    <a:pt x="21" y="0"/>
                  </a:lnTo>
                  <a:close/>
                </a:path>
              </a:pathLst>
            </a:custGeom>
            <a:solidFill>
              <a:srgbClr val="FF00FF"/>
            </a:solidFill>
            <a:ln w="7938">
              <a:solidFill>
                <a:srgbClr val="000000"/>
              </a:solidFill>
              <a:prstDash val="solid"/>
              <a:round/>
              <a:headEnd/>
              <a:tailEnd/>
            </a:ln>
          </p:spPr>
          <p:txBody>
            <a:bodyPr/>
            <a:lstStyle/>
            <a:p>
              <a:endParaRPr lang="en-US"/>
            </a:p>
          </p:txBody>
        </p:sp>
        <p:sp>
          <p:nvSpPr>
            <p:cNvPr id="31075" name="Freeform 122"/>
            <p:cNvSpPr>
              <a:spLocks/>
            </p:cNvSpPr>
            <p:nvPr/>
          </p:nvSpPr>
          <p:spPr bwMode="auto">
            <a:xfrm>
              <a:off x="5389" y="1224"/>
              <a:ext cx="42" cy="43"/>
            </a:xfrm>
            <a:custGeom>
              <a:avLst/>
              <a:gdLst>
                <a:gd name="T0" fmla="*/ 21 w 42"/>
                <a:gd name="T1" fmla="*/ 0 h 43"/>
                <a:gd name="T2" fmla="*/ 42 w 42"/>
                <a:gd name="T3" fmla="*/ 21 h 43"/>
                <a:gd name="T4" fmla="*/ 21 w 42"/>
                <a:gd name="T5" fmla="*/ 43 h 43"/>
                <a:gd name="T6" fmla="*/ 0 w 42"/>
                <a:gd name="T7" fmla="*/ 21 h 43"/>
                <a:gd name="T8" fmla="*/ 21 w 42"/>
                <a:gd name="T9" fmla="*/ 0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43">
                  <a:moveTo>
                    <a:pt x="21" y="0"/>
                  </a:moveTo>
                  <a:lnTo>
                    <a:pt x="42" y="21"/>
                  </a:lnTo>
                  <a:lnTo>
                    <a:pt x="21" y="43"/>
                  </a:lnTo>
                  <a:lnTo>
                    <a:pt x="0" y="21"/>
                  </a:lnTo>
                  <a:lnTo>
                    <a:pt x="21" y="0"/>
                  </a:lnTo>
                  <a:close/>
                </a:path>
              </a:pathLst>
            </a:custGeom>
            <a:solidFill>
              <a:srgbClr val="FF00FF"/>
            </a:solidFill>
            <a:ln w="7938">
              <a:solidFill>
                <a:srgbClr val="000000"/>
              </a:solidFill>
              <a:prstDash val="solid"/>
              <a:round/>
              <a:headEnd/>
              <a:tailEnd/>
            </a:ln>
          </p:spPr>
          <p:txBody>
            <a:bodyPr/>
            <a:lstStyle/>
            <a:p>
              <a:endParaRPr lang="en-US"/>
            </a:p>
          </p:txBody>
        </p:sp>
        <p:sp>
          <p:nvSpPr>
            <p:cNvPr id="31076" name="Freeform 123"/>
            <p:cNvSpPr>
              <a:spLocks/>
            </p:cNvSpPr>
            <p:nvPr/>
          </p:nvSpPr>
          <p:spPr bwMode="auto">
            <a:xfrm>
              <a:off x="4439" y="1675"/>
              <a:ext cx="42" cy="43"/>
            </a:xfrm>
            <a:custGeom>
              <a:avLst/>
              <a:gdLst>
                <a:gd name="T0" fmla="*/ 21 w 42"/>
                <a:gd name="T1" fmla="*/ 0 h 43"/>
                <a:gd name="T2" fmla="*/ 42 w 42"/>
                <a:gd name="T3" fmla="*/ 22 h 43"/>
                <a:gd name="T4" fmla="*/ 21 w 42"/>
                <a:gd name="T5" fmla="*/ 43 h 43"/>
                <a:gd name="T6" fmla="*/ 0 w 42"/>
                <a:gd name="T7" fmla="*/ 22 h 43"/>
                <a:gd name="T8" fmla="*/ 21 w 42"/>
                <a:gd name="T9" fmla="*/ 0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43">
                  <a:moveTo>
                    <a:pt x="21" y="0"/>
                  </a:moveTo>
                  <a:lnTo>
                    <a:pt x="42" y="22"/>
                  </a:lnTo>
                  <a:lnTo>
                    <a:pt x="21" y="43"/>
                  </a:lnTo>
                  <a:lnTo>
                    <a:pt x="0" y="22"/>
                  </a:lnTo>
                  <a:lnTo>
                    <a:pt x="21" y="0"/>
                  </a:lnTo>
                  <a:close/>
                </a:path>
              </a:pathLst>
            </a:custGeom>
            <a:solidFill>
              <a:srgbClr val="FF00FF"/>
            </a:solidFill>
            <a:ln w="7938">
              <a:solidFill>
                <a:srgbClr val="000000"/>
              </a:solidFill>
              <a:prstDash val="solid"/>
              <a:round/>
              <a:headEnd/>
              <a:tailEnd/>
            </a:ln>
          </p:spPr>
          <p:txBody>
            <a:bodyPr/>
            <a:lstStyle/>
            <a:p>
              <a:endParaRPr lang="en-US"/>
            </a:p>
          </p:txBody>
        </p:sp>
        <p:sp>
          <p:nvSpPr>
            <p:cNvPr id="31077" name="Freeform 124"/>
            <p:cNvSpPr>
              <a:spLocks/>
            </p:cNvSpPr>
            <p:nvPr/>
          </p:nvSpPr>
          <p:spPr bwMode="auto">
            <a:xfrm>
              <a:off x="4805" y="1527"/>
              <a:ext cx="42" cy="42"/>
            </a:xfrm>
            <a:custGeom>
              <a:avLst/>
              <a:gdLst>
                <a:gd name="T0" fmla="*/ 21 w 42"/>
                <a:gd name="T1" fmla="*/ 0 h 42"/>
                <a:gd name="T2" fmla="*/ 42 w 42"/>
                <a:gd name="T3" fmla="*/ 21 h 42"/>
                <a:gd name="T4" fmla="*/ 21 w 42"/>
                <a:gd name="T5" fmla="*/ 42 h 42"/>
                <a:gd name="T6" fmla="*/ 0 w 42"/>
                <a:gd name="T7" fmla="*/ 21 h 42"/>
                <a:gd name="T8" fmla="*/ 21 w 42"/>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42">
                  <a:moveTo>
                    <a:pt x="21" y="0"/>
                  </a:moveTo>
                  <a:lnTo>
                    <a:pt x="42" y="21"/>
                  </a:lnTo>
                  <a:lnTo>
                    <a:pt x="21" y="42"/>
                  </a:lnTo>
                  <a:lnTo>
                    <a:pt x="0" y="21"/>
                  </a:lnTo>
                  <a:lnTo>
                    <a:pt x="21" y="0"/>
                  </a:lnTo>
                  <a:close/>
                </a:path>
              </a:pathLst>
            </a:custGeom>
            <a:solidFill>
              <a:srgbClr val="FF00FF"/>
            </a:solidFill>
            <a:ln w="7938">
              <a:solidFill>
                <a:srgbClr val="000000"/>
              </a:solidFill>
              <a:prstDash val="solid"/>
              <a:round/>
              <a:headEnd/>
              <a:tailEnd/>
            </a:ln>
          </p:spPr>
          <p:txBody>
            <a:bodyPr/>
            <a:lstStyle/>
            <a:p>
              <a:endParaRPr lang="en-US"/>
            </a:p>
          </p:txBody>
        </p:sp>
        <p:sp>
          <p:nvSpPr>
            <p:cNvPr id="31078" name="Freeform 125"/>
            <p:cNvSpPr>
              <a:spLocks/>
            </p:cNvSpPr>
            <p:nvPr/>
          </p:nvSpPr>
          <p:spPr bwMode="auto">
            <a:xfrm>
              <a:off x="4720" y="1543"/>
              <a:ext cx="43" cy="42"/>
            </a:xfrm>
            <a:custGeom>
              <a:avLst/>
              <a:gdLst>
                <a:gd name="T0" fmla="*/ 21 w 43"/>
                <a:gd name="T1" fmla="*/ 0 h 42"/>
                <a:gd name="T2" fmla="*/ 43 w 43"/>
                <a:gd name="T3" fmla="*/ 21 h 42"/>
                <a:gd name="T4" fmla="*/ 21 w 43"/>
                <a:gd name="T5" fmla="*/ 42 h 42"/>
                <a:gd name="T6" fmla="*/ 0 w 43"/>
                <a:gd name="T7" fmla="*/ 21 h 42"/>
                <a:gd name="T8" fmla="*/ 21 w 43"/>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42">
                  <a:moveTo>
                    <a:pt x="21" y="0"/>
                  </a:moveTo>
                  <a:lnTo>
                    <a:pt x="43" y="21"/>
                  </a:lnTo>
                  <a:lnTo>
                    <a:pt x="21" y="42"/>
                  </a:lnTo>
                  <a:lnTo>
                    <a:pt x="0" y="21"/>
                  </a:lnTo>
                  <a:lnTo>
                    <a:pt x="21" y="0"/>
                  </a:lnTo>
                  <a:close/>
                </a:path>
              </a:pathLst>
            </a:custGeom>
            <a:solidFill>
              <a:srgbClr val="FF00FF"/>
            </a:solidFill>
            <a:ln w="7938">
              <a:solidFill>
                <a:srgbClr val="000000"/>
              </a:solidFill>
              <a:prstDash val="solid"/>
              <a:round/>
              <a:headEnd/>
              <a:tailEnd/>
            </a:ln>
          </p:spPr>
          <p:txBody>
            <a:bodyPr/>
            <a:lstStyle/>
            <a:p>
              <a:endParaRPr lang="en-US"/>
            </a:p>
          </p:txBody>
        </p:sp>
        <p:sp>
          <p:nvSpPr>
            <p:cNvPr id="31079" name="Freeform 126"/>
            <p:cNvSpPr>
              <a:spLocks/>
            </p:cNvSpPr>
            <p:nvPr/>
          </p:nvSpPr>
          <p:spPr bwMode="auto">
            <a:xfrm>
              <a:off x="4678" y="1590"/>
              <a:ext cx="42" cy="43"/>
            </a:xfrm>
            <a:custGeom>
              <a:avLst/>
              <a:gdLst>
                <a:gd name="T0" fmla="*/ 21 w 42"/>
                <a:gd name="T1" fmla="*/ 0 h 43"/>
                <a:gd name="T2" fmla="*/ 42 w 42"/>
                <a:gd name="T3" fmla="*/ 22 h 43"/>
                <a:gd name="T4" fmla="*/ 21 w 42"/>
                <a:gd name="T5" fmla="*/ 43 h 43"/>
                <a:gd name="T6" fmla="*/ 0 w 42"/>
                <a:gd name="T7" fmla="*/ 22 h 43"/>
                <a:gd name="T8" fmla="*/ 21 w 42"/>
                <a:gd name="T9" fmla="*/ 0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43">
                  <a:moveTo>
                    <a:pt x="21" y="0"/>
                  </a:moveTo>
                  <a:lnTo>
                    <a:pt x="42" y="22"/>
                  </a:lnTo>
                  <a:lnTo>
                    <a:pt x="21" y="43"/>
                  </a:lnTo>
                  <a:lnTo>
                    <a:pt x="0" y="22"/>
                  </a:lnTo>
                  <a:lnTo>
                    <a:pt x="21" y="0"/>
                  </a:lnTo>
                  <a:close/>
                </a:path>
              </a:pathLst>
            </a:custGeom>
            <a:solidFill>
              <a:srgbClr val="FF00FF"/>
            </a:solidFill>
            <a:ln w="7938">
              <a:solidFill>
                <a:srgbClr val="000000"/>
              </a:solidFill>
              <a:prstDash val="solid"/>
              <a:round/>
              <a:headEnd/>
              <a:tailEnd/>
            </a:ln>
          </p:spPr>
          <p:txBody>
            <a:bodyPr/>
            <a:lstStyle/>
            <a:p>
              <a:endParaRPr lang="en-US"/>
            </a:p>
          </p:txBody>
        </p:sp>
        <p:sp>
          <p:nvSpPr>
            <p:cNvPr id="31080" name="Freeform 127"/>
            <p:cNvSpPr>
              <a:spLocks/>
            </p:cNvSpPr>
            <p:nvPr/>
          </p:nvSpPr>
          <p:spPr bwMode="auto">
            <a:xfrm>
              <a:off x="4842" y="1543"/>
              <a:ext cx="43" cy="42"/>
            </a:xfrm>
            <a:custGeom>
              <a:avLst/>
              <a:gdLst>
                <a:gd name="T0" fmla="*/ 21 w 43"/>
                <a:gd name="T1" fmla="*/ 0 h 42"/>
                <a:gd name="T2" fmla="*/ 43 w 43"/>
                <a:gd name="T3" fmla="*/ 21 h 42"/>
                <a:gd name="T4" fmla="*/ 21 w 43"/>
                <a:gd name="T5" fmla="*/ 42 h 42"/>
                <a:gd name="T6" fmla="*/ 0 w 43"/>
                <a:gd name="T7" fmla="*/ 21 h 42"/>
                <a:gd name="T8" fmla="*/ 21 w 43"/>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42">
                  <a:moveTo>
                    <a:pt x="21" y="0"/>
                  </a:moveTo>
                  <a:lnTo>
                    <a:pt x="43" y="21"/>
                  </a:lnTo>
                  <a:lnTo>
                    <a:pt x="21" y="42"/>
                  </a:lnTo>
                  <a:lnTo>
                    <a:pt x="0" y="21"/>
                  </a:lnTo>
                  <a:lnTo>
                    <a:pt x="21" y="0"/>
                  </a:lnTo>
                  <a:close/>
                </a:path>
              </a:pathLst>
            </a:custGeom>
            <a:solidFill>
              <a:srgbClr val="FF00FF"/>
            </a:solidFill>
            <a:ln w="7938">
              <a:solidFill>
                <a:srgbClr val="000000"/>
              </a:solidFill>
              <a:prstDash val="solid"/>
              <a:round/>
              <a:headEnd/>
              <a:tailEnd/>
            </a:ln>
          </p:spPr>
          <p:txBody>
            <a:bodyPr/>
            <a:lstStyle/>
            <a:p>
              <a:endParaRPr lang="en-US"/>
            </a:p>
          </p:txBody>
        </p:sp>
        <p:sp>
          <p:nvSpPr>
            <p:cNvPr id="31081" name="Freeform 128"/>
            <p:cNvSpPr>
              <a:spLocks/>
            </p:cNvSpPr>
            <p:nvPr/>
          </p:nvSpPr>
          <p:spPr bwMode="auto">
            <a:xfrm>
              <a:off x="4847" y="1559"/>
              <a:ext cx="43" cy="42"/>
            </a:xfrm>
            <a:custGeom>
              <a:avLst/>
              <a:gdLst>
                <a:gd name="T0" fmla="*/ 22 w 43"/>
                <a:gd name="T1" fmla="*/ 0 h 42"/>
                <a:gd name="T2" fmla="*/ 43 w 43"/>
                <a:gd name="T3" fmla="*/ 21 h 42"/>
                <a:gd name="T4" fmla="*/ 22 w 43"/>
                <a:gd name="T5" fmla="*/ 42 h 42"/>
                <a:gd name="T6" fmla="*/ 0 w 43"/>
                <a:gd name="T7" fmla="*/ 21 h 42"/>
                <a:gd name="T8" fmla="*/ 22 w 43"/>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42">
                  <a:moveTo>
                    <a:pt x="22" y="0"/>
                  </a:moveTo>
                  <a:lnTo>
                    <a:pt x="43" y="21"/>
                  </a:lnTo>
                  <a:lnTo>
                    <a:pt x="22" y="42"/>
                  </a:lnTo>
                  <a:lnTo>
                    <a:pt x="0" y="21"/>
                  </a:lnTo>
                  <a:lnTo>
                    <a:pt x="22" y="0"/>
                  </a:lnTo>
                  <a:close/>
                </a:path>
              </a:pathLst>
            </a:custGeom>
            <a:solidFill>
              <a:srgbClr val="FF00FF"/>
            </a:solidFill>
            <a:ln w="7938">
              <a:solidFill>
                <a:srgbClr val="000000"/>
              </a:solidFill>
              <a:prstDash val="solid"/>
              <a:round/>
              <a:headEnd/>
              <a:tailEnd/>
            </a:ln>
          </p:spPr>
          <p:txBody>
            <a:bodyPr/>
            <a:lstStyle/>
            <a:p>
              <a:endParaRPr lang="en-US"/>
            </a:p>
          </p:txBody>
        </p:sp>
        <p:sp>
          <p:nvSpPr>
            <p:cNvPr id="31082" name="Freeform 129"/>
            <p:cNvSpPr>
              <a:spLocks/>
            </p:cNvSpPr>
            <p:nvPr/>
          </p:nvSpPr>
          <p:spPr bwMode="auto">
            <a:xfrm>
              <a:off x="4741" y="1511"/>
              <a:ext cx="43" cy="42"/>
            </a:xfrm>
            <a:custGeom>
              <a:avLst/>
              <a:gdLst>
                <a:gd name="T0" fmla="*/ 22 w 43"/>
                <a:gd name="T1" fmla="*/ 0 h 42"/>
                <a:gd name="T2" fmla="*/ 43 w 43"/>
                <a:gd name="T3" fmla="*/ 21 h 42"/>
                <a:gd name="T4" fmla="*/ 22 w 43"/>
                <a:gd name="T5" fmla="*/ 42 h 42"/>
                <a:gd name="T6" fmla="*/ 0 w 43"/>
                <a:gd name="T7" fmla="*/ 21 h 42"/>
                <a:gd name="T8" fmla="*/ 22 w 43"/>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42">
                  <a:moveTo>
                    <a:pt x="22" y="0"/>
                  </a:moveTo>
                  <a:lnTo>
                    <a:pt x="43" y="21"/>
                  </a:lnTo>
                  <a:lnTo>
                    <a:pt x="22" y="42"/>
                  </a:lnTo>
                  <a:lnTo>
                    <a:pt x="0" y="21"/>
                  </a:lnTo>
                  <a:lnTo>
                    <a:pt x="22" y="0"/>
                  </a:lnTo>
                  <a:close/>
                </a:path>
              </a:pathLst>
            </a:custGeom>
            <a:solidFill>
              <a:srgbClr val="FF00FF"/>
            </a:solidFill>
            <a:ln w="7938">
              <a:solidFill>
                <a:srgbClr val="000000"/>
              </a:solidFill>
              <a:prstDash val="solid"/>
              <a:round/>
              <a:headEnd/>
              <a:tailEnd/>
            </a:ln>
          </p:spPr>
          <p:txBody>
            <a:bodyPr/>
            <a:lstStyle/>
            <a:p>
              <a:endParaRPr lang="en-US"/>
            </a:p>
          </p:txBody>
        </p:sp>
        <p:sp>
          <p:nvSpPr>
            <p:cNvPr id="31083" name="Freeform 130"/>
            <p:cNvSpPr>
              <a:spLocks/>
            </p:cNvSpPr>
            <p:nvPr/>
          </p:nvSpPr>
          <p:spPr bwMode="auto">
            <a:xfrm>
              <a:off x="4709" y="1548"/>
              <a:ext cx="43" cy="42"/>
            </a:xfrm>
            <a:custGeom>
              <a:avLst/>
              <a:gdLst>
                <a:gd name="T0" fmla="*/ 22 w 43"/>
                <a:gd name="T1" fmla="*/ 0 h 42"/>
                <a:gd name="T2" fmla="*/ 43 w 43"/>
                <a:gd name="T3" fmla="*/ 21 h 42"/>
                <a:gd name="T4" fmla="*/ 22 w 43"/>
                <a:gd name="T5" fmla="*/ 42 h 42"/>
                <a:gd name="T6" fmla="*/ 0 w 43"/>
                <a:gd name="T7" fmla="*/ 21 h 42"/>
                <a:gd name="T8" fmla="*/ 22 w 43"/>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42">
                  <a:moveTo>
                    <a:pt x="22" y="0"/>
                  </a:moveTo>
                  <a:lnTo>
                    <a:pt x="43" y="21"/>
                  </a:lnTo>
                  <a:lnTo>
                    <a:pt x="22" y="42"/>
                  </a:lnTo>
                  <a:lnTo>
                    <a:pt x="0" y="21"/>
                  </a:lnTo>
                  <a:lnTo>
                    <a:pt x="22" y="0"/>
                  </a:lnTo>
                  <a:close/>
                </a:path>
              </a:pathLst>
            </a:custGeom>
            <a:solidFill>
              <a:srgbClr val="FF00FF"/>
            </a:solidFill>
            <a:ln w="7938">
              <a:solidFill>
                <a:srgbClr val="000000"/>
              </a:solidFill>
              <a:prstDash val="solid"/>
              <a:round/>
              <a:headEnd/>
              <a:tailEnd/>
            </a:ln>
          </p:spPr>
          <p:txBody>
            <a:bodyPr/>
            <a:lstStyle/>
            <a:p>
              <a:endParaRPr lang="en-US"/>
            </a:p>
          </p:txBody>
        </p:sp>
        <p:sp>
          <p:nvSpPr>
            <p:cNvPr id="31084" name="Freeform 131"/>
            <p:cNvSpPr>
              <a:spLocks/>
            </p:cNvSpPr>
            <p:nvPr/>
          </p:nvSpPr>
          <p:spPr bwMode="auto">
            <a:xfrm>
              <a:off x="5092" y="1325"/>
              <a:ext cx="42" cy="42"/>
            </a:xfrm>
            <a:custGeom>
              <a:avLst/>
              <a:gdLst>
                <a:gd name="T0" fmla="*/ 21 w 42"/>
                <a:gd name="T1" fmla="*/ 0 h 42"/>
                <a:gd name="T2" fmla="*/ 42 w 42"/>
                <a:gd name="T3" fmla="*/ 21 h 42"/>
                <a:gd name="T4" fmla="*/ 21 w 42"/>
                <a:gd name="T5" fmla="*/ 42 h 42"/>
                <a:gd name="T6" fmla="*/ 0 w 42"/>
                <a:gd name="T7" fmla="*/ 21 h 42"/>
                <a:gd name="T8" fmla="*/ 21 w 42"/>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42">
                  <a:moveTo>
                    <a:pt x="21" y="0"/>
                  </a:moveTo>
                  <a:lnTo>
                    <a:pt x="42" y="21"/>
                  </a:lnTo>
                  <a:lnTo>
                    <a:pt x="21" y="42"/>
                  </a:lnTo>
                  <a:lnTo>
                    <a:pt x="0" y="21"/>
                  </a:lnTo>
                  <a:lnTo>
                    <a:pt x="21" y="0"/>
                  </a:lnTo>
                  <a:close/>
                </a:path>
              </a:pathLst>
            </a:custGeom>
            <a:solidFill>
              <a:srgbClr val="FF00FF"/>
            </a:solidFill>
            <a:ln w="7938">
              <a:solidFill>
                <a:srgbClr val="000000"/>
              </a:solidFill>
              <a:prstDash val="solid"/>
              <a:round/>
              <a:headEnd/>
              <a:tailEnd/>
            </a:ln>
          </p:spPr>
          <p:txBody>
            <a:bodyPr/>
            <a:lstStyle/>
            <a:p>
              <a:endParaRPr lang="en-US"/>
            </a:p>
          </p:txBody>
        </p:sp>
        <p:sp>
          <p:nvSpPr>
            <p:cNvPr id="31085" name="Freeform 132"/>
            <p:cNvSpPr>
              <a:spLocks/>
            </p:cNvSpPr>
            <p:nvPr/>
          </p:nvSpPr>
          <p:spPr bwMode="auto">
            <a:xfrm>
              <a:off x="4651" y="1654"/>
              <a:ext cx="43" cy="43"/>
            </a:xfrm>
            <a:custGeom>
              <a:avLst/>
              <a:gdLst>
                <a:gd name="T0" fmla="*/ 21 w 43"/>
                <a:gd name="T1" fmla="*/ 0 h 43"/>
                <a:gd name="T2" fmla="*/ 43 w 43"/>
                <a:gd name="T3" fmla="*/ 21 h 43"/>
                <a:gd name="T4" fmla="*/ 21 w 43"/>
                <a:gd name="T5" fmla="*/ 43 h 43"/>
                <a:gd name="T6" fmla="*/ 0 w 43"/>
                <a:gd name="T7" fmla="*/ 21 h 43"/>
                <a:gd name="T8" fmla="*/ 21 w 43"/>
                <a:gd name="T9" fmla="*/ 0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43">
                  <a:moveTo>
                    <a:pt x="21" y="0"/>
                  </a:moveTo>
                  <a:lnTo>
                    <a:pt x="43" y="21"/>
                  </a:lnTo>
                  <a:lnTo>
                    <a:pt x="21" y="43"/>
                  </a:lnTo>
                  <a:lnTo>
                    <a:pt x="0" y="21"/>
                  </a:lnTo>
                  <a:lnTo>
                    <a:pt x="21" y="0"/>
                  </a:lnTo>
                  <a:close/>
                </a:path>
              </a:pathLst>
            </a:custGeom>
            <a:solidFill>
              <a:srgbClr val="FF00FF"/>
            </a:solidFill>
            <a:ln w="7938">
              <a:solidFill>
                <a:srgbClr val="000000"/>
              </a:solidFill>
              <a:prstDash val="solid"/>
              <a:round/>
              <a:headEnd/>
              <a:tailEnd/>
            </a:ln>
          </p:spPr>
          <p:txBody>
            <a:bodyPr/>
            <a:lstStyle/>
            <a:p>
              <a:endParaRPr lang="en-US"/>
            </a:p>
          </p:txBody>
        </p:sp>
        <p:sp>
          <p:nvSpPr>
            <p:cNvPr id="31086" name="Freeform 133"/>
            <p:cNvSpPr>
              <a:spLocks/>
            </p:cNvSpPr>
            <p:nvPr/>
          </p:nvSpPr>
          <p:spPr bwMode="auto">
            <a:xfrm>
              <a:off x="4651" y="1670"/>
              <a:ext cx="43" cy="42"/>
            </a:xfrm>
            <a:custGeom>
              <a:avLst/>
              <a:gdLst>
                <a:gd name="T0" fmla="*/ 21 w 43"/>
                <a:gd name="T1" fmla="*/ 0 h 42"/>
                <a:gd name="T2" fmla="*/ 43 w 43"/>
                <a:gd name="T3" fmla="*/ 21 h 42"/>
                <a:gd name="T4" fmla="*/ 21 w 43"/>
                <a:gd name="T5" fmla="*/ 42 h 42"/>
                <a:gd name="T6" fmla="*/ 0 w 43"/>
                <a:gd name="T7" fmla="*/ 21 h 42"/>
                <a:gd name="T8" fmla="*/ 21 w 43"/>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42">
                  <a:moveTo>
                    <a:pt x="21" y="0"/>
                  </a:moveTo>
                  <a:lnTo>
                    <a:pt x="43" y="21"/>
                  </a:lnTo>
                  <a:lnTo>
                    <a:pt x="21" y="42"/>
                  </a:lnTo>
                  <a:lnTo>
                    <a:pt x="0" y="21"/>
                  </a:lnTo>
                  <a:lnTo>
                    <a:pt x="21" y="0"/>
                  </a:lnTo>
                  <a:close/>
                </a:path>
              </a:pathLst>
            </a:custGeom>
            <a:solidFill>
              <a:srgbClr val="FF00FF"/>
            </a:solidFill>
            <a:ln w="7938">
              <a:solidFill>
                <a:srgbClr val="000000"/>
              </a:solidFill>
              <a:prstDash val="solid"/>
              <a:round/>
              <a:headEnd/>
              <a:tailEnd/>
            </a:ln>
          </p:spPr>
          <p:txBody>
            <a:bodyPr/>
            <a:lstStyle/>
            <a:p>
              <a:endParaRPr lang="en-US"/>
            </a:p>
          </p:txBody>
        </p:sp>
        <p:sp>
          <p:nvSpPr>
            <p:cNvPr id="31087" name="Freeform 134"/>
            <p:cNvSpPr>
              <a:spLocks/>
            </p:cNvSpPr>
            <p:nvPr/>
          </p:nvSpPr>
          <p:spPr bwMode="auto">
            <a:xfrm>
              <a:off x="4954" y="1527"/>
              <a:ext cx="42" cy="42"/>
            </a:xfrm>
            <a:custGeom>
              <a:avLst/>
              <a:gdLst>
                <a:gd name="T0" fmla="*/ 21 w 42"/>
                <a:gd name="T1" fmla="*/ 0 h 42"/>
                <a:gd name="T2" fmla="*/ 42 w 42"/>
                <a:gd name="T3" fmla="*/ 21 h 42"/>
                <a:gd name="T4" fmla="*/ 21 w 42"/>
                <a:gd name="T5" fmla="*/ 42 h 42"/>
                <a:gd name="T6" fmla="*/ 0 w 42"/>
                <a:gd name="T7" fmla="*/ 21 h 42"/>
                <a:gd name="T8" fmla="*/ 21 w 42"/>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42">
                  <a:moveTo>
                    <a:pt x="21" y="0"/>
                  </a:moveTo>
                  <a:lnTo>
                    <a:pt x="42" y="21"/>
                  </a:lnTo>
                  <a:lnTo>
                    <a:pt x="21" y="42"/>
                  </a:lnTo>
                  <a:lnTo>
                    <a:pt x="0" y="21"/>
                  </a:lnTo>
                  <a:lnTo>
                    <a:pt x="21" y="0"/>
                  </a:lnTo>
                  <a:close/>
                </a:path>
              </a:pathLst>
            </a:custGeom>
            <a:solidFill>
              <a:srgbClr val="FF00FF"/>
            </a:solidFill>
            <a:ln w="7938">
              <a:solidFill>
                <a:srgbClr val="000000"/>
              </a:solidFill>
              <a:prstDash val="solid"/>
              <a:round/>
              <a:headEnd/>
              <a:tailEnd/>
            </a:ln>
          </p:spPr>
          <p:txBody>
            <a:bodyPr/>
            <a:lstStyle/>
            <a:p>
              <a:endParaRPr lang="en-US"/>
            </a:p>
          </p:txBody>
        </p:sp>
        <p:sp>
          <p:nvSpPr>
            <p:cNvPr id="31088" name="Freeform 135"/>
            <p:cNvSpPr>
              <a:spLocks/>
            </p:cNvSpPr>
            <p:nvPr/>
          </p:nvSpPr>
          <p:spPr bwMode="auto">
            <a:xfrm>
              <a:off x="4609" y="1606"/>
              <a:ext cx="42" cy="43"/>
            </a:xfrm>
            <a:custGeom>
              <a:avLst/>
              <a:gdLst>
                <a:gd name="T0" fmla="*/ 21 w 42"/>
                <a:gd name="T1" fmla="*/ 0 h 43"/>
                <a:gd name="T2" fmla="*/ 42 w 42"/>
                <a:gd name="T3" fmla="*/ 22 h 43"/>
                <a:gd name="T4" fmla="*/ 21 w 42"/>
                <a:gd name="T5" fmla="*/ 43 h 43"/>
                <a:gd name="T6" fmla="*/ 0 w 42"/>
                <a:gd name="T7" fmla="*/ 22 h 43"/>
                <a:gd name="T8" fmla="*/ 21 w 42"/>
                <a:gd name="T9" fmla="*/ 0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43">
                  <a:moveTo>
                    <a:pt x="21" y="0"/>
                  </a:moveTo>
                  <a:lnTo>
                    <a:pt x="42" y="22"/>
                  </a:lnTo>
                  <a:lnTo>
                    <a:pt x="21" y="43"/>
                  </a:lnTo>
                  <a:lnTo>
                    <a:pt x="0" y="22"/>
                  </a:lnTo>
                  <a:lnTo>
                    <a:pt x="21" y="0"/>
                  </a:lnTo>
                  <a:close/>
                </a:path>
              </a:pathLst>
            </a:custGeom>
            <a:solidFill>
              <a:srgbClr val="FF00FF"/>
            </a:solidFill>
            <a:ln w="7938">
              <a:solidFill>
                <a:srgbClr val="000000"/>
              </a:solidFill>
              <a:prstDash val="solid"/>
              <a:round/>
              <a:headEnd/>
              <a:tailEnd/>
            </a:ln>
          </p:spPr>
          <p:txBody>
            <a:bodyPr/>
            <a:lstStyle/>
            <a:p>
              <a:endParaRPr lang="en-US"/>
            </a:p>
          </p:txBody>
        </p:sp>
        <p:sp>
          <p:nvSpPr>
            <p:cNvPr id="31089" name="Freeform 137"/>
            <p:cNvSpPr>
              <a:spLocks/>
            </p:cNvSpPr>
            <p:nvPr/>
          </p:nvSpPr>
          <p:spPr bwMode="auto">
            <a:xfrm>
              <a:off x="4274" y="1728"/>
              <a:ext cx="43" cy="43"/>
            </a:xfrm>
            <a:custGeom>
              <a:avLst/>
              <a:gdLst>
                <a:gd name="T0" fmla="*/ 21 w 43"/>
                <a:gd name="T1" fmla="*/ 0 h 43"/>
                <a:gd name="T2" fmla="*/ 43 w 43"/>
                <a:gd name="T3" fmla="*/ 22 h 43"/>
                <a:gd name="T4" fmla="*/ 21 w 43"/>
                <a:gd name="T5" fmla="*/ 43 h 43"/>
                <a:gd name="T6" fmla="*/ 0 w 43"/>
                <a:gd name="T7" fmla="*/ 22 h 43"/>
                <a:gd name="T8" fmla="*/ 21 w 43"/>
                <a:gd name="T9" fmla="*/ 0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43">
                  <a:moveTo>
                    <a:pt x="21" y="0"/>
                  </a:moveTo>
                  <a:lnTo>
                    <a:pt x="43" y="22"/>
                  </a:lnTo>
                  <a:lnTo>
                    <a:pt x="21" y="43"/>
                  </a:lnTo>
                  <a:lnTo>
                    <a:pt x="0" y="22"/>
                  </a:lnTo>
                  <a:lnTo>
                    <a:pt x="21" y="0"/>
                  </a:lnTo>
                  <a:close/>
                </a:path>
              </a:pathLst>
            </a:custGeom>
            <a:solidFill>
              <a:srgbClr val="FF00FF"/>
            </a:solidFill>
            <a:ln w="7938">
              <a:solidFill>
                <a:srgbClr val="000000"/>
              </a:solidFill>
              <a:prstDash val="solid"/>
              <a:round/>
              <a:headEnd/>
              <a:tailEnd/>
            </a:ln>
          </p:spPr>
          <p:txBody>
            <a:bodyPr/>
            <a:lstStyle/>
            <a:p>
              <a:endParaRPr lang="en-US"/>
            </a:p>
          </p:txBody>
        </p:sp>
        <p:sp>
          <p:nvSpPr>
            <p:cNvPr id="31090" name="Freeform 138"/>
            <p:cNvSpPr>
              <a:spLocks/>
            </p:cNvSpPr>
            <p:nvPr/>
          </p:nvSpPr>
          <p:spPr bwMode="auto">
            <a:xfrm>
              <a:off x="4571" y="1585"/>
              <a:ext cx="43" cy="43"/>
            </a:xfrm>
            <a:custGeom>
              <a:avLst/>
              <a:gdLst>
                <a:gd name="T0" fmla="*/ 22 w 43"/>
                <a:gd name="T1" fmla="*/ 0 h 43"/>
                <a:gd name="T2" fmla="*/ 43 w 43"/>
                <a:gd name="T3" fmla="*/ 21 h 43"/>
                <a:gd name="T4" fmla="*/ 22 w 43"/>
                <a:gd name="T5" fmla="*/ 43 h 43"/>
                <a:gd name="T6" fmla="*/ 0 w 43"/>
                <a:gd name="T7" fmla="*/ 21 h 43"/>
                <a:gd name="T8" fmla="*/ 22 w 43"/>
                <a:gd name="T9" fmla="*/ 0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43">
                  <a:moveTo>
                    <a:pt x="22" y="0"/>
                  </a:moveTo>
                  <a:lnTo>
                    <a:pt x="43" y="21"/>
                  </a:lnTo>
                  <a:lnTo>
                    <a:pt x="22" y="43"/>
                  </a:lnTo>
                  <a:lnTo>
                    <a:pt x="0" y="21"/>
                  </a:lnTo>
                  <a:lnTo>
                    <a:pt x="22" y="0"/>
                  </a:lnTo>
                  <a:close/>
                </a:path>
              </a:pathLst>
            </a:custGeom>
            <a:solidFill>
              <a:srgbClr val="FF00FF"/>
            </a:solidFill>
            <a:ln w="7938">
              <a:solidFill>
                <a:srgbClr val="000000"/>
              </a:solidFill>
              <a:prstDash val="solid"/>
              <a:round/>
              <a:headEnd/>
              <a:tailEnd/>
            </a:ln>
          </p:spPr>
          <p:txBody>
            <a:bodyPr/>
            <a:lstStyle/>
            <a:p>
              <a:endParaRPr lang="en-US"/>
            </a:p>
          </p:txBody>
        </p:sp>
        <p:sp>
          <p:nvSpPr>
            <p:cNvPr id="31091" name="Freeform 139"/>
            <p:cNvSpPr>
              <a:spLocks/>
            </p:cNvSpPr>
            <p:nvPr/>
          </p:nvSpPr>
          <p:spPr bwMode="auto">
            <a:xfrm>
              <a:off x="4609" y="1654"/>
              <a:ext cx="42" cy="43"/>
            </a:xfrm>
            <a:custGeom>
              <a:avLst/>
              <a:gdLst>
                <a:gd name="T0" fmla="*/ 21 w 42"/>
                <a:gd name="T1" fmla="*/ 0 h 43"/>
                <a:gd name="T2" fmla="*/ 42 w 42"/>
                <a:gd name="T3" fmla="*/ 21 h 43"/>
                <a:gd name="T4" fmla="*/ 21 w 42"/>
                <a:gd name="T5" fmla="*/ 43 h 43"/>
                <a:gd name="T6" fmla="*/ 0 w 42"/>
                <a:gd name="T7" fmla="*/ 21 h 43"/>
                <a:gd name="T8" fmla="*/ 21 w 42"/>
                <a:gd name="T9" fmla="*/ 0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43">
                  <a:moveTo>
                    <a:pt x="21" y="0"/>
                  </a:moveTo>
                  <a:lnTo>
                    <a:pt x="42" y="21"/>
                  </a:lnTo>
                  <a:lnTo>
                    <a:pt x="21" y="43"/>
                  </a:lnTo>
                  <a:lnTo>
                    <a:pt x="0" y="21"/>
                  </a:lnTo>
                  <a:lnTo>
                    <a:pt x="21" y="0"/>
                  </a:lnTo>
                  <a:close/>
                </a:path>
              </a:pathLst>
            </a:custGeom>
            <a:solidFill>
              <a:srgbClr val="FF00FF"/>
            </a:solidFill>
            <a:ln w="7938">
              <a:solidFill>
                <a:srgbClr val="000000"/>
              </a:solidFill>
              <a:prstDash val="solid"/>
              <a:round/>
              <a:headEnd/>
              <a:tailEnd/>
            </a:ln>
          </p:spPr>
          <p:txBody>
            <a:bodyPr/>
            <a:lstStyle/>
            <a:p>
              <a:endParaRPr lang="en-US"/>
            </a:p>
          </p:txBody>
        </p:sp>
        <p:sp>
          <p:nvSpPr>
            <p:cNvPr id="31092" name="Freeform 140"/>
            <p:cNvSpPr>
              <a:spLocks/>
            </p:cNvSpPr>
            <p:nvPr/>
          </p:nvSpPr>
          <p:spPr bwMode="auto">
            <a:xfrm>
              <a:off x="4895" y="1447"/>
              <a:ext cx="43" cy="43"/>
            </a:xfrm>
            <a:custGeom>
              <a:avLst/>
              <a:gdLst>
                <a:gd name="T0" fmla="*/ 21 w 43"/>
                <a:gd name="T1" fmla="*/ 0 h 43"/>
                <a:gd name="T2" fmla="*/ 43 w 43"/>
                <a:gd name="T3" fmla="*/ 21 h 43"/>
                <a:gd name="T4" fmla="*/ 21 w 43"/>
                <a:gd name="T5" fmla="*/ 43 h 43"/>
                <a:gd name="T6" fmla="*/ 0 w 43"/>
                <a:gd name="T7" fmla="*/ 21 h 43"/>
                <a:gd name="T8" fmla="*/ 21 w 43"/>
                <a:gd name="T9" fmla="*/ 0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43">
                  <a:moveTo>
                    <a:pt x="21" y="0"/>
                  </a:moveTo>
                  <a:lnTo>
                    <a:pt x="43" y="21"/>
                  </a:lnTo>
                  <a:lnTo>
                    <a:pt x="21" y="43"/>
                  </a:lnTo>
                  <a:lnTo>
                    <a:pt x="0" y="21"/>
                  </a:lnTo>
                  <a:lnTo>
                    <a:pt x="21" y="0"/>
                  </a:lnTo>
                  <a:close/>
                </a:path>
              </a:pathLst>
            </a:custGeom>
            <a:solidFill>
              <a:srgbClr val="FF00FF"/>
            </a:solidFill>
            <a:ln w="7938">
              <a:solidFill>
                <a:srgbClr val="000000"/>
              </a:solidFill>
              <a:prstDash val="solid"/>
              <a:round/>
              <a:headEnd/>
              <a:tailEnd/>
            </a:ln>
          </p:spPr>
          <p:txBody>
            <a:bodyPr/>
            <a:lstStyle/>
            <a:p>
              <a:endParaRPr lang="en-US"/>
            </a:p>
          </p:txBody>
        </p:sp>
        <p:sp>
          <p:nvSpPr>
            <p:cNvPr id="31093" name="Freeform 141"/>
            <p:cNvSpPr>
              <a:spLocks/>
            </p:cNvSpPr>
            <p:nvPr/>
          </p:nvSpPr>
          <p:spPr bwMode="auto">
            <a:xfrm>
              <a:off x="4800" y="1447"/>
              <a:ext cx="42" cy="43"/>
            </a:xfrm>
            <a:custGeom>
              <a:avLst/>
              <a:gdLst>
                <a:gd name="T0" fmla="*/ 21 w 42"/>
                <a:gd name="T1" fmla="*/ 0 h 43"/>
                <a:gd name="T2" fmla="*/ 42 w 42"/>
                <a:gd name="T3" fmla="*/ 21 h 43"/>
                <a:gd name="T4" fmla="*/ 21 w 42"/>
                <a:gd name="T5" fmla="*/ 43 h 43"/>
                <a:gd name="T6" fmla="*/ 0 w 42"/>
                <a:gd name="T7" fmla="*/ 21 h 43"/>
                <a:gd name="T8" fmla="*/ 21 w 42"/>
                <a:gd name="T9" fmla="*/ 0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43">
                  <a:moveTo>
                    <a:pt x="21" y="0"/>
                  </a:moveTo>
                  <a:lnTo>
                    <a:pt x="42" y="21"/>
                  </a:lnTo>
                  <a:lnTo>
                    <a:pt x="21" y="43"/>
                  </a:lnTo>
                  <a:lnTo>
                    <a:pt x="0" y="21"/>
                  </a:lnTo>
                  <a:lnTo>
                    <a:pt x="21" y="0"/>
                  </a:lnTo>
                  <a:close/>
                </a:path>
              </a:pathLst>
            </a:custGeom>
            <a:solidFill>
              <a:srgbClr val="FF00FF"/>
            </a:solidFill>
            <a:ln w="7938">
              <a:solidFill>
                <a:srgbClr val="000000"/>
              </a:solidFill>
              <a:prstDash val="solid"/>
              <a:round/>
              <a:headEnd/>
              <a:tailEnd/>
            </a:ln>
          </p:spPr>
          <p:txBody>
            <a:bodyPr/>
            <a:lstStyle/>
            <a:p>
              <a:endParaRPr lang="en-US"/>
            </a:p>
          </p:txBody>
        </p:sp>
        <p:sp>
          <p:nvSpPr>
            <p:cNvPr id="31094" name="Freeform 142"/>
            <p:cNvSpPr>
              <a:spLocks/>
            </p:cNvSpPr>
            <p:nvPr/>
          </p:nvSpPr>
          <p:spPr bwMode="auto">
            <a:xfrm>
              <a:off x="4757" y="1484"/>
              <a:ext cx="43" cy="43"/>
            </a:xfrm>
            <a:custGeom>
              <a:avLst/>
              <a:gdLst>
                <a:gd name="T0" fmla="*/ 21 w 43"/>
                <a:gd name="T1" fmla="*/ 0 h 43"/>
                <a:gd name="T2" fmla="*/ 43 w 43"/>
                <a:gd name="T3" fmla="*/ 21 h 43"/>
                <a:gd name="T4" fmla="*/ 21 w 43"/>
                <a:gd name="T5" fmla="*/ 43 h 43"/>
                <a:gd name="T6" fmla="*/ 0 w 43"/>
                <a:gd name="T7" fmla="*/ 21 h 43"/>
                <a:gd name="T8" fmla="*/ 21 w 43"/>
                <a:gd name="T9" fmla="*/ 0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43">
                  <a:moveTo>
                    <a:pt x="21" y="0"/>
                  </a:moveTo>
                  <a:lnTo>
                    <a:pt x="43" y="21"/>
                  </a:lnTo>
                  <a:lnTo>
                    <a:pt x="21" y="43"/>
                  </a:lnTo>
                  <a:lnTo>
                    <a:pt x="0" y="21"/>
                  </a:lnTo>
                  <a:lnTo>
                    <a:pt x="21" y="0"/>
                  </a:lnTo>
                  <a:close/>
                </a:path>
              </a:pathLst>
            </a:custGeom>
            <a:solidFill>
              <a:srgbClr val="FF00FF"/>
            </a:solidFill>
            <a:ln w="7938">
              <a:solidFill>
                <a:srgbClr val="000000"/>
              </a:solidFill>
              <a:prstDash val="solid"/>
              <a:round/>
              <a:headEnd/>
              <a:tailEnd/>
            </a:ln>
          </p:spPr>
          <p:txBody>
            <a:bodyPr/>
            <a:lstStyle/>
            <a:p>
              <a:endParaRPr lang="en-US"/>
            </a:p>
          </p:txBody>
        </p:sp>
        <p:sp>
          <p:nvSpPr>
            <p:cNvPr id="31095" name="Freeform 143"/>
            <p:cNvSpPr>
              <a:spLocks/>
            </p:cNvSpPr>
            <p:nvPr/>
          </p:nvSpPr>
          <p:spPr bwMode="auto">
            <a:xfrm>
              <a:off x="4609" y="1585"/>
              <a:ext cx="42" cy="43"/>
            </a:xfrm>
            <a:custGeom>
              <a:avLst/>
              <a:gdLst>
                <a:gd name="T0" fmla="*/ 21 w 42"/>
                <a:gd name="T1" fmla="*/ 0 h 43"/>
                <a:gd name="T2" fmla="*/ 42 w 42"/>
                <a:gd name="T3" fmla="*/ 21 h 43"/>
                <a:gd name="T4" fmla="*/ 21 w 42"/>
                <a:gd name="T5" fmla="*/ 43 h 43"/>
                <a:gd name="T6" fmla="*/ 0 w 42"/>
                <a:gd name="T7" fmla="*/ 21 h 43"/>
                <a:gd name="T8" fmla="*/ 21 w 42"/>
                <a:gd name="T9" fmla="*/ 0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43">
                  <a:moveTo>
                    <a:pt x="21" y="0"/>
                  </a:moveTo>
                  <a:lnTo>
                    <a:pt x="42" y="21"/>
                  </a:lnTo>
                  <a:lnTo>
                    <a:pt x="21" y="43"/>
                  </a:lnTo>
                  <a:lnTo>
                    <a:pt x="0" y="21"/>
                  </a:lnTo>
                  <a:lnTo>
                    <a:pt x="21" y="0"/>
                  </a:lnTo>
                  <a:close/>
                </a:path>
              </a:pathLst>
            </a:custGeom>
            <a:solidFill>
              <a:srgbClr val="FF00FF"/>
            </a:solidFill>
            <a:ln w="7938">
              <a:solidFill>
                <a:srgbClr val="000000"/>
              </a:solidFill>
              <a:prstDash val="solid"/>
              <a:round/>
              <a:headEnd/>
              <a:tailEnd/>
            </a:ln>
          </p:spPr>
          <p:txBody>
            <a:bodyPr/>
            <a:lstStyle/>
            <a:p>
              <a:endParaRPr lang="en-US"/>
            </a:p>
          </p:txBody>
        </p:sp>
        <p:sp>
          <p:nvSpPr>
            <p:cNvPr id="31096" name="Freeform 144"/>
            <p:cNvSpPr>
              <a:spLocks/>
            </p:cNvSpPr>
            <p:nvPr/>
          </p:nvSpPr>
          <p:spPr bwMode="auto">
            <a:xfrm>
              <a:off x="4396" y="1686"/>
              <a:ext cx="43" cy="42"/>
            </a:xfrm>
            <a:custGeom>
              <a:avLst/>
              <a:gdLst>
                <a:gd name="T0" fmla="*/ 22 w 43"/>
                <a:gd name="T1" fmla="*/ 0 h 42"/>
                <a:gd name="T2" fmla="*/ 43 w 43"/>
                <a:gd name="T3" fmla="*/ 21 h 42"/>
                <a:gd name="T4" fmla="*/ 22 w 43"/>
                <a:gd name="T5" fmla="*/ 42 h 42"/>
                <a:gd name="T6" fmla="*/ 0 w 43"/>
                <a:gd name="T7" fmla="*/ 21 h 42"/>
                <a:gd name="T8" fmla="*/ 22 w 43"/>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42">
                  <a:moveTo>
                    <a:pt x="22" y="0"/>
                  </a:moveTo>
                  <a:lnTo>
                    <a:pt x="43" y="21"/>
                  </a:lnTo>
                  <a:lnTo>
                    <a:pt x="22" y="42"/>
                  </a:lnTo>
                  <a:lnTo>
                    <a:pt x="0" y="21"/>
                  </a:lnTo>
                  <a:lnTo>
                    <a:pt x="22" y="0"/>
                  </a:lnTo>
                  <a:close/>
                </a:path>
              </a:pathLst>
            </a:custGeom>
            <a:solidFill>
              <a:srgbClr val="FF00FF"/>
            </a:solidFill>
            <a:ln w="7938">
              <a:solidFill>
                <a:srgbClr val="000000"/>
              </a:solidFill>
              <a:prstDash val="solid"/>
              <a:round/>
              <a:headEnd/>
              <a:tailEnd/>
            </a:ln>
          </p:spPr>
          <p:txBody>
            <a:bodyPr/>
            <a:lstStyle/>
            <a:p>
              <a:endParaRPr lang="en-US"/>
            </a:p>
          </p:txBody>
        </p:sp>
        <p:sp>
          <p:nvSpPr>
            <p:cNvPr id="31097" name="Freeform 145"/>
            <p:cNvSpPr>
              <a:spLocks/>
            </p:cNvSpPr>
            <p:nvPr/>
          </p:nvSpPr>
          <p:spPr bwMode="auto">
            <a:xfrm>
              <a:off x="4662" y="1564"/>
              <a:ext cx="42" cy="42"/>
            </a:xfrm>
            <a:custGeom>
              <a:avLst/>
              <a:gdLst>
                <a:gd name="T0" fmla="*/ 21 w 42"/>
                <a:gd name="T1" fmla="*/ 0 h 42"/>
                <a:gd name="T2" fmla="*/ 42 w 42"/>
                <a:gd name="T3" fmla="*/ 21 h 42"/>
                <a:gd name="T4" fmla="*/ 21 w 42"/>
                <a:gd name="T5" fmla="*/ 42 h 42"/>
                <a:gd name="T6" fmla="*/ 0 w 42"/>
                <a:gd name="T7" fmla="*/ 21 h 42"/>
                <a:gd name="T8" fmla="*/ 21 w 42"/>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42">
                  <a:moveTo>
                    <a:pt x="21" y="0"/>
                  </a:moveTo>
                  <a:lnTo>
                    <a:pt x="42" y="21"/>
                  </a:lnTo>
                  <a:lnTo>
                    <a:pt x="21" y="42"/>
                  </a:lnTo>
                  <a:lnTo>
                    <a:pt x="0" y="21"/>
                  </a:lnTo>
                  <a:lnTo>
                    <a:pt x="21" y="0"/>
                  </a:lnTo>
                  <a:close/>
                </a:path>
              </a:pathLst>
            </a:custGeom>
            <a:solidFill>
              <a:srgbClr val="FF00FF"/>
            </a:solidFill>
            <a:ln w="7938">
              <a:solidFill>
                <a:srgbClr val="000000"/>
              </a:solidFill>
              <a:prstDash val="solid"/>
              <a:round/>
              <a:headEnd/>
              <a:tailEnd/>
            </a:ln>
          </p:spPr>
          <p:txBody>
            <a:bodyPr/>
            <a:lstStyle/>
            <a:p>
              <a:endParaRPr lang="en-US"/>
            </a:p>
          </p:txBody>
        </p:sp>
        <p:sp>
          <p:nvSpPr>
            <p:cNvPr id="31098" name="Freeform 146"/>
            <p:cNvSpPr>
              <a:spLocks/>
            </p:cNvSpPr>
            <p:nvPr/>
          </p:nvSpPr>
          <p:spPr bwMode="auto">
            <a:xfrm>
              <a:off x="4895" y="1431"/>
              <a:ext cx="43" cy="43"/>
            </a:xfrm>
            <a:custGeom>
              <a:avLst/>
              <a:gdLst>
                <a:gd name="T0" fmla="*/ 21 w 43"/>
                <a:gd name="T1" fmla="*/ 0 h 43"/>
                <a:gd name="T2" fmla="*/ 43 w 43"/>
                <a:gd name="T3" fmla="*/ 21 h 43"/>
                <a:gd name="T4" fmla="*/ 21 w 43"/>
                <a:gd name="T5" fmla="*/ 43 h 43"/>
                <a:gd name="T6" fmla="*/ 0 w 43"/>
                <a:gd name="T7" fmla="*/ 21 h 43"/>
                <a:gd name="T8" fmla="*/ 21 w 43"/>
                <a:gd name="T9" fmla="*/ 0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43">
                  <a:moveTo>
                    <a:pt x="21" y="0"/>
                  </a:moveTo>
                  <a:lnTo>
                    <a:pt x="43" y="21"/>
                  </a:lnTo>
                  <a:lnTo>
                    <a:pt x="21" y="43"/>
                  </a:lnTo>
                  <a:lnTo>
                    <a:pt x="0" y="21"/>
                  </a:lnTo>
                  <a:lnTo>
                    <a:pt x="21" y="0"/>
                  </a:lnTo>
                  <a:close/>
                </a:path>
              </a:pathLst>
            </a:custGeom>
            <a:solidFill>
              <a:srgbClr val="FF00FF"/>
            </a:solidFill>
            <a:ln w="7938">
              <a:solidFill>
                <a:srgbClr val="000000"/>
              </a:solidFill>
              <a:prstDash val="solid"/>
              <a:round/>
              <a:headEnd/>
              <a:tailEnd/>
            </a:ln>
          </p:spPr>
          <p:txBody>
            <a:bodyPr/>
            <a:lstStyle/>
            <a:p>
              <a:endParaRPr lang="en-US"/>
            </a:p>
          </p:txBody>
        </p:sp>
        <p:sp>
          <p:nvSpPr>
            <p:cNvPr id="31099" name="Freeform 147"/>
            <p:cNvSpPr>
              <a:spLocks/>
            </p:cNvSpPr>
            <p:nvPr/>
          </p:nvSpPr>
          <p:spPr bwMode="auto">
            <a:xfrm>
              <a:off x="5007" y="1474"/>
              <a:ext cx="42" cy="42"/>
            </a:xfrm>
            <a:custGeom>
              <a:avLst/>
              <a:gdLst>
                <a:gd name="T0" fmla="*/ 21 w 42"/>
                <a:gd name="T1" fmla="*/ 0 h 42"/>
                <a:gd name="T2" fmla="*/ 42 w 42"/>
                <a:gd name="T3" fmla="*/ 21 h 42"/>
                <a:gd name="T4" fmla="*/ 21 w 42"/>
                <a:gd name="T5" fmla="*/ 42 h 42"/>
                <a:gd name="T6" fmla="*/ 0 w 42"/>
                <a:gd name="T7" fmla="*/ 21 h 42"/>
                <a:gd name="T8" fmla="*/ 21 w 42"/>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42">
                  <a:moveTo>
                    <a:pt x="21" y="0"/>
                  </a:moveTo>
                  <a:lnTo>
                    <a:pt x="42" y="21"/>
                  </a:lnTo>
                  <a:lnTo>
                    <a:pt x="21" y="42"/>
                  </a:lnTo>
                  <a:lnTo>
                    <a:pt x="0" y="21"/>
                  </a:lnTo>
                  <a:lnTo>
                    <a:pt x="21" y="0"/>
                  </a:lnTo>
                  <a:close/>
                </a:path>
              </a:pathLst>
            </a:custGeom>
            <a:solidFill>
              <a:srgbClr val="FF00FF"/>
            </a:solidFill>
            <a:ln w="7938">
              <a:solidFill>
                <a:srgbClr val="000000"/>
              </a:solidFill>
              <a:prstDash val="solid"/>
              <a:round/>
              <a:headEnd/>
              <a:tailEnd/>
            </a:ln>
          </p:spPr>
          <p:txBody>
            <a:bodyPr/>
            <a:lstStyle/>
            <a:p>
              <a:endParaRPr lang="en-US"/>
            </a:p>
          </p:txBody>
        </p:sp>
        <p:sp>
          <p:nvSpPr>
            <p:cNvPr id="31100" name="Freeform 148"/>
            <p:cNvSpPr>
              <a:spLocks/>
            </p:cNvSpPr>
            <p:nvPr/>
          </p:nvSpPr>
          <p:spPr bwMode="auto">
            <a:xfrm>
              <a:off x="4471" y="1728"/>
              <a:ext cx="42" cy="43"/>
            </a:xfrm>
            <a:custGeom>
              <a:avLst/>
              <a:gdLst>
                <a:gd name="T0" fmla="*/ 21 w 42"/>
                <a:gd name="T1" fmla="*/ 0 h 43"/>
                <a:gd name="T2" fmla="*/ 42 w 42"/>
                <a:gd name="T3" fmla="*/ 22 h 43"/>
                <a:gd name="T4" fmla="*/ 21 w 42"/>
                <a:gd name="T5" fmla="*/ 43 h 43"/>
                <a:gd name="T6" fmla="*/ 0 w 42"/>
                <a:gd name="T7" fmla="*/ 22 h 43"/>
                <a:gd name="T8" fmla="*/ 21 w 42"/>
                <a:gd name="T9" fmla="*/ 0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43">
                  <a:moveTo>
                    <a:pt x="21" y="0"/>
                  </a:moveTo>
                  <a:lnTo>
                    <a:pt x="42" y="22"/>
                  </a:lnTo>
                  <a:lnTo>
                    <a:pt x="21" y="43"/>
                  </a:lnTo>
                  <a:lnTo>
                    <a:pt x="0" y="22"/>
                  </a:lnTo>
                  <a:lnTo>
                    <a:pt x="21" y="0"/>
                  </a:lnTo>
                  <a:close/>
                </a:path>
              </a:pathLst>
            </a:custGeom>
            <a:solidFill>
              <a:srgbClr val="FF00FF"/>
            </a:solidFill>
            <a:ln w="7938">
              <a:solidFill>
                <a:srgbClr val="000000"/>
              </a:solidFill>
              <a:prstDash val="solid"/>
              <a:round/>
              <a:headEnd/>
              <a:tailEnd/>
            </a:ln>
          </p:spPr>
          <p:txBody>
            <a:bodyPr/>
            <a:lstStyle/>
            <a:p>
              <a:endParaRPr lang="en-US"/>
            </a:p>
          </p:txBody>
        </p:sp>
        <p:sp>
          <p:nvSpPr>
            <p:cNvPr id="31101" name="Freeform 149"/>
            <p:cNvSpPr>
              <a:spLocks/>
            </p:cNvSpPr>
            <p:nvPr/>
          </p:nvSpPr>
          <p:spPr bwMode="auto">
            <a:xfrm>
              <a:off x="5272" y="1240"/>
              <a:ext cx="43" cy="43"/>
            </a:xfrm>
            <a:custGeom>
              <a:avLst/>
              <a:gdLst>
                <a:gd name="T0" fmla="*/ 21 w 43"/>
                <a:gd name="T1" fmla="*/ 0 h 43"/>
                <a:gd name="T2" fmla="*/ 43 w 43"/>
                <a:gd name="T3" fmla="*/ 21 h 43"/>
                <a:gd name="T4" fmla="*/ 21 w 43"/>
                <a:gd name="T5" fmla="*/ 43 h 43"/>
                <a:gd name="T6" fmla="*/ 0 w 43"/>
                <a:gd name="T7" fmla="*/ 21 h 43"/>
                <a:gd name="T8" fmla="*/ 21 w 43"/>
                <a:gd name="T9" fmla="*/ 0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43">
                  <a:moveTo>
                    <a:pt x="21" y="0"/>
                  </a:moveTo>
                  <a:lnTo>
                    <a:pt x="43" y="21"/>
                  </a:lnTo>
                  <a:lnTo>
                    <a:pt x="21" y="43"/>
                  </a:lnTo>
                  <a:lnTo>
                    <a:pt x="0" y="21"/>
                  </a:lnTo>
                  <a:lnTo>
                    <a:pt x="21" y="0"/>
                  </a:lnTo>
                  <a:close/>
                </a:path>
              </a:pathLst>
            </a:custGeom>
            <a:solidFill>
              <a:srgbClr val="FF0000"/>
            </a:solidFill>
            <a:ln w="7938">
              <a:solidFill>
                <a:srgbClr val="000000"/>
              </a:solidFill>
              <a:prstDash val="solid"/>
              <a:round/>
              <a:headEnd/>
              <a:tailEnd/>
            </a:ln>
          </p:spPr>
          <p:txBody>
            <a:bodyPr/>
            <a:lstStyle/>
            <a:p>
              <a:endParaRPr lang="en-US"/>
            </a:p>
          </p:txBody>
        </p:sp>
        <p:sp>
          <p:nvSpPr>
            <p:cNvPr id="31102" name="Freeform 150"/>
            <p:cNvSpPr>
              <a:spLocks/>
            </p:cNvSpPr>
            <p:nvPr/>
          </p:nvSpPr>
          <p:spPr bwMode="auto">
            <a:xfrm>
              <a:off x="4996" y="1304"/>
              <a:ext cx="43" cy="42"/>
            </a:xfrm>
            <a:custGeom>
              <a:avLst/>
              <a:gdLst>
                <a:gd name="T0" fmla="*/ 21 w 43"/>
                <a:gd name="T1" fmla="*/ 0 h 42"/>
                <a:gd name="T2" fmla="*/ 43 w 43"/>
                <a:gd name="T3" fmla="*/ 21 h 42"/>
                <a:gd name="T4" fmla="*/ 21 w 43"/>
                <a:gd name="T5" fmla="*/ 42 h 42"/>
                <a:gd name="T6" fmla="*/ 0 w 43"/>
                <a:gd name="T7" fmla="*/ 21 h 42"/>
                <a:gd name="T8" fmla="*/ 21 w 43"/>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42">
                  <a:moveTo>
                    <a:pt x="21" y="0"/>
                  </a:moveTo>
                  <a:lnTo>
                    <a:pt x="43" y="21"/>
                  </a:lnTo>
                  <a:lnTo>
                    <a:pt x="21" y="42"/>
                  </a:lnTo>
                  <a:lnTo>
                    <a:pt x="0" y="21"/>
                  </a:lnTo>
                  <a:lnTo>
                    <a:pt x="21" y="0"/>
                  </a:lnTo>
                  <a:close/>
                </a:path>
              </a:pathLst>
            </a:custGeom>
            <a:solidFill>
              <a:srgbClr val="FF00FF"/>
            </a:solidFill>
            <a:ln w="7938">
              <a:solidFill>
                <a:srgbClr val="000000"/>
              </a:solidFill>
              <a:prstDash val="solid"/>
              <a:round/>
              <a:headEnd/>
              <a:tailEnd/>
            </a:ln>
          </p:spPr>
          <p:txBody>
            <a:bodyPr/>
            <a:lstStyle/>
            <a:p>
              <a:endParaRPr lang="en-US"/>
            </a:p>
          </p:txBody>
        </p:sp>
        <p:sp>
          <p:nvSpPr>
            <p:cNvPr id="31103" name="Freeform 151"/>
            <p:cNvSpPr>
              <a:spLocks/>
            </p:cNvSpPr>
            <p:nvPr/>
          </p:nvSpPr>
          <p:spPr bwMode="auto">
            <a:xfrm>
              <a:off x="4614" y="1622"/>
              <a:ext cx="42" cy="43"/>
            </a:xfrm>
            <a:custGeom>
              <a:avLst/>
              <a:gdLst>
                <a:gd name="T0" fmla="*/ 21 w 42"/>
                <a:gd name="T1" fmla="*/ 0 h 43"/>
                <a:gd name="T2" fmla="*/ 42 w 42"/>
                <a:gd name="T3" fmla="*/ 21 h 43"/>
                <a:gd name="T4" fmla="*/ 21 w 42"/>
                <a:gd name="T5" fmla="*/ 43 h 43"/>
                <a:gd name="T6" fmla="*/ 0 w 42"/>
                <a:gd name="T7" fmla="*/ 21 h 43"/>
                <a:gd name="T8" fmla="*/ 21 w 42"/>
                <a:gd name="T9" fmla="*/ 0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43">
                  <a:moveTo>
                    <a:pt x="21" y="0"/>
                  </a:moveTo>
                  <a:lnTo>
                    <a:pt x="42" y="21"/>
                  </a:lnTo>
                  <a:lnTo>
                    <a:pt x="21" y="43"/>
                  </a:lnTo>
                  <a:lnTo>
                    <a:pt x="0" y="21"/>
                  </a:lnTo>
                  <a:lnTo>
                    <a:pt x="21" y="0"/>
                  </a:lnTo>
                  <a:close/>
                </a:path>
              </a:pathLst>
            </a:custGeom>
            <a:solidFill>
              <a:srgbClr val="FF00FF"/>
            </a:solidFill>
            <a:ln w="7938">
              <a:solidFill>
                <a:srgbClr val="000000"/>
              </a:solidFill>
              <a:prstDash val="solid"/>
              <a:round/>
              <a:headEnd/>
              <a:tailEnd/>
            </a:ln>
          </p:spPr>
          <p:txBody>
            <a:bodyPr/>
            <a:lstStyle/>
            <a:p>
              <a:endParaRPr lang="en-US"/>
            </a:p>
          </p:txBody>
        </p:sp>
        <p:sp>
          <p:nvSpPr>
            <p:cNvPr id="31104" name="Freeform 152"/>
            <p:cNvSpPr>
              <a:spLocks/>
            </p:cNvSpPr>
            <p:nvPr/>
          </p:nvSpPr>
          <p:spPr bwMode="auto">
            <a:xfrm>
              <a:off x="4853" y="1511"/>
              <a:ext cx="42" cy="42"/>
            </a:xfrm>
            <a:custGeom>
              <a:avLst/>
              <a:gdLst>
                <a:gd name="T0" fmla="*/ 21 w 42"/>
                <a:gd name="T1" fmla="*/ 0 h 42"/>
                <a:gd name="T2" fmla="*/ 42 w 42"/>
                <a:gd name="T3" fmla="*/ 21 h 42"/>
                <a:gd name="T4" fmla="*/ 21 w 42"/>
                <a:gd name="T5" fmla="*/ 42 h 42"/>
                <a:gd name="T6" fmla="*/ 0 w 42"/>
                <a:gd name="T7" fmla="*/ 21 h 42"/>
                <a:gd name="T8" fmla="*/ 21 w 42"/>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42">
                  <a:moveTo>
                    <a:pt x="21" y="0"/>
                  </a:moveTo>
                  <a:lnTo>
                    <a:pt x="42" y="21"/>
                  </a:lnTo>
                  <a:lnTo>
                    <a:pt x="21" y="42"/>
                  </a:lnTo>
                  <a:lnTo>
                    <a:pt x="0" y="21"/>
                  </a:lnTo>
                  <a:lnTo>
                    <a:pt x="21" y="0"/>
                  </a:lnTo>
                  <a:close/>
                </a:path>
              </a:pathLst>
            </a:custGeom>
            <a:solidFill>
              <a:srgbClr val="FF00FF"/>
            </a:solidFill>
            <a:ln w="7938">
              <a:solidFill>
                <a:srgbClr val="000000"/>
              </a:solidFill>
              <a:prstDash val="solid"/>
              <a:round/>
              <a:headEnd/>
              <a:tailEnd/>
            </a:ln>
          </p:spPr>
          <p:txBody>
            <a:bodyPr/>
            <a:lstStyle/>
            <a:p>
              <a:endParaRPr lang="en-US"/>
            </a:p>
          </p:txBody>
        </p:sp>
        <p:sp>
          <p:nvSpPr>
            <p:cNvPr id="31105" name="Freeform 153"/>
            <p:cNvSpPr>
              <a:spLocks/>
            </p:cNvSpPr>
            <p:nvPr/>
          </p:nvSpPr>
          <p:spPr bwMode="auto">
            <a:xfrm>
              <a:off x="4386" y="1813"/>
              <a:ext cx="42" cy="43"/>
            </a:xfrm>
            <a:custGeom>
              <a:avLst/>
              <a:gdLst>
                <a:gd name="T0" fmla="*/ 21 w 42"/>
                <a:gd name="T1" fmla="*/ 0 h 43"/>
                <a:gd name="T2" fmla="*/ 42 w 42"/>
                <a:gd name="T3" fmla="*/ 22 h 43"/>
                <a:gd name="T4" fmla="*/ 21 w 42"/>
                <a:gd name="T5" fmla="*/ 43 h 43"/>
                <a:gd name="T6" fmla="*/ 0 w 42"/>
                <a:gd name="T7" fmla="*/ 22 h 43"/>
                <a:gd name="T8" fmla="*/ 21 w 42"/>
                <a:gd name="T9" fmla="*/ 0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43">
                  <a:moveTo>
                    <a:pt x="21" y="0"/>
                  </a:moveTo>
                  <a:lnTo>
                    <a:pt x="42" y="22"/>
                  </a:lnTo>
                  <a:lnTo>
                    <a:pt x="21" y="43"/>
                  </a:lnTo>
                  <a:lnTo>
                    <a:pt x="0" y="22"/>
                  </a:lnTo>
                  <a:lnTo>
                    <a:pt x="21" y="0"/>
                  </a:lnTo>
                  <a:close/>
                </a:path>
              </a:pathLst>
            </a:custGeom>
            <a:solidFill>
              <a:srgbClr val="FF00FF"/>
            </a:solidFill>
            <a:ln w="7938">
              <a:solidFill>
                <a:srgbClr val="000000"/>
              </a:solidFill>
              <a:prstDash val="solid"/>
              <a:round/>
              <a:headEnd/>
              <a:tailEnd/>
            </a:ln>
          </p:spPr>
          <p:txBody>
            <a:bodyPr/>
            <a:lstStyle/>
            <a:p>
              <a:endParaRPr lang="en-US"/>
            </a:p>
          </p:txBody>
        </p:sp>
        <p:sp>
          <p:nvSpPr>
            <p:cNvPr id="31106" name="Freeform 154"/>
            <p:cNvSpPr>
              <a:spLocks/>
            </p:cNvSpPr>
            <p:nvPr/>
          </p:nvSpPr>
          <p:spPr bwMode="auto">
            <a:xfrm>
              <a:off x="4863" y="1373"/>
              <a:ext cx="43" cy="42"/>
            </a:xfrm>
            <a:custGeom>
              <a:avLst/>
              <a:gdLst>
                <a:gd name="T0" fmla="*/ 22 w 43"/>
                <a:gd name="T1" fmla="*/ 0 h 42"/>
                <a:gd name="T2" fmla="*/ 43 w 43"/>
                <a:gd name="T3" fmla="*/ 21 h 42"/>
                <a:gd name="T4" fmla="*/ 22 w 43"/>
                <a:gd name="T5" fmla="*/ 42 h 42"/>
                <a:gd name="T6" fmla="*/ 0 w 43"/>
                <a:gd name="T7" fmla="*/ 21 h 42"/>
                <a:gd name="T8" fmla="*/ 22 w 43"/>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42">
                  <a:moveTo>
                    <a:pt x="22" y="0"/>
                  </a:moveTo>
                  <a:lnTo>
                    <a:pt x="43" y="21"/>
                  </a:lnTo>
                  <a:lnTo>
                    <a:pt x="22" y="42"/>
                  </a:lnTo>
                  <a:lnTo>
                    <a:pt x="0" y="21"/>
                  </a:lnTo>
                  <a:lnTo>
                    <a:pt x="22" y="0"/>
                  </a:lnTo>
                  <a:close/>
                </a:path>
              </a:pathLst>
            </a:custGeom>
            <a:solidFill>
              <a:srgbClr val="FF00FF"/>
            </a:solidFill>
            <a:ln w="7938">
              <a:solidFill>
                <a:srgbClr val="000000"/>
              </a:solidFill>
              <a:prstDash val="solid"/>
              <a:round/>
              <a:headEnd/>
              <a:tailEnd/>
            </a:ln>
          </p:spPr>
          <p:txBody>
            <a:bodyPr/>
            <a:lstStyle/>
            <a:p>
              <a:endParaRPr lang="en-US"/>
            </a:p>
          </p:txBody>
        </p:sp>
        <p:sp>
          <p:nvSpPr>
            <p:cNvPr id="31107" name="Freeform 155"/>
            <p:cNvSpPr>
              <a:spLocks/>
            </p:cNvSpPr>
            <p:nvPr/>
          </p:nvSpPr>
          <p:spPr bwMode="auto">
            <a:xfrm>
              <a:off x="4757" y="1479"/>
              <a:ext cx="43" cy="42"/>
            </a:xfrm>
            <a:custGeom>
              <a:avLst/>
              <a:gdLst>
                <a:gd name="T0" fmla="*/ 21 w 43"/>
                <a:gd name="T1" fmla="*/ 0 h 42"/>
                <a:gd name="T2" fmla="*/ 43 w 43"/>
                <a:gd name="T3" fmla="*/ 21 h 42"/>
                <a:gd name="T4" fmla="*/ 21 w 43"/>
                <a:gd name="T5" fmla="*/ 42 h 42"/>
                <a:gd name="T6" fmla="*/ 0 w 43"/>
                <a:gd name="T7" fmla="*/ 21 h 42"/>
                <a:gd name="T8" fmla="*/ 21 w 43"/>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42">
                  <a:moveTo>
                    <a:pt x="21" y="0"/>
                  </a:moveTo>
                  <a:lnTo>
                    <a:pt x="43" y="21"/>
                  </a:lnTo>
                  <a:lnTo>
                    <a:pt x="21" y="42"/>
                  </a:lnTo>
                  <a:lnTo>
                    <a:pt x="0" y="21"/>
                  </a:lnTo>
                  <a:lnTo>
                    <a:pt x="21" y="0"/>
                  </a:lnTo>
                  <a:close/>
                </a:path>
              </a:pathLst>
            </a:custGeom>
            <a:solidFill>
              <a:srgbClr val="FF00FF"/>
            </a:solidFill>
            <a:ln w="7938">
              <a:solidFill>
                <a:srgbClr val="000000"/>
              </a:solidFill>
              <a:prstDash val="solid"/>
              <a:round/>
              <a:headEnd/>
              <a:tailEnd/>
            </a:ln>
          </p:spPr>
          <p:txBody>
            <a:bodyPr/>
            <a:lstStyle/>
            <a:p>
              <a:endParaRPr lang="en-US"/>
            </a:p>
          </p:txBody>
        </p:sp>
        <p:sp>
          <p:nvSpPr>
            <p:cNvPr id="31108" name="Freeform 156"/>
            <p:cNvSpPr>
              <a:spLocks/>
            </p:cNvSpPr>
            <p:nvPr/>
          </p:nvSpPr>
          <p:spPr bwMode="auto">
            <a:xfrm>
              <a:off x="4508" y="1712"/>
              <a:ext cx="42" cy="43"/>
            </a:xfrm>
            <a:custGeom>
              <a:avLst/>
              <a:gdLst>
                <a:gd name="T0" fmla="*/ 21 w 42"/>
                <a:gd name="T1" fmla="*/ 0 h 43"/>
                <a:gd name="T2" fmla="*/ 42 w 42"/>
                <a:gd name="T3" fmla="*/ 22 h 43"/>
                <a:gd name="T4" fmla="*/ 21 w 42"/>
                <a:gd name="T5" fmla="*/ 43 h 43"/>
                <a:gd name="T6" fmla="*/ 0 w 42"/>
                <a:gd name="T7" fmla="*/ 22 h 43"/>
                <a:gd name="T8" fmla="*/ 21 w 42"/>
                <a:gd name="T9" fmla="*/ 0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43">
                  <a:moveTo>
                    <a:pt x="21" y="0"/>
                  </a:moveTo>
                  <a:lnTo>
                    <a:pt x="42" y="22"/>
                  </a:lnTo>
                  <a:lnTo>
                    <a:pt x="21" y="43"/>
                  </a:lnTo>
                  <a:lnTo>
                    <a:pt x="0" y="22"/>
                  </a:lnTo>
                  <a:lnTo>
                    <a:pt x="21" y="0"/>
                  </a:lnTo>
                  <a:close/>
                </a:path>
              </a:pathLst>
            </a:custGeom>
            <a:solidFill>
              <a:srgbClr val="FF00FF"/>
            </a:solidFill>
            <a:ln w="7938">
              <a:solidFill>
                <a:srgbClr val="000000"/>
              </a:solidFill>
              <a:prstDash val="solid"/>
              <a:round/>
              <a:headEnd/>
              <a:tailEnd/>
            </a:ln>
          </p:spPr>
          <p:txBody>
            <a:bodyPr/>
            <a:lstStyle/>
            <a:p>
              <a:endParaRPr lang="en-US"/>
            </a:p>
          </p:txBody>
        </p:sp>
        <p:sp>
          <p:nvSpPr>
            <p:cNvPr id="31109" name="Freeform 157"/>
            <p:cNvSpPr>
              <a:spLocks/>
            </p:cNvSpPr>
            <p:nvPr/>
          </p:nvSpPr>
          <p:spPr bwMode="auto">
            <a:xfrm>
              <a:off x="4704" y="1601"/>
              <a:ext cx="43" cy="42"/>
            </a:xfrm>
            <a:custGeom>
              <a:avLst/>
              <a:gdLst>
                <a:gd name="T0" fmla="*/ 21 w 43"/>
                <a:gd name="T1" fmla="*/ 0 h 42"/>
                <a:gd name="T2" fmla="*/ 43 w 43"/>
                <a:gd name="T3" fmla="*/ 21 h 42"/>
                <a:gd name="T4" fmla="*/ 21 w 43"/>
                <a:gd name="T5" fmla="*/ 42 h 42"/>
                <a:gd name="T6" fmla="*/ 0 w 43"/>
                <a:gd name="T7" fmla="*/ 21 h 42"/>
                <a:gd name="T8" fmla="*/ 21 w 43"/>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42">
                  <a:moveTo>
                    <a:pt x="21" y="0"/>
                  </a:moveTo>
                  <a:lnTo>
                    <a:pt x="43" y="21"/>
                  </a:lnTo>
                  <a:lnTo>
                    <a:pt x="21" y="42"/>
                  </a:lnTo>
                  <a:lnTo>
                    <a:pt x="0" y="21"/>
                  </a:lnTo>
                  <a:lnTo>
                    <a:pt x="21" y="0"/>
                  </a:lnTo>
                  <a:close/>
                </a:path>
              </a:pathLst>
            </a:custGeom>
            <a:solidFill>
              <a:srgbClr val="FF00FF"/>
            </a:solidFill>
            <a:ln w="7938">
              <a:solidFill>
                <a:srgbClr val="000000"/>
              </a:solidFill>
              <a:prstDash val="solid"/>
              <a:round/>
              <a:headEnd/>
              <a:tailEnd/>
            </a:ln>
          </p:spPr>
          <p:txBody>
            <a:bodyPr/>
            <a:lstStyle/>
            <a:p>
              <a:endParaRPr lang="en-US"/>
            </a:p>
          </p:txBody>
        </p:sp>
        <p:sp>
          <p:nvSpPr>
            <p:cNvPr id="31110" name="Freeform 158"/>
            <p:cNvSpPr>
              <a:spLocks/>
            </p:cNvSpPr>
            <p:nvPr/>
          </p:nvSpPr>
          <p:spPr bwMode="auto">
            <a:xfrm>
              <a:off x="4561" y="1559"/>
              <a:ext cx="42" cy="42"/>
            </a:xfrm>
            <a:custGeom>
              <a:avLst/>
              <a:gdLst>
                <a:gd name="T0" fmla="*/ 21 w 42"/>
                <a:gd name="T1" fmla="*/ 0 h 42"/>
                <a:gd name="T2" fmla="*/ 42 w 42"/>
                <a:gd name="T3" fmla="*/ 21 h 42"/>
                <a:gd name="T4" fmla="*/ 21 w 42"/>
                <a:gd name="T5" fmla="*/ 42 h 42"/>
                <a:gd name="T6" fmla="*/ 0 w 42"/>
                <a:gd name="T7" fmla="*/ 21 h 42"/>
                <a:gd name="T8" fmla="*/ 21 w 42"/>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42">
                  <a:moveTo>
                    <a:pt x="21" y="0"/>
                  </a:moveTo>
                  <a:lnTo>
                    <a:pt x="42" y="21"/>
                  </a:lnTo>
                  <a:lnTo>
                    <a:pt x="21" y="42"/>
                  </a:lnTo>
                  <a:lnTo>
                    <a:pt x="0" y="21"/>
                  </a:lnTo>
                  <a:lnTo>
                    <a:pt x="21" y="0"/>
                  </a:lnTo>
                  <a:close/>
                </a:path>
              </a:pathLst>
            </a:custGeom>
            <a:solidFill>
              <a:srgbClr val="FF00FF"/>
            </a:solidFill>
            <a:ln w="7938">
              <a:solidFill>
                <a:srgbClr val="000000"/>
              </a:solidFill>
              <a:prstDash val="solid"/>
              <a:round/>
              <a:headEnd/>
              <a:tailEnd/>
            </a:ln>
          </p:spPr>
          <p:txBody>
            <a:bodyPr/>
            <a:lstStyle/>
            <a:p>
              <a:endParaRPr lang="en-US"/>
            </a:p>
          </p:txBody>
        </p:sp>
        <p:sp>
          <p:nvSpPr>
            <p:cNvPr id="31111" name="Freeform 159"/>
            <p:cNvSpPr>
              <a:spLocks/>
            </p:cNvSpPr>
            <p:nvPr/>
          </p:nvSpPr>
          <p:spPr bwMode="auto">
            <a:xfrm>
              <a:off x="4789" y="1484"/>
              <a:ext cx="43" cy="43"/>
            </a:xfrm>
            <a:custGeom>
              <a:avLst/>
              <a:gdLst>
                <a:gd name="T0" fmla="*/ 21 w 43"/>
                <a:gd name="T1" fmla="*/ 0 h 43"/>
                <a:gd name="T2" fmla="*/ 43 w 43"/>
                <a:gd name="T3" fmla="*/ 21 h 43"/>
                <a:gd name="T4" fmla="*/ 21 w 43"/>
                <a:gd name="T5" fmla="*/ 43 h 43"/>
                <a:gd name="T6" fmla="*/ 0 w 43"/>
                <a:gd name="T7" fmla="*/ 21 h 43"/>
                <a:gd name="T8" fmla="*/ 21 w 43"/>
                <a:gd name="T9" fmla="*/ 0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43">
                  <a:moveTo>
                    <a:pt x="21" y="0"/>
                  </a:moveTo>
                  <a:lnTo>
                    <a:pt x="43" y="21"/>
                  </a:lnTo>
                  <a:lnTo>
                    <a:pt x="21" y="43"/>
                  </a:lnTo>
                  <a:lnTo>
                    <a:pt x="0" y="21"/>
                  </a:lnTo>
                  <a:lnTo>
                    <a:pt x="21" y="0"/>
                  </a:lnTo>
                  <a:close/>
                </a:path>
              </a:pathLst>
            </a:custGeom>
            <a:solidFill>
              <a:srgbClr val="FF00FF"/>
            </a:solidFill>
            <a:ln w="7938">
              <a:solidFill>
                <a:srgbClr val="000000"/>
              </a:solidFill>
              <a:prstDash val="solid"/>
              <a:round/>
              <a:headEnd/>
              <a:tailEnd/>
            </a:ln>
          </p:spPr>
          <p:txBody>
            <a:bodyPr/>
            <a:lstStyle/>
            <a:p>
              <a:endParaRPr lang="en-US"/>
            </a:p>
          </p:txBody>
        </p:sp>
        <p:sp>
          <p:nvSpPr>
            <p:cNvPr id="31112" name="Freeform 160"/>
            <p:cNvSpPr>
              <a:spLocks/>
            </p:cNvSpPr>
            <p:nvPr/>
          </p:nvSpPr>
          <p:spPr bwMode="auto">
            <a:xfrm>
              <a:off x="4656" y="1484"/>
              <a:ext cx="43" cy="43"/>
            </a:xfrm>
            <a:custGeom>
              <a:avLst/>
              <a:gdLst>
                <a:gd name="T0" fmla="*/ 22 w 43"/>
                <a:gd name="T1" fmla="*/ 0 h 43"/>
                <a:gd name="T2" fmla="*/ 43 w 43"/>
                <a:gd name="T3" fmla="*/ 21 h 43"/>
                <a:gd name="T4" fmla="*/ 22 w 43"/>
                <a:gd name="T5" fmla="*/ 43 h 43"/>
                <a:gd name="T6" fmla="*/ 0 w 43"/>
                <a:gd name="T7" fmla="*/ 21 h 43"/>
                <a:gd name="T8" fmla="*/ 22 w 43"/>
                <a:gd name="T9" fmla="*/ 0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43">
                  <a:moveTo>
                    <a:pt x="22" y="0"/>
                  </a:moveTo>
                  <a:lnTo>
                    <a:pt x="43" y="21"/>
                  </a:lnTo>
                  <a:lnTo>
                    <a:pt x="22" y="43"/>
                  </a:lnTo>
                  <a:lnTo>
                    <a:pt x="0" y="21"/>
                  </a:lnTo>
                  <a:lnTo>
                    <a:pt x="22" y="0"/>
                  </a:lnTo>
                  <a:close/>
                </a:path>
              </a:pathLst>
            </a:custGeom>
            <a:solidFill>
              <a:srgbClr val="FF00FF"/>
            </a:solidFill>
            <a:ln w="7938">
              <a:solidFill>
                <a:srgbClr val="000000"/>
              </a:solidFill>
              <a:prstDash val="solid"/>
              <a:round/>
              <a:headEnd/>
              <a:tailEnd/>
            </a:ln>
          </p:spPr>
          <p:txBody>
            <a:bodyPr/>
            <a:lstStyle/>
            <a:p>
              <a:endParaRPr lang="en-US"/>
            </a:p>
          </p:txBody>
        </p:sp>
        <p:sp>
          <p:nvSpPr>
            <p:cNvPr id="31113" name="Freeform 161"/>
            <p:cNvSpPr>
              <a:spLocks/>
            </p:cNvSpPr>
            <p:nvPr/>
          </p:nvSpPr>
          <p:spPr bwMode="auto">
            <a:xfrm>
              <a:off x="5039" y="1394"/>
              <a:ext cx="42" cy="42"/>
            </a:xfrm>
            <a:custGeom>
              <a:avLst/>
              <a:gdLst>
                <a:gd name="T0" fmla="*/ 21 w 42"/>
                <a:gd name="T1" fmla="*/ 0 h 42"/>
                <a:gd name="T2" fmla="*/ 42 w 42"/>
                <a:gd name="T3" fmla="*/ 21 h 42"/>
                <a:gd name="T4" fmla="*/ 21 w 42"/>
                <a:gd name="T5" fmla="*/ 42 h 42"/>
                <a:gd name="T6" fmla="*/ 0 w 42"/>
                <a:gd name="T7" fmla="*/ 21 h 42"/>
                <a:gd name="T8" fmla="*/ 21 w 42"/>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42">
                  <a:moveTo>
                    <a:pt x="21" y="0"/>
                  </a:moveTo>
                  <a:lnTo>
                    <a:pt x="42" y="21"/>
                  </a:lnTo>
                  <a:lnTo>
                    <a:pt x="21" y="42"/>
                  </a:lnTo>
                  <a:lnTo>
                    <a:pt x="0" y="21"/>
                  </a:lnTo>
                  <a:lnTo>
                    <a:pt x="21" y="0"/>
                  </a:lnTo>
                  <a:close/>
                </a:path>
              </a:pathLst>
            </a:custGeom>
            <a:solidFill>
              <a:srgbClr val="FF00FF"/>
            </a:solidFill>
            <a:ln w="7938">
              <a:solidFill>
                <a:srgbClr val="000000"/>
              </a:solidFill>
              <a:prstDash val="solid"/>
              <a:round/>
              <a:headEnd/>
              <a:tailEnd/>
            </a:ln>
          </p:spPr>
          <p:txBody>
            <a:bodyPr/>
            <a:lstStyle/>
            <a:p>
              <a:endParaRPr lang="en-US"/>
            </a:p>
          </p:txBody>
        </p:sp>
        <p:sp>
          <p:nvSpPr>
            <p:cNvPr id="31114" name="Freeform 162"/>
            <p:cNvSpPr>
              <a:spLocks/>
            </p:cNvSpPr>
            <p:nvPr/>
          </p:nvSpPr>
          <p:spPr bwMode="auto">
            <a:xfrm>
              <a:off x="4497" y="1665"/>
              <a:ext cx="43" cy="42"/>
            </a:xfrm>
            <a:custGeom>
              <a:avLst/>
              <a:gdLst>
                <a:gd name="T0" fmla="*/ 21 w 43"/>
                <a:gd name="T1" fmla="*/ 0 h 42"/>
                <a:gd name="T2" fmla="*/ 43 w 43"/>
                <a:gd name="T3" fmla="*/ 21 h 42"/>
                <a:gd name="T4" fmla="*/ 21 w 43"/>
                <a:gd name="T5" fmla="*/ 42 h 42"/>
                <a:gd name="T6" fmla="*/ 0 w 43"/>
                <a:gd name="T7" fmla="*/ 21 h 42"/>
                <a:gd name="T8" fmla="*/ 21 w 43"/>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42">
                  <a:moveTo>
                    <a:pt x="21" y="0"/>
                  </a:moveTo>
                  <a:lnTo>
                    <a:pt x="43" y="21"/>
                  </a:lnTo>
                  <a:lnTo>
                    <a:pt x="21" y="42"/>
                  </a:lnTo>
                  <a:lnTo>
                    <a:pt x="0" y="21"/>
                  </a:lnTo>
                  <a:lnTo>
                    <a:pt x="21" y="0"/>
                  </a:lnTo>
                  <a:close/>
                </a:path>
              </a:pathLst>
            </a:custGeom>
            <a:solidFill>
              <a:srgbClr val="FF00FF"/>
            </a:solidFill>
            <a:ln w="7938">
              <a:solidFill>
                <a:srgbClr val="000000"/>
              </a:solidFill>
              <a:prstDash val="solid"/>
              <a:round/>
              <a:headEnd/>
              <a:tailEnd/>
            </a:ln>
          </p:spPr>
          <p:txBody>
            <a:bodyPr/>
            <a:lstStyle/>
            <a:p>
              <a:endParaRPr lang="en-US"/>
            </a:p>
          </p:txBody>
        </p:sp>
        <p:sp>
          <p:nvSpPr>
            <p:cNvPr id="31115" name="Freeform 163"/>
            <p:cNvSpPr>
              <a:spLocks/>
            </p:cNvSpPr>
            <p:nvPr/>
          </p:nvSpPr>
          <p:spPr bwMode="auto">
            <a:xfrm>
              <a:off x="4704" y="1612"/>
              <a:ext cx="43" cy="42"/>
            </a:xfrm>
            <a:custGeom>
              <a:avLst/>
              <a:gdLst>
                <a:gd name="T0" fmla="*/ 21 w 43"/>
                <a:gd name="T1" fmla="*/ 0 h 42"/>
                <a:gd name="T2" fmla="*/ 43 w 43"/>
                <a:gd name="T3" fmla="*/ 21 h 42"/>
                <a:gd name="T4" fmla="*/ 21 w 43"/>
                <a:gd name="T5" fmla="*/ 42 h 42"/>
                <a:gd name="T6" fmla="*/ 0 w 43"/>
                <a:gd name="T7" fmla="*/ 21 h 42"/>
                <a:gd name="T8" fmla="*/ 21 w 43"/>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42">
                  <a:moveTo>
                    <a:pt x="21" y="0"/>
                  </a:moveTo>
                  <a:lnTo>
                    <a:pt x="43" y="21"/>
                  </a:lnTo>
                  <a:lnTo>
                    <a:pt x="21" y="42"/>
                  </a:lnTo>
                  <a:lnTo>
                    <a:pt x="0" y="21"/>
                  </a:lnTo>
                  <a:lnTo>
                    <a:pt x="21" y="0"/>
                  </a:lnTo>
                  <a:close/>
                </a:path>
              </a:pathLst>
            </a:custGeom>
            <a:solidFill>
              <a:srgbClr val="FF00FF"/>
            </a:solidFill>
            <a:ln w="7938">
              <a:solidFill>
                <a:srgbClr val="000000"/>
              </a:solidFill>
              <a:prstDash val="solid"/>
              <a:round/>
              <a:headEnd/>
              <a:tailEnd/>
            </a:ln>
          </p:spPr>
          <p:txBody>
            <a:bodyPr/>
            <a:lstStyle/>
            <a:p>
              <a:endParaRPr lang="en-US"/>
            </a:p>
          </p:txBody>
        </p:sp>
        <p:sp>
          <p:nvSpPr>
            <p:cNvPr id="31116" name="Freeform 164"/>
            <p:cNvSpPr>
              <a:spLocks/>
            </p:cNvSpPr>
            <p:nvPr/>
          </p:nvSpPr>
          <p:spPr bwMode="auto">
            <a:xfrm>
              <a:off x="4778" y="1527"/>
              <a:ext cx="43" cy="42"/>
            </a:xfrm>
            <a:custGeom>
              <a:avLst/>
              <a:gdLst>
                <a:gd name="T0" fmla="*/ 22 w 43"/>
                <a:gd name="T1" fmla="*/ 0 h 42"/>
                <a:gd name="T2" fmla="*/ 43 w 43"/>
                <a:gd name="T3" fmla="*/ 21 h 42"/>
                <a:gd name="T4" fmla="*/ 22 w 43"/>
                <a:gd name="T5" fmla="*/ 42 h 42"/>
                <a:gd name="T6" fmla="*/ 0 w 43"/>
                <a:gd name="T7" fmla="*/ 21 h 42"/>
                <a:gd name="T8" fmla="*/ 22 w 43"/>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42">
                  <a:moveTo>
                    <a:pt x="22" y="0"/>
                  </a:moveTo>
                  <a:lnTo>
                    <a:pt x="43" y="21"/>
                  </a:lnTo>
                  <a:lnTo>
                    <a:pt x="22" y="42"/>
                  </a:lnTo>
                  <a:lnTo>
                    <a:pt x="0" y="21"/>
                  </a:lnTo>
                  <a:lnTo>
                    <a:pt x="22" y="0"/>
                  </a:lnTo>
                  <a:close/>
                </a:path>
              </a:pathLst>
            </a:custGeom>
            <a:solidFill>
              <a:srgbClr val="FF00FF"/>
            </a:solidFill>
            <a:ln w="7938">
              <a:solidFill>
                <a:srgbClr val="000000"/>
              </a:solidFill>
              <a:prstDash val="solid"/>
              <a:round/>
              <a:headEnd/>
              <a:tailEnd/>
            </a:ln>
          </p:spPr>
          <p:txBody>
            <a:bodyPr/>
            <a:lstStyle/>
            <a:p>
              <a:endParaRPr lang="en-US"/>
            </a:p>
          </p:txBody>
        </p:sp>
        <p:sp>
          <p:nvSpPr>
            <p:cNvPr id="31117" name="Freeform 165"/>
            <p:cNvSpPr>
              <a:spLocks/>
            </p:cNvSpPr>
            <p:nvPr/>
          </p:nvSpPr>
          <p:spPr bwMode="auto">
            <a:xfrm>
              <a:off x="4582" y="1585"/>
              <a:ext cx="43" cy="43"/>
            </a:xfrm>
            <a:custGeom>
              <a:avLst/>
              <a:gdLst>
                <a:gd name="T0" fmla="*/ 21 w 43"/>
                <a:gd name="T1" fmla="*/ 0 h 43"/>
                <a:gd name="T2" fmla="*/ 43 w 43"/>
                <a:gd name="T3" fmla="*/ 21 h 43"/>
                <a:gd name="T4" fmla="*/ 21 w 43"/>
                <a:gd name="T5" fmla="*/ 43 h 43"/>
                <a:gd name="T6" fmla="*/ 0 w 43"/>
                <a:gd name="T7" fmla="*/ 21 h 43"/>
                <a:gd name="T8" fmla="*/ 21 w 43"/>
                <a:gd name="T9" fmla="*/ 0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43">
                  <a:moveTo>
                    <a:pt x="21" y="0"/>
                  </a:moveTo>
                  <a:lnTo>
                    <a:pt x="43" y="21"/>
                  </a:lnTo>
                  <a:lnTo>
                    <a:pt x="21" y="43"/>
                  </a:lnTo>
                  <a:lnTo>
                    <a:pt x="0" y="21"/>
                  </a:lnTo>
                  <a:lnTo>
                    <a:pt x="21" y="0"/>
                  </a:lnTo>
                  <a:close/>
                </a:path>
              </a:pathLst>
            </a:custGeom>
            <a:solidFill>
              <a:srgbClr val="FF00FF"/>
            </a:solidFill>
            <a:ln w="7938">
              <a:solidFill>
                <a:srgbClr val="000000"/>
              </a:solidFill>
              <a:prstDash val="solid"/>
              <a:round/>
              <a:headEnd/>
              <a:tailEnd/>
            </a:ln>
          </p:spPr>
          <p:txBody>
            <a:bodyPr/>
            <a:lstStyle/>
            <a:p>
              <a:endParaRPr lang="en-US"/>
            </a:p>
          </p:txBody>
        </p:sp>
        <p:sp>
          <p:nvSpPr>
            <p:cNvPr id="31118" name="Freeform 166"/>
            <p:cNvSpPr>
              <a:spLocks/>
            </p:cNvSpPr>
            <p:nvPr/>
          </p:nvSpPr>
          <p:spPr bwMode="auto">
            <a:xfrm>
              <a:off x="4970" y="1405"/>
              <a:ext cx="42" cy="42"/>
            </a:xfrm>
            <a:custGeom>
              <a:avLst/>
              <a:gdLst>
                <a:gd name="T0" fmla="*/ 21 w 42"/>
                <a:gd name="T1" fmla="*/ 0 h 42"/>
                <a:gd name="T2" fmla="*/ 42 w 42"/>
                <a:gd name="T3" fmla="*/ 21 h 42"/>
                <a:gd name="T4" fmla="*/ 21 w 42"/>
                <a:gd name="T5" fmla="*/ 42 h 42"/>
                <a:gd name="T6" fmla="*/ 0 w 42"/>
                <a:gd name="T7" fmla="*/ 21 h 42"/>
                <a:gd name="T8" fmla="*/ 21 w 42"/>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42">
                  <a:moveTo>
                    <a:pt x="21" y="0"/>
                  </a:moveTo>
                  <a:lnTo>
                    <a:pt x="42" y="21"/>
                  </a:lnTo>
                  <a:lnTo>
                    <a:pt x="21" y="42"/>
                  </a:lnTo>
                  <a:lnTo>
                    <a:pt x="0" y="21"/>
                  </a:lnTo>
                  <a:lnTo>
                    <a:pt x="21" y="0"/>
                  </a:lnTo>
                  <a:close/>
                </a:path>
              </a:pathLst>
            </a:custGeom>
            <a:solidFill>
              <a:srgbClr val="FF00FF"/>
            </a:solidFill>
            <a:ln w="7938">
              <a:solidFill>
                <a:srgbClr val="000000"/>
              </a:solidFill>
              <a:prstDash val="solid"/>
              <a:round/>
              <a:headEnd/>
              <a:tailEnd/>
            </a:ln>
          </p:spPr>
          <p:txBody>
            <a:bodyPr/>
            <a:lstStyle/>
            <a:p>
              <a:endParaRPr lang="en-US"/>
            </a:p>
          </p:txBody>
        </p:sp>
        <p:sp>
          <p:nvSpPr>
            <p:cNvPr id="31119" name="Line 167"/>
            <p:cNvSpPr>
              <a:spLocks noChangeShapeType="1"/>
            </p:cNvSpPr>
            <p:nvPr/>
          </p:nvSpPr>
          <p:spPr bwMode="auto">
            <a:xfrm flipV="1">
              <a:off x="4295" y="1219"/>
              <a:ext cx="1115" cy="584"/>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120" name="Rectangle 168"/>
            <p:cNvSpPr>
              <a:spLocks noChangeArrowheads="1"/>
            </p:cNvSpPr>
            <p:nvPr/>
          </p:nvSpPr>
          <p:spPr bwMode="auto">
            <a:xfrm>
              <a:off x="4165" y="2116"/>
              <a:ext cx="5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r>
                <a:rPr lang="en-US" altLang="en-US" sz="1300">
                  <a:solidFill>
                    <a:srgbClr val="000000"/>
                  </a:solidFill>
                  <a:latin typeface="Arial" pitchFamily="34" charset="0"/>
                </a:rPr>
                <a:t>0</a:t>
              </a:r>
              <a:endParaRPr lang="en-US" altLang="en-US"/>
            </a:p>
          </p:txBody>
        </p:sp>
        <p:sp>
          <p:nvSpPr>
            <p:cNvPr id="31121" name="Rectangle 169"/>
            <p:cNvSpPr>
              <a:spLocks noChangeArrowheads="1"/>
            </p:cNvSpPr>
            <p:nvPr/>
          </p:nvSpPr>
          <p:spPr bwMode="auto">
            <a:xfrm>
              <a:off x="4048" y="1904"/>
              <a:ext cx="174"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r>
                <a:rPr lang="en-US" altLang="en-US" sz="1300">
                  <a:solidFill>
                    <a:srgbClr val="000000"/>
                  </a:solidFill>
                  <a:latin typeface="Arial" pitchFamily="34" charset="0"/>
                </a:rPr>
                <a:t>200</a:t>
              </a:r>
              <a:endParaRPr lang="en-US" altLang="en-US"/>
            </a:p>
          </p:txBody>
        </p:sp>
        <p:sp>
          <p:nvSpPr>
            <p:cNvPr id="31122" name="Rectangle 170"/>
            <p:cNvSpPr>
              <a:spLocks noChangeArrowheads="1"/>
            </p:cNvSpPr>
            <p:nvPr/>
          </p:nvSpPr>
          <p:spPr bwMode="auto">
            <a:xfrm>
              <a:off x="4048" y="1686"/>
              <a:ext cx="174"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r>
                <a:rPr lang="en-US" altLang="en-US" sz="1300">
                  <a:solidFill>
                    <a:srgbClr val="000000"/>
                  </a:solidFill>
                  <a:latin typeface="Arial" pitchFamily="34" charset="0"/>
                </a:rPr>
                <a:t>400</a:t>
              </a:r>
              <a:endParaRPr lang="en-US" altLang="en-US"/>
            </a:p>
          </p:txBody>
        </p:sp>
        <p:sp>
          <p:nvSpPr>
            <p:cNvPr id="31123" name="Rectangle 171"/>
            <p:cNvSpPr>
              <a:spLocks noChangeArrowheads="1"/>
            </p:cNvSpPr>
            <p:nvPr/>
          </p:nvSpPr>
          <p:spPr bwMode="auto">
            <a:xfrm>
              <a:off x="4048" y="1474"/>
              <a:ext cx="174"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r>
                <a:rPr lang="en-US" altLang="en-US" sz="1300">
                  <a:solidFill>
                    <a:srgbClr val="000000"/>
                  </a:solidFill>
                  <a:latin typeface="Arial" pitchFamily="34" charset="0"/>
                </a:rPr>
                <a:t>600</a:t>
              </a:r>
              <a:endParaRPr lang="en-US" altLang="en-US"/>
            </a:p>
          </p:txBody>
        </p:sp>
        <p:sp>
          <p:nvSpPr>
            <p:cNvPr id="31124" name="Rectangle 172"/>
            <p:cNvSpPr>
              <a:spLocks noChangeArrowheads="1"/>
            </p:cNvSpPr>
            <p:nvPr/>
          </p:nvSpPr>
          <p:spPr bwMode="auto">
            <a:xfrm>
              <a:off x="4048" y="1256"/>
              <a:ext cx="174"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r>
                <a:rPr lang="en-US" altLang="en-US" sz="1300">
                  <a:solidFill>
                    <a:srgbClr val="000000"/>
                  </a:solidFill>
                  <a:latin typeface="Arial" pitchFamily="34" charset="0"/>
                </a:rPr>
                <a:t>800</a:t>
              </a:r>
              <a:endParaRPr lang="en-US" altLang="en-US"/>
            </a:p>
          </p:txBody>
        </p:sp>
        <p:sp>
          <p:nvSpPr>
            <p:cNvPr id="31125" name="Rectangle 173"/>
            <p:cNvSpPr>
              <a:spLocks noChangeArrowheads="1"/>
            </p:cNvSpPr>
            <p:nvPr/>
          </p:nvSpPr>
          <p:spPr bwMode="auto">
            <a:xfrm>
              <a:off x="3990" y="1044"/>
              <a:ext cx="23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r>
                <a:rPr lang="en-US" altLang="en-US" sz="1300">
                  <a:solidFill>
                    <a:srgbClr val="000000"/>
                  </a:solidFill>
                  <a:latin typeface="Arial" pitchFamily="34" charset="0"/>
                </a:rPr>
                <a:t>1000</a:t>
              </a:r>
              <a:endParaRPr lang="en-US" altLang="en-US"/>
            </a:p>
          </p:txBody>
        </p:sp>
        <p:sp>
          <p:nvSpPr>
            <p:cNvPr id="31126" name="Rectangle 174"/>
            <p:cNvSpPr>
              <a:spLocks noChangeArrowheads="1"/>
            </p:cNvSpPr>
            <p:nvPr/>
          </p:nvSpPr>
          <p:spPr bwMode="auto">
            <a:xfrm>
              <a:off x="4258" y="2229"/>
              <a:ext cx="5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r>
                <a:rPr lang="en-US" altLang="en-US" sz="1300">
                  <a:solidFill>
                    <a:srgbClr val="000000"/>
                  </a:solidFill>
                  <a:latin typeface="Arial" pitchFamily="34" charset="0"/>
                </a:rPr>
                <a:t>3</a:t>
              </a:r>
              <a:endParaRPr lang="en-US" altLang="en-US"/>
            </a:p>
          </p:txBody>
        </p:sp>
        <p:sp>
          <p:nvSpPr>
            <p:cNvPr id="31127" name="Rectangle 175"/>
            <p:cNvSpPr>
              <a:spLocks noChangeArrowheads="1"/>
            </p:cNvSpPr>
            <p:nvPr/>
          </p:nvSpPr>
          <p:spPr bwMode="auto">
            <a:xfrm>
              <a:off x="4455" y="2229"/>
              <a:ext cx="5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r>
                <a:rPr lang="en-US" altLang="en-US" sz="1300">
                  <a:solidFill>
                    <a:srgbClr val="000000"/>
                  </a:solidFill>
                  <a:latin typeface="Arial" pitchFamily="34" charset="0"/>
                </a:rPr>
                <a:t>4</a:t>
              </a:r>
              <a:endParaRPr lang="en-US" altLang="en-US"/>
            </a:p>
          </p:txBody>
        </p:sp>
        <p:sp>
          <p:nvSpPr>
            <p:cNvPr id="31128" name="Rectangle 176"/>
            <p:cNvSpPr>
              <a:spLocks noChangeArrowheads="1"/>
            </p:cNvSpPr>
            <p:nvPr/>
          </p:nvSpPr>
          <p:spPr bwMode="auto">
            <a:xfrm>
              <a:off x="4651" y="2229"/>
              <a:ext cx="5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r>
                <a:rPr lang="en-US" altLang="en-US" sz="1300">
                  <a:solidFill>
                    <a:srgbClr val="000000"/>
                  </a:solidFill>
                  <a:latin typeface="Arial" pitchFamily="34" charset="0"/>
                </a:rPr>
                <a:t>5</a:t>
              </a:r>
              <a:endParaRPr lang="en-US" altLang="en-US"/>
            </a:p>
          </p:txBody>
        </p:sp>
        <p:sp>
          <p:nvSpPr>
            <p:cNvPr id="31129" name="Rectangle 177"/>
            <p:cNvSpPr>
              <a:spLocks noChangeArrowheads="1"/>
            </p:cNvSpPr>
            <p:nvPr/>
          </p:nvSpPr>
          <p:spPr bwMode="auto">
            <a:xfrm>
              <a:off x="4842" y="2229"/>
              <a:ext cx="5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r>
                <a:rPr lang="en-US" altLang="en-US" sz="1300">
                  <a:solidFill>
                    <a:srgbClr val="000000"/>
                  </a:solidFill>
                  <a:latin typeface="Arial" pitchFamily="34" charset="0"/>
                </a:rPr>
                <a:t>6</a:t>
              </a:r>
              <a:endParaRPr lang="en-US" altLang="en-US"/>
            </a:p>
          </p:txBody>
        </p:sp>
        <p:sp>
          <p:nvSpPr>
            <p:cNvPr id="31130" name="Rectangle 178"/>
            <p:cNvSpPr>
              <a:spLocks noChangeArrowheads="1"/>
            </p:cNvSpPr>
            <p:nvPr/>
          </p:nvSpPr>
          <p:spPr bwMode="auto">
            <a:xfrm>
              <a:off x="5039" y="2229"/>
              <a:ext cx="5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r>
                <a:rPr lang="en-US" altLang="en-US" sz="1300">
                  <a:solidFill>
                    <a:srgbClr val="000000"/>
                  </a:solidFill>
                  <a:latin typeface="Arial" pitchFamily="34" charset="0"/>
                </a:rPr>
                <a:t>7</a:t>
              </a:r>
              <a:endParaRPr lang="en-US" altLang="en-US"/>
            </a:p>
          </p:txBody>
        </p:sp>
        <p:sp>
          <p:nvSpPr>
            <p:cNvPr id="31131" name="Rectangle 179"/>
            <p:cNvSpPr>
              <a:spLocks noChangeArrowheads="1"/>
            </p:cNvSpPr>
            <p:nvPr/>
          </p:nvSpPr>
          <p:spPr bwMode="auto">
            <a:xfrm>
              <a:off x="5235" y="2229"/>
              <a:ext cx="5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r>
                <a:rPr lang="en-US" altLang="en-US" sz="1300">
                  <a:solidFill>
                    <a:srgbClr val="000000"/>
                  </a:solidFill>
                  <a:latin typeface="Arial" pitchFamily="34" charset="0"/>
                </a:rPr>
                <a:t>8</a:t>
              </a:r>
              <a:endParaRPr lang="en-US" altLang="en-US"/>
            </a:p>
          </p:txBody>
        </p:sp>
        <p:sp>
          <p:nvSpPr>
            <p:cNvPr id="31132" name="Rectangle 180"/>
            <p:cNvSpPr>
              <a:spLocks noChangeArrowheads="1"/>
            </p:cNvSpPr>
            <p:nvPr/>
          </p:nvSpPr>
          <p:spPr bwMode="auto">
            <a:xfrm>
              <a:off x="5431" y="2229"/>
              <a:ext cx="5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r>
                <a:rPr lang="en-US" altLang="en-US" sz="1300">
                  <a:solidFill>
                    <a:srgbClr val="000000"/>
                  </a:solidFill>
                  <a:latin typeface="Arial" pitchFamily="34" charset="0"/>
                </a:rPr>
                <a:t>9</a:t>
              </a:r>
              <a:endParaRPr lang="en-US" altLang="en-US"/>
            </a:p>
          </p:txBody>
        </p:sp>
        <p:sp>
          <p:nvSpPr>
            <p:cNvPr id="31133" name="Rectangle 181"/>
            <p:cNvSpPr>
              <a:spLocks noChangeArrowheads="1"/>
            </p:cNvSpPr>
            <p:nvPr/>
          </p:nvSpPr>
          <p:spPr bwMode="auto">
            <a:xfrm>
              <a:off x="4575" y="2346"/>
              <a:ext cx="57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r>
                <a:rPr lang="en-US" altLang="en-US" sz="1800">
                  <a:solidFill>
                    <a:srgbClr val="000000"/>
                  </a:solidFill>
                  <a:latin typeface="Arial" pitchFamily="34" charset="0"/>
                </a:rPr>
                <a:t>Predictor</a:t>
              </a:r>
              <a:endParaRPr lang="en-US" altLang="en-US" sz="1800"/>
            </a:p>
          </p:txBody>
        </p:sp>
        <p:sp>
          <p:nvSpPr>
            <p:cNvPr id="31134" name="Rectangle 182"/>
            <p:cNvSpPr>
              <a:spLocks noChangeArrowheads="1"/>
            </p:cNvSpPr>
            <p:nvPr/>
          </p:nvSpPr>
          <p:spPr bwMode="auto">
            <a:xfrm>
              <a:off x="3939" y="890"/>
              <a:ext cx="120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r>
                <a:rPr lang="en-US" altLang="en-US" sz="1800">
                  <a:solidFill>
                    <a:srgbClr val="000000"/>
                  </a:solidFill>
                  <a:latin typeface="Arial" pitchFamily="34" charset="0"/>
                </a:rPr>
                <a:t>100*ln(Dependent)</a:t>
              </a:r>
              <a:endParaRPr lang="en-US" altLang="en-US" sz="1800"/>
            </a:p>
          </p:txBody>
        </p:sp>
      </p:grpSp>
      <p:grpSp>
        <p:nvGrpSpPr>
          <p:cNvPr id="287154" name="Group 434"/>
          <p:cNvGrpSpPr>
            <a:grpSpLocks/>
          </p:cNvGrpSpPr>
          <p:nvPr/>
        </p:nvGrpSpPr>
        <p:grpSpPr bwMode="auto">
          <a:xfrm>
            <a:off x="3249613" y="2636838"/>
            <a:ext cx="2690812" cy="2735262"/>
            <a:chOff x="2047" y="1661"/>
            <a:chExt cx="1695" cy="1723"/>
          </a:xfrm>
        </p:grpSpPr>
        <p:sp>
          <p:nvSpPr>
            <p:cNvPr id="30971" name="Rectangle 186"/>
            <p:cNvSpPr>
              <a:spLocks noChangeArrowheads="1"/>
            </p:cNvSpPr>
            <p:nvPr/>
          </p:nvSpPr>
          <p:spPr bwMode="auto">
            <a:xfrm>
              <a:off x="2047" y="1661"/>
              <a:ext cx="1695" cy="1723"/>
            </a:xfrm>
            <a:prstGeom prst="rect">
              <a:avLst/>
            </a:prstGeom>
            <a:solidFill>
              <a:srgbClr val="FFFFCC"/>
            </a:solidFill>
            <a:ln w="0">
              <a:solidFill>
                <a:srgbClr val="000000"/>
              </a:solidFill>
              <a:miter lim="800000"/>
              <a:headEnd/>
              <a:tailEnd/>
            </a:ln>
          </p:spPr>
          <p:txBody>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endParaRPr lang="en-US" altLang="en-US"/>
            </a:p>
          </p:txBody>
        </p:sp>
        <p:sp>
          <p:nvSpPr>
            <p:cNvPr id="30972" name="Rectangle 187"/>
            <p:cNvSpPr>
              <a:spLocks noChangeArrowheads="1"/>
            </p:cNvSpPr>
            <p:nvPr/>
          </p:nvSpPr>
          <p:spPr bwMode="auto">
            <a:xfrm>
              <a:off x="2477" y="1921"/>
              <a:ext cx="1178" cy="105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endParaRPr lang="en-US" altLang="en-US"/>
            </a:p>
          </p:txBody>
        </p:sp>
        <p:sp>
          <p:nvSpPr>
            <p:cNvPr id="30973" name="Rectangle 188"/>
            <p:cNvSpPr>
              <a:spLocks noChangeArrowheads="1"/>
            </p:cNvSpPr>
            <p:nvPr/>
          </p:nvSpPr>
          <p:spPr bwMode="auto">
            <a:xfrm>
              <a:off x="2477" y="1921"/>
              <a:ext cx="1178" cy="1057"/>
            </a:xfrm>
            <a:prstGeom prst="rect">
              <a:avLst/>
            </a:prstGeom>
            <a:noFill/>
            <a:ln w="9525">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endParaRPr lang="en-US" altLang="en-US"/>
            </a:p>
          </p:txBody>
        </p:sp>
        <p:sp>
          <p:nvSpPr>
            <p:cNvPr id="30974" name="Line 189"/>
            <p:cNvSpPr>
              <a:spLocks noChangeShapeType="1"/>
            </p:cNvSpPr>
            <p:nvPr/>
          </p:nvSpPr>
          <p:spPr bwMode="auto">
            <a:xfrm>
              <a:off x="2477" y="1921"/>
              <a:ext cx="0" cy="105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75" name="Line 190"/>
            <p:cNvSpPr>
              <a:spLocks noChangeShapeType="1"/>
            </p:cNvSpPr>
            <p:nvPr/>
          </p:nvSpPr>
          <p:spPr bwMode="auto">
            <a:xfrm>
              <a:off x="2445" y="2978"/>
              <a:ext cx="3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76" name="Line 191"/>
            <p:cNvSpPr>
              <a:spLocks noChangeShapeType="1"/>
            </p:cNvSpPr>
            <p:nvPr/>
          </p:nvSpPr>
          <p:spPr bwMode="auto">
            <a:xfrm>
              <a:off x="2445" y="2712"/>
              <a:ext cx="3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77" name="Line 192"/>
            <p:cNvSpPr>
              <a:spLocks noChangeShapeType="1"/>
            </p:cNvSpPr>
            <p:nvPr/>
          </p:nvSpPr>
          <p:spPr bwMode="auto">
            <a:xfrm>
              <a:off x="2445" y="2452"/>
              <a:ext cx="3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78" name="Line 193"/>
            <p:cNvSpPr>
              <a:spLocks noChangeShapeType="1"/>
            </p:cNvSpPr>
            <p:nvPr/>
          </p:nvSpPr>
          <p:spPr bwMode="auto">
            <a:xfrm>
              <a:off x="2445" y="2187"/>
              <a:ext cx="3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79" name="Line 194"/>
            <p:cNvSpPr>
              <a:spLocks noChangeShapeType="1"/>
            </p:cNvSpPr>
            <p:nvPr/>
          </p:nvSpPr>
          <p:spPr bwMode="auto">
            <a:xfrm>
              <a:off x="2445" y="1921"/>
              <a:ext cx="3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80" name="Line 195"/>
            <p:cNvSpPr>
              <a:spLocks noChangeShapeType="1"/>
            </p:cNvSpPr>
            <p:nvPr/>
          </p:nvSpPr>
          <p:spPr bwMode="auto">
            <a:xfrm>
              <a:off x="2477" y="2978"/>
              <a:ext cx="117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81" name="Line 196"/>
            <p:cNvSpPr>
              <a:spLocks noChangeShapeType="1"/>
            </p:cNvSpPr>
            <p:nvPr/>
          </p:nvSpPr>
          <p:spPr bwMode="auto">
            <a:xfrm flipV="1">
              <a:off x="2477" y="2978"/>
              <a:ext cx="0" cy="3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82" name="Line 197"/>
            <p:cNvSpPr>
              <a:spLocks noChangeShapeType="1"/>
            </p:cNvSpPr>
            <p:nvPr/>
          </p:nvSpPr>
          <p:spPr bwMode="auto">
            <a:xfrm flipV="1">
              <a:off x="2673" y="2978"/>
              <a:ext cx="0" cy="3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83" name="Line 198"/>
            <p:cNvSpPr>
              <a:spLocks noChangeShapeType="1"/>
            </p:cNvSpPr>
            <p:nvPr/>
          </p:nvSpPr>
          <p:spPr bwMode="auto">
            <a:xfrm flipV="1">
              <a:off x="2869" y="2978"/>
              <a:ext cx="0" cy="3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84" name="Line 199"/>
            <p:cNvSpPr>
              <a:spLocks noChangeShapeType="1"/>
            </p:cNvSpPr>
            <p:nvPr/>
          </p:nvSpPr>
          <p:spPr bwMode="auto">
            <a:xfrm flipV="1">
              <a:off x="3066" y="2978"/>
              <a:ext cx="0" cy="3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85" name="Line 200"/>
            <p:cNvSpPr>
              <a:spLocks noChangeShapeType="1"/>
            </p:cNvSpPr>
            <p:nvPr/>
          </p:nvSpPr>
          <p:spPr bwMode="auto">
            <a:xfrm flipV="1">
              <a:off x="3262" y="2978"/>
              <a:ext cx="0" cy="3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86" name="Line 201"/>
            <p:cNvSpPr>
              <a:spLocks noChangeShapeType="1"/>
            </p:cNvSpPr>
            <p:nvPr/>
          </p:nvSpPr>
          <p:spPr bwMode="auto">
            <a:xfrm flipV="1">
              <a:off x="3458" y="2978"/>
              <a:ext cx="0" cy="3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87" name="Line 202"/>
            <p:cNvSpPr>
              <a:spLocks noChangeShapeType="1"/>
            </p:cNvSpPr>
            <p:nvPr/>
          </p:nvSpPr>
          <p:spPr bwMode="auto">
            <a:xfrm flipV="1">
              <a:off x="3655" y="2978"/>
              <a:ext cx="0" cy="3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88" name="Freeform 203"/>
            <p:cNvSpPr>
              <a:spLocks/>
            </p:cNvSpPr>
            <p:nvPr/>
          </p:nvSpPr>
          <p:spPr bwMode="auto">
            <a:xfrm>
              <a:off x="2715" y="2426"/>
              <a:ext cx="43" cy="42"/>
            </a:xfrm>
            <a:custGeom>
              <a:avLst/>
              <a:gdLst>
                <a:gd name="T0" fmla="*/ 22 w 43"/>
                <a:gd name="T1" fmla="*/ 0 h 42"/>
                <a:gd name="T2" fmla="*/ 43 w 43"/>
                <a:gd name="T3" fmla="*/ 21 h 42"/>
                <a:gd name="T4" fmla="*/ 22 w 43"/>
                <a:gd name="T5" fmla="*/ 42 h 42"/>
                <a:gd name="T6" fmla="*/ 0 w 43"/>
                <a:gd name="T7" fmla="*/ 21 h 42"/>
                <a:gd name="T8" fmla="*/ 22 w 43"/>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42">
                  <a:moveTo>
                    <a:pt x="22" y="0"/>
                  </a:moveTo>
                  <a:lnTo>
                    <a:pt x="43" y="21"/>
                  </a:lnTo>
                  <a:lnTo>
                    <a:pt x="22" y="42"/>
                  </a:lnTo>
                  <a:lnTo>
                    <a:pt x="0" y="21"/>
                  </a:lnTo>
                  <a:lnTo>
                    <a:pt x="22" y="0"/>
                  </a:lnTo>
                  <a:close/>
                </a:path>
              </a:pathLst>
            </a:custGeom>
            <a:solidFill>
              <a:srgbClr val="FF00FF"/>
            </a:solidFill>
            <a:ln w="9525">
              <a:solidFill>
                <a:srgbClr val="000000"/>
              </a:solidFill>
              <a:prstDash val="solid"/>
              <a:round/>
              <a:headEnd/>
              <a:tailEnd/>
            </a:ln>
          </p:spPr>
          <p:txBody>
            <a:bodyPr/>
            <a:lstStyle/>
            <a:p>
              <a:endParaRPr lang="en-US"/>
            </a:p>
          </p:txBody>
        </p:sp>
        <p:sp>
          <p:nvSpPr>
            <p:cNvPr id="30989" name="Freeform 204"/>
            <p:cNvSpPr>
              <a:spLocks/>
            </p:cNvSpPr>
            <p:nvPr/>
          </p:nvSpPr>
          <p:spPr bwMode="auto">
            <a:xfrm>
              <a:off x="3039" y="2266"/>
              <a:ext cx="43" cy="43"/>
            </a:xfrm>
            <a:custGeom>
              <a:avLst/>
              <a:gdLst>
                <a:gd name="T0" fmla="*/ 21 w 43"/>
                <a:gd name="T1" fmla="*/ 0 h 43"/>
                <a:gd name="T2" fmla="*/ 43 w 43"/>
                <a:gd name="T3" fmla="*/ 22 h 43"/>
                <a:gd name="T4" fmla="*/ 21 w 43"/>
                <a:gd name="T5" fmla="*/ 43 h 43"/>
                <a:gd name="T6" fmla="*/ 0 w 43"/>
                <a:gd name="T7" fmla="*/ 22 h 43"/>
                <a:gd name="T8" fmla="*/ 21 w 43"/>
                <a:gd name="T9" fmla="*/ 0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43">
                  <a:moveTo>
                    <a:pt x="21" y="0"/>
                  </a:moveTo>
                  <a:lnTo>
                    <a:pt x="43" y="22"/>
                  </a:lnTo>
                  <a:lnTo>
                    <a:pt x="21" y="43"/>
                  </a:lnTo>
                  <a:lnTo>
                    <a:pt x="0" y="22"/>
                  </a:lnTo>
                  <a:lnTo>
                    <a:pt x="21" y="0"/>
                  </a:lnTo>
                  <a:close/>
                </a:path>
              </a:pathLst>
            </a:custGeom>
            <a:solidFill>
              <a:srgbClr val="FF00FF"/>
            </a:solidFill>
            <a:ln w="9525">
              <a:solidFill>
                <a:srgbClr val="000000"/>
              </a:solidFill>
              <a:prstDash val="solid"/>
              <a:round/>
              <a:headEnd/>
              <a:tailEnd/>
            </a:ln>
          </p:spPr>
          <p:txBody>
            <a:bodyPr/>
            <a:lstStyle/>
            <a:p>
              <a:endParaRPr lang="en-US"/>
            </a:p>
          </p:txBody>
        </p:sp>
        <p:sp>
          <p:nvSpPr>
            <p:cNvPr id="30990" name="Freeform 205"/>
            <p:cNvSpPr>
              <a:spLocks/>
            </p:cNvSpPr>
            <p:nvPr/>
          </p:nvSpPr>
          <p:spPr bwMode="auto">
            <a:xfrm>
              <a:off x="2928" y="2245"/>
              <a:ext cx="42" cy="43"/>
            </a:xfrm>
            <a:custGeom>
              <a:avLst/>
              <a:gdLst>
                <a:gd name="T0" fmla="*/ 21 w 42"/>
                <a:gd name="T1" fmla="*/ 0 h 43"/>
                <a:gd name="T2" fmla="*/ 42 w 42"/>
                <a:gd name="T3" fmla="*/ 21 h 43"/>
                <a:gd name="T4" fmla="*/ 21 w 42"/>
                <a:gd name="T5" fmla="*/ 43 h 43"/>
                <a:gd name="T6" fmla="*/ 0 w 42"/>
                <a:gd name="T7" fmla="*/ 21 h 43"/>
                <a:gd name="T8" fmla="*/ 21 w 42"/>
                <a:gd name="T9" fmla="*/ 0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43">
                  <a:moveTo>
                    <a:pt x="21" y="0"/>
                  </a:moveTo>
                  <a:lnTo>
                    <a:pt x="42" y="21"/>
                  </a:lnTo>
                  <a:lnTo>
                    <a:pt x="21" y="43"/>
                  </a:lnTo>
                  <a:lnTo>
                    <a:pt x="0" y="21"/>
                  </a:lnTo>
                  <a:lnTo>
                    <a:pt x="21" y="0"/>
                  </a:lnTo>
                  <a:close/>
                </a:path>
              </a:pathLst>
            </a:custGeom>
            <a:solidFill>
              <a:srgbClr val="FF00FF"/>
            </a:solidFill>
            <a:ln w="9525">
              <a:solidFill>
                <a:srgbClr val="000000"/>
              </a:solidFill>
              <a:prstDash val="solid"/>
              <a:round/>
              <a:headEnd/>
              <a:tailEnd/>
            </a:ln>
          </p:spPr>
          <p:txBody>
            <a:bodyPr/>
            <a:lstStyle/>
            <a:p>
              <a:endParaRPr lang="en-US"/>
            </a:p>
          </p:txBody>
        </p:sp>
        <p:sp>
          <p:nvSpPr>
            <p:cNvPr id="30991" name="Freeform 206"/>
            <p:cNvSpPr>
              <a:spLocks/>
            </p:cNvSpPr>
            <p:nvPr/>
          </p:nvSpPr>
          <p:spPr bwMode="auto">
            <a:xfrm>
              <a:off x="2657" y="2357"/>
              <a:ext cx="42" cy="42"/>
            </a:xfrm>
            <a:custGeom>
              <a:avLst/>
              <a:gdLst>
                <a:gd name="T0" fmla="*/ 21 w 42"/>
                <a:gd name="T1" fmla="*/ 0 h 42"/>
                <a:gd name="T2" fmla="*/ 42 w 42"/>
                <a:gd name="T3" fmla="*/ 21 h 42"/>
                <a:gd name="T4" fmla="*/ 21 w 42"/>
                <a:gd name="T5" fmla="*/ 42 h 42"/>
                <a:gd name="T6" fmla="*/ 0 w 42"/>
                <a:gd name="T7" fmla="*/ 21 h 42"/>
                <a:gd name="T8" fmla="*/ 21 w 42"/>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42">
                  <a:moveTo>
                    <a:pt x="21" y="0"/>
                  </a:moveTo>
                  <a:lnTo>
                    <a:pt x="42" y="21"/>
                  </a:lnTo>
                  <a:lnTo>
                    <a:pt x="21" y="42"/>
                  </a:lnTo>
                  <a:lnTo>
                    <a:pt x="0" y="21"/>
                  </a:lnTo>
                  <a:lnTo>
                    <a:pt x="21" y="0"/>
                  </a:lnTo>
                  <a:close/>
                </a:path>
              </a:pathLst>
            </a:custGeom>
            <a:solidFill>
              <a:srgbClr val="FF00FF"/>
            </a:solidFill>
            <a:ln w="9525">
              <a:solidFill>
                <a:srgbClr val="000000"/>
              </a:solidFill>
              <a:prstDash val="solid"/>
              <a:round/>
              <a:headEnd/>
              <a:tailEnd/>
            </a:ln>
          </p:spPr>
          <p:txBody>
            <a:bodyPr/>
            <a:lstStyle/>
            <a:p>
              <a:endParaRPr lang="en-US"/>
            </a:p>
          </p:txBody>
        </p:sp>
        <p:sp>
          <p:nvSpPr>
            <p:cNvPr id="30992" name="Freeform 207"/>
            <p:cNvSpPr>
              <a:spLocks/>
            </p:cNvSpPr>
            <p:nvPr/>
          </p:nvSpPr>
          <p:spPr bwMode="auto">
            <a:xfrm>
              <a:off x="2705" y="2415"/>
              <a:ext cx="42" cy="42"/>
            </a:xfrm>
            <a:custGeom>
              <a:avLst/>
              <a:gdLst>
                <a:gd name="T0" fmla="*/ 21 w 42"/>
                <a:gd name="T1" fmla="*/ 0 h 42"/>
                <a:gd name="T2" fmla="*/ 42 w 42"/>
                <a:gd name="T3" fmla="*/ 21 h 42"/>
                <a:gd name="T4" fmla="*/ 21 w 42"/>
                <a:gd name="T5" fmla="*/ 42 h 42"/>
                <a:gd name="T6" fmla="*/ 0 w 42"/>
                <a:gd name="T7" fmla="*/ 21 h 42"/>
                <a:gd name="T8" fmla="*/ 21 w 42"/>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42">
                  <a:moveTo>
                    <a:pt x="21" y="0"/>
                  </a:moveTo>
                  <a:lnTo>
                    <a:pt x="42" y="21"/>
                  </a:lnTo>
                  <a:lnTo>
                    <a:pt x="21" y="42"/>
                  </a:lnTo>
                  <a:lnTo>
                    <a:pt x="0" y="21"/>
                  </a:lnTo>
                  <a:lnTo>
                    <a:pt x="21" y="0"/>
                  </a:lnTo>
                  <a:close/>
                </a:path>
              </a:pathLst>
            </a:custGeom>
            <a:solidFill>
              <a:srgbClr val="FF00FF"/>
            </a:solidFill>
            <a:ln w="9525">
              <a:solidFill>
                <a:srgbClr val="000000"/>
              </a:solidFill>
              <a:prstDash val="solid"/>
              <a:round/>
              <a:headEnd/>
              <a:tailEnd/>
            </a:ln>
          </p:spPr>
          <p:txBody>
            <a:bodyPr/>
            <a:lstStyle/>
            <a:p>
              <a:endParaRPr lang="en-US"/>
            </a:p>
          </p:txBody>
        </p:sp>
        <p:sp>
          <p:nvSpPr>
            <p:cNvPr id="30993" name="Freeform 208"/>
            <p:cNvSpPr>
              <a:spLocks/>
            </p:cNvSpPr>
            <p:nvPr/>
          </p:nvSpPr>
          <p:spPr bwMode="auto">
            <a:xfrm>
              <a:off x="3586" y="1958"/>
              <a:ext cx="42" cy="43"/>
            </a:xfrm>
            <a:custGeom>
              <a:avLst/>
              <a:gdLst>
                <a:gd name="T0" fmla="*/ 21 w 42"/>
                <a:gd name="T1" fmla="*/ 0 h 43"/>
                <a:gd name="T2" fmla="*/ 42 w 42"/>
                <a:gd name="T3" fmla="*/ 22 h 43"/>
                <a:gd name="T4" fmla="*/ 21 w 42"/>
                <a:gd name="T5" fmla="*/ 43 h 43"/>
                <a:gd name="T6" fmla="*/ 0 w 42"/>
                <a:gd name="T7" fmla="*/ 22 h 43"/>
                <a:gd name="T8" fmla="*/ 21 w 42"/>
                <a:gd name="T9" fmla="*/ 0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43">
                  <a:moveTo>
                    <a:pt x="21" y="0"/>
                  </a:moveTo>
                  <a:lnTo>
                    <a:pt x="42" y="22"/>
                  </a:lnTo>
                  <a:lnTo>
                    <a:pt x="21" y="43"/>
                  </a:lnTo>
                  <a:lnTo>
                    <a:pt x="0" y="22"/>
                  </a:lnTo>
                  <a:lnTo>
                    <a:pt x="21" y="0"/>
                  </a:lnTo>
                  <a:close/>
                </a:path>
              </a:pathLst>
            </a:custGeom>
            <a:solidFill>
              <a:srgbClr val="FF00FF"/>
            </a:solidFill>
            <a:ln w="9525">
              <a:solidFill>
                <a:srgbClr val="000000"/>
              </a:solidFill>
              <a:prstDash val="solid"/>
              <a:round/>
              <a:headEnd/>
              <a:tailEnd/>
            </a:ln>
          </p:spPr>
          <p:txBody>
            <a:bodyPr/>
            <a:lstStyle/>
            <a:p>
              <a:endParaRPr lang="en-US"/>
            </a:p>
          </p:txBody>
        </p:sp>
        <p:sp>
          <p:nvSpPr>
            <p:cNvPr id="30994" name="Freeform 209"/>
            <p:cNvSpPr>
              <a:spLocks/>
            </p:cNvSpPr>
            <p:nvPr/>
          </p:nvSpPr>
          <p:spPr bwMode="auto">
            <a:xfrm>
              <a:off x="2636" y="2442"/>
              <a:ext cx="42" cy="42"/>
            </a:xfrm>
            <a:custGeom>
              <a:avLst/>
              <a:gdLst>
                <a:gd name="T0" fmla="*/ 21 w 42"/>
                <a:gd name="T1" fmla="*/ 0 h 42"/>
                <a:gd name="T2" fmla="*/ 42 w 42"/>
                <a:gd name="T3" fmla="*/ 21 h 42"/>
                <a:gd name="T4" fmla="*/ 21 w 42"/>
                <a:gd name="T5" fmla="*/ 42 h 42"/>
                <a:gd name="T6" fmla="*/ 0 w 42"/>
                <a:gd name="T7" fmla="*/ 21 h 42"/>
                <a:gd name="T8" fmla="*/ 21 w 42"/>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42">
                  <a:moveTo>
                    <a:pt x="21" y="0"/>
                  </a:moveTo>
                  <a:lnTo>
                    <a:pt x="42" y="21"/>
                  </a:lnTo>
                  <a:lnTo>
                    <a:pt x="21" y="42"/>
                  </a:lnTo>
                  <a:lnTo>
                    <a:pt x="0" y="21"/>
                  </a:lnTo>
                  <a:lnTo>
                    <a:pt x="21" y="0"/>
                  </a:lnTo>
                  <a:close/>
                </a:path>
              </a:pathLst>
            </a:custGeom>
            <a:solidFill>
              <a:srgbClr val="FF00FF"/>
            </a:solidFill>
            <a:ln w="9525">
              <a:solidFill>
                <a:srgbClr val="000000"/>
              </a:solidFill>
              <a:prstDash val="solid"/>
              <a:round/>
              <a:headEnd/>
              <a:tailEnd/>
            </a:ln>
          </p:spPr>
          <p:txBody>
            <a:bodyPr/>
            <a:lstStyle/>
            <a:p>
              <a:endParaRPr lang="en-US"/>
            </a:p>
          </p:txBody>
        </p:sp>
        <p:sp>
          <p:nvSpPr>
            <p:cNvPr id="30995" name="Freeform 210"/>
            <p:cNvSpPr>
              <a:spLocks/>
            </p:cNvSpPr>
            <p:nvPr/>
          </p:nvSpPr>
          <p:spPr bwMode="auto">
            <a:xfrm>
              <a:off x="3002" y="2288"/>
              <a:ext cx="42" cy="42"/>
            </a:xfrm>
            <a:custGeom>
              <a:avLst/>
              <a:gdLst>
                <a:gd name="T0" fmla="*/ 21 w 42"/>
                <a:gd name="T1" fmla="*/ 0 h 42"/>
                <a:gd name="T2" fmla="*/ 42 w 42"/>
                <a:gd name="T3" fmla="*/ 21 h 42"/>
                <a:gd name="T4" fmla="*/ 21 w 42"/>
                <a:gd name="T5" fmla="*/ 42 h 42"/>
                <a:gd name="T6" fmla="*/ 0 w 42"/>
                <a:gd name="T7" fmla="*/ 21 h 42"/>
                <a:gd name="T8" fmla="*/ 21 w 42"/>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42">
                  <a:moveTo>
                    <a:pt x="21" y="0"/>
                  </a:moveTo>
                  <a:lnTo>
                    <a:pt x="42" y="21"/>
                  </a:lnTo>
                  <a:lnTo>
                    <a:pt x="21" y="42"/>
                  </a:lnTo>
                  <a:lnTo>
                    <a:pt x="0" y="21"/>
                  </a:lnTo>
                  <a:lnTo>
                    <a:pt x="21" y="0"/>
                  </a:lnTo>
                  <a:close/>
                </a:path>
              </a:pathLst>
            </a:custGeom>
            <a:solidFill>
              <a:srgbClr val="FF00FF"/>
            </a:solidFill>
            <a:ln w="9525">
              <a:solidFill>
                <a:srgbClr val="000000"/>
              </a:solidFill>
              <a:prstDash val="solid"/>
              <a:round/>
              <a:headEnd/>
              <a:tailEnd/>
            </a:ln>
          </p:spPr>
          <p:txBody>
            <a:bodyPr/>
            <a:lstStyle/>
            <a:p>
              <a:endParaRPr lang="en-US"/>
            </a:p>
          </p:txBody>
        </p:sp>
        <p:sp>
          <p:nvSpPr>
            <p:cNvPr id="30996" name="Freeform 211"/>
            <p:cNvSpPr>
              <a:spLocks/>
            </p:cNvSpPr>
            <p:nvPr/>
          </p:nvSpPr>
          <p:spPr bwMode="auto">
            <a:xfrm>
              <a:off x="2912" y="2303"/>
              <a:ext cx="42" cy="43"/>
            </a:xfrm>
            <a:custGeom>
              <a:avLst/>
              <a:gdLst>
                <a:gd name="T0" fmla="*/ 21 w 42"/>
                <a:gd name="T1" fmla="*/ 0 h 43"/>
                <a:gd name="T2" fmla="*/ 42 w 42"/>
                <a:gd name="T3" fmla="*/ 22 h 43"/>
                <a:gd name="T4" fmla="*/ 21 w 42"/>
                <a:gd name="T5" fmla="*/ 43 h 43"/>
                <a:gd name="T6" fmla="*/ 0 w 42"/>
                <a:gd name="T7" fmla="*/ 22 h 43"/>
                <a:gd name="T8" fmla="*/ 21 w 42"/>
                <a:gd name="T9" fmla="*/ 0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43">
                  <a:moveTo>
                    <a:pt x="21" y="0"/>
                  </a:moveTo>
                  <a:lnTo>
                    <a:pt x="42" y="22"/>
                  </a:lnTo>
                  <a:lnTo>
                    <a:pt x="21" y="43"/>
                  </a:lnTo>
                  <a:lnTo>
                    <a:pt x="0" y="22"/>
                  </a:lnTo>
                  <a:lnTo>
                    <a:pt x="21" y="0"/>
                  </a:lnTo>
                  <a:close/>
                </a:path>
              </a:pathLst>
            </a:custGeom>
            <a:solidFill>
              <a:srgbClr val="FF00FF"/>
            </a:solidFill>
            <a:ln w="9525">
              <a:solidFill>
                <a:srgbClr val="000000"/>
              </a:solidFill>
              <a:prstDash val="solid"/>
              <a:round/>
              <a:headEnd/>
              <a:tailEnd/>
            </a:ln>
          </p:spPr>
          <p:txBody>
            <a:bodyPr/>
            <a:lstStyle/>
            <a:p>
              <a:endParaRPr lang="en-US"/>
            </a:p>
          </p:txBody>
        </p:sp>
        <p:sp>
          <p:nvSpPr>
            <p:cNvPr id="30997" name="Freeform 212"/>
            <p:cNvSpPr>
              <a:spLocks/>
            </p:cNvSpPr>
            <p:nvPr/>
          </p:nvSpPr>
          <p:spPr bwMode="auto">
            <a:xfrm>
              <a:off x="2869" y="2357"/>
              <a:ext cx="43" cy="42"/>
            </a:xfrm>
            <a:custGeom>
              <a:avLst/>
              <a:gdLst>
                <a:gd name="T0" fmla="*/ 22 w 43"/>
                <a:gd name="T1" fmla="*/ 0 h 42"/>
                <a:gd name="T2" fmla="*/ 43 w 43"/>
                <a:gd name="T3" fmla="*/ 21 h 42"/>
                <a:gd name="T4" fmla="*/ 22 w 43"/>
                <a:gd name="T5" fmla="*/ 42 h 42"/>
                <a:gd name="T6" fmla="*/ 0 w 43"/>
                <a:gd name="T7" fmla="*/ 21 h 42"/>
                <a:gd name="T8" fmla="*/ 22 w 43"/>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42">
                  <a:moveTo>
                    <a:pt x="22" y="0"/>
                  </a:moveTo>
                  <a:lnTo>
                    <a:pt x="43" y="21"/>
                  </a:lnTo>
                  <a:lnTo>
                    <a:pt x="22" y="42"/>
                  </a:lnTo>
                  <a:lnTo>
                    <a:pt x="0" y="21"/>
                  </a:lnTo>
                  <a:lnTo>
                    <a:pt x="22" y="0"/>
                  </a:lnTo>
                  <a:close/>
                </a:path>
              </a:pathLst>
            </a:custGeom>
            <a:solidFill>
              <a:srgbClr val="FF00FF"/>
            </a:solidFill>
            <a:ln w="9525">
              <a:solidFill>
                <a:srgbClr val="000000"/>
              </a:solidFill>
              <a:prstDash val="solid"/>
              <a:round/>
              <a:headEnd/>
              <a:tailEnd/>
            </a:ln>
          </p:spPr>
          <p:txBody>
            <a:bodyPr/>
            <a:lstStyle/>
            <a:p>
              <a:endParaRPr lang="en-US"/>
            </a:p>
          </p:txBody>
        </p:sp>
        <p:sp>
          <p:nvSpPr>
            <p:cNvPr id="30998" name="Freeform 213"/>
            <p:cNvSpPr>
              <a:spLocks/>
            </p:cNvSpPr>
            <p:nvPr/>
          </p:nvSpPr>
          <p:spPr bwMode="auto">
            <a:xfrm>
              <a:off x="3039" y="2303"/>
              <a:ext cx="43" cy="43"/>
            </a:xfrm>
            <a:custGeom>
              <a:avLst/>
              <a:gdLst>
                <a:gd name="T0" fmla="*/ 21 w 43"/>
                <a:gd name="T1" fmla="*/ 0 h 43"/>
                <a:gd name="T2" fmla="*/ 43 w 43"/>
                <a:gd name="T3" fmla="*/ 22 h 43"/>
                <a:gd name="T4" fmla="*/ 21 w 43"/>
                <a:gd name="T5" fmla="*/ 43 h 43"/>
                <a:gd name="T6" fmla="*/ 0 w 43"/>
                <a:gd name="T7" fmla="*/ 22 h 43"/>
                <a:gd name="T8" fmla="*/ 21 w 43"/>
                <a:gd name="T9" fmla="*/ 0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43">
                  <a:moveTo>
                    <a:pt x="21" y="0"/>
                  </a:moveTo>
                  <a:lnTo>
                    <a:pt x="43" y="22"/>
                  </a:lnTo>
                  <a:lnTo>
                    <a:pt x="21" y="43"/>
                  </a:lnTo>
                  <a:lnTo>
                    <a:pt x="0" y="22"/>
                  </a:lnTo>
                  <a:lnTo>
                    <a:pt x="21" y="0"/>
                  </a:lnTo>
                  <a:close/>
                </a:path>
              </a:pathLst>
            </a:custGeom>
            <a:solidFill>
              <a:srgbClr val="FF00FF"/>
            </a:solidFill>
            <a:ln w="9525">
              <a:solidFill>
                <a:srgbClr val="000000"/>
              </a:solidFill>
              <a:prstDash val="solid"/>
              <a:round/>
              <a:headEnd/>
              <a:tailEnd/>
            </a:ln>
          </p:spPr>
          <p:txBody>
            <a:bodyPr/>
            <a:lstStyle/>
            <a:p>
              <a:endParaRPr lang="en-US"/>
            </a:p>
          </p:txBody>
        </p:sp>
        <p:sp>
          <p:nvSpPr>
            <p:cNvPr id="30999" name="Freeform 214"/>
            <p:cNvSpPr>
              <a:spLocks/>
            </p:cNvSpPr>
            <p:nvPr/>
          </p:nvSpPr>
          <p:spPr bwMode="auto">
            <a:xfrm>
              <a:off x="3039" y="2319"/>
              <a:ext cx="43" cy="43"/>
            </a:xfrm>
            <a:custGeom>
              <a:avLst/>
              <a:gdLst>
                <a:gd name="T0" fmla="*/ 21 w 43"/>
                <a:gd name="T1" fmla="*/ 0 h 43"/>
                <a:gd name="T2" fmla="*/ 43 w 43"/>
                <a:gd name="T3" fmla="*/ 22 h 43"/>
                <a:gd name="T4" fmla="*/ 21 w 43"/>
                <a:gd name="T5" fmla="*/ 43 h 43"/>
                <a:gd name="T6" fmla="*/ 0 w 43"/>
                <a:gd name="T7" fmla="*/ 22 h 43"/>
                <a:gd name="T8" fmla="*/ 21 w 43"/>
                <a:gd name="T9" fmla="*/ 0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43">
                  <a:moveTo>
                    <a:pt x="21" y="0"/>
                  </a:moveTo>
                  <a:lnTo>
                    <a:pt x="43" y="22"/>
                  </a:lnTo>
                  <a:lnTo>
                    <a:pt x="21" y="43"/>
                  </a:lnTo>
                  <a:lnTo>
                    <a:pt x="0" y="22"/>
                  </a:lnTo>
                  <a:lnTo>
                    <a:pt x="21" y="0"/>
                  </a:lnTo>
                  <a:close/>
                </a:path>
              </a:pathLst>
            </a:custGeom>
            <a:solidFill>
              <a:srgbClr val="FF00FF"/>
            </a:solidFill>
            <a:ln w="9525">
              <a:solidFill>
                <a:srgbClr val="000000"/>
              </a:solidFill>
              <a:prstDash val="solid"/>
              <a:round/>
              <a:headEnd/>
              <a:tailEnd/>
            </a:ln>
          </p:spPr>
          <p:txBody>
            <a:bodyPr/>
            <a:lstStyle/>
            <a:p>
              <a:endParaRPr lang="en-US"/>
            </a:p>
          </p:txBody>
        </p:sp>
        <p:sp>
          <p:nvSpPr>
            <p:cNvPr id="31000" name="Freeform 215"/>
            <p:cNvSpPr>
              <a:spLocks/>
            </p:cNvSpPr>
            <p:nvPr/>
          </p:nvSpPr>
          <p:spPr bwMode="auto">
            <a:xfrm>
              <a:off x="2933" y="2272"/>
              <a:ext cx="42" cy="42"/>
            </a:xfrm>
            <a:custGeom>
              <a:avLst/>
              <a:gdLst>
                <a:gd name="T0" fmla="*/ 21 w 42"/>
                <a:gd name="T1" fmla="*/ 0 h 42"/>
                <a:gd name="T2" fmla="*/ 42 w 42"/>
                <a:gd name="T3" fmla="*/ 21 h 42"/>
                <a:gd name="T4" fmla="*/ 21 w 42"/>
                <a:gd name="T5" fmla="*/ 42 h 42"/>
                <a:gd name="T6" fmla="*/ 0 w 42"/>
                <a:gd name="T7" fmla="*/ 21 h 42"/>
                <a:gd name="T8" fmla="*/ 21 w 42"/>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42">
                  <a:moveTo>
                    <a:pt x="21" y="0"/>
                  </a:moveTo>
                  <a:lnTo>
                    <a:pt x="42" y="21"/>
                  </a:lnTo>
                  <a:lnTo>
                    <a:pt x="21" y="42"/>
                  </a:lnTo>
                  <a:lnTo>
                    <a:pt x="0" y="21"/>
                  </a:lnTo>
                  <a:lnTo>
                    <a:pt x="21" y="0"/>
                  </a:lnTo>
                  <a:close/>
                </a:path>
              </a:pathLst>
            </a:custGeom>
            <a:solidFill>
              <a:srgbClr val="FF00FF"/>
            </a:solidFill>
            <a:ln w="9525">
              <a:solidFill>
                <a:srgbClr val="000000"/>
              </a:solidFill>
              <a:prstDash val="solid"/>
              <a:round/>
              <a:headEnd/>
              <a:tailEnd/>
            </a:ln>
          </p:spPr>
          <p:txBody>
            <a:bodyPr/>
            <a:lstStyle/>
            <a:p>
              <a:endParaRPr lang="en-US"/>
            </a:p>
          </p:txBody>
        </p:sp>
        <p:sp>
          <p:nvSpPr>
            <p:cNvPr id="31001" name="Freeform 217"/>
            <p:cNvSpPr>
              <a:spLocks/>
            </p:cNvSpPr>
            <p:nvPr/>
          </p:nvSpPr>
          <p:spPr bwMode="auto">
            <a:xfrm>
              <a:off x="2901" y="2309"/>
              <a:ext cx="43" cy="42"/>
            </a:xfrm>
            <a:custGeom>
              <a:avLst/>
              <a:gdLst>
                <a:gd name="T0" fmla="*/ 21 w 43"/>
                <a:gd name="T1" fmla="*/ 0 h 42"/>
                <a:gd name="T2" fmla="*/ 43 w 43"/>
                <a:gd name="T3" fmla="*/ 21 h 42"/>
                <a:gd name="T4" fmla="*/ 21 w 43"/>
                <a:gd name="T5" fmla="*/ 42 h 42"/>
                <a:gd name="T6" fmla="*/ 0 w 43"/>
                <a:gd name="T7" fmla="*/ 21 h 42"/>
                <a:gd name="T8" fmla="*/ 21 w 43"/>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42">
                  <a:moveTo>
                    <a:pt x="21" y="0"/>
                  </a:moveTo>
                  <a:lnTo>
                    <a:pt x="43" y="21"/>
                  </a:lnTo>
                  <a:lnTo>
                    <a:pt x="21" y="42"/>
                  </a:lnTo>
                  <a:lnTo>
                    <a:pt x="0" y="21"/>
                  </a:lnTo>
                  <a:lnTo>
                    <a:pt x="21" y="0"/>
                  </a:lnTo>
                  <a:close/>
                </a:path>
              </a:pathLst>
            </a:custGeom>
            <a:solidFill>
              <a:srgbClr val="FF00FF"/>
            </a:solidFill>
            <a:ln w="9525">
              <a:solidFill>
                <a:srgbClr val="000000"/>
              </a:solidFill>
              <a:prstDash val="solid"/>
              <a:round/>
              <a:headEnd/>
              <a:tailEnd/>
            </a:ln>
          </p:spPr>
          <p:txBody>
            <a:bodyPr/>
            <a:lstStyle/>
            <a:p>
              <a:endParaRPr lang="en-US"/>
            </a:p>
          </p:txBody>
        </p:sp>
        <p:sp>
          <p:nvSpPr>
            <p:cNvPr id="31002" name="Freeform 218"/>
            <p:cNvSpPr>
              <a:spLocks/>
            </p:cNvSpPr>
            <p:nvPr/>
          </p:nvSpPr>
          <p:spPr bwMode="auto">
            <a:xfrm>
              <a:off x="3289" y="2070"/>
              <a:ext cx="42" cy="42"/>
            </a:xfrm>
            <a:custGeom>
              <a:avLst/>
              <a:gdLst>
                <a:gd name="T0" fmla="*/ 21 w 42"/>
                <a:gd name="T1" fmla="*/ 0 h 42"/>
                <a:gd name="T2" fmla="*/ 42 w 42"/>
                <a:gd name="T3" fmla="*/ 21 h 42"/>
                <a:gd name="T4" fmla="*/ 21 w 42"/>
                <a:gd name="T5" fmla="*/ 42 h 42"/>
                <a:gd name="T6" fmla="*/ 0 w 42"/>
                <a:gd name="T7" fmla="*/ 21 h 42"/>
                <a:gd name="T8" fmla="*/ 21 w 42"/>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42">
                  <a:moveTo>
                    <a:pt x="21" y="0"/>
                  </a:moveTo>
                  <a:lnTo>
                    <a:pt x="42" y="21"/>
                  </a:lnTo>
                  <a:lnTo>
                    <a:pt x="21" y="42"/>
                  </a:lnTo>
                  <a:lnTo>
                    <a:pt x="0" y="21"/>
                  </a:lnTo>
                  <a:lnTo>
                    <a:pt x="21" y="0"/>
                  </a:lnTo>
                  <a:close/>
                </a:path>
              </a:pathLst>
            </a:custGeom>
            <a:solidFill>
              <a:srgbClr val="FF00FF"/>
            </a:solidFill>
            <a:ln w="9525">
              <a:solidFill>
                <a:srgbClr val="000000"/>
              </a:solidFill>
              <a:prstDash val="solid"/>
              <a:round/>
              <a:headEnd/>
              <a:tailEnd/>
            </a:ln>
          </p:spPr>
          <p:txBody>
            <a:bodyPr/>
            <a:lstStyle/>
            <a:p>
              <a:endParaRPr lang="en-US"/>
            </a:p>
          </p:txBody>
        </p:sp>
        <p:sp>
          <p:nvSpPr>
            <p:cNvPr id="31003" name="Freeform 219"/>
            <p:cNvSpPr>
              <a:spLocks/>
            </p:cNvSpPr>
            <p:nvPr/>
          </p:nvSpPr>
          <p:spPr bwMode="auto">
            <a:xfrm>
              <a:off x="2843" y="2420"/>
              <a:ext cx="42" cy="43"/>
            </a:xfrm>
            <a:custGeom>
              <a:avLst/>
              <a:gdLst>
                <a:gd name="T0" fmla="*/ 21 w 42"/>
                <a:gd name="T1" fmla="*/ 0 h 43"/>
                <a:gd name="T2" fmla="*/ 42 w 42"/>
                <a:gd name="T3" fmla="*/ 22 h 43"/>
                <a:gd name="T4" fmla="*/ 21 w 42"/>
                <a:gd name="T5" fmla="*/ 43 h 43"/>
                <a:gd name="T6" fmla="*/ 0 w 42"/>
                <a:gd name="T7" fmla="*/ 22 h 43"/>
                <a:gd name="T8" fmla="*/ 21 w 42"/>
                <a:gd name="T9" fmla="*/ 0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43">
                  <a:moveTo>
                    <a:pt x="21" y="0"/>
                  </a:moveTo>
                  <a:lnTo>
                    <a:pt x="42" y="22"/>
                  </a:lnTo>
                  <a:lnTo>
                    <a:pt x="21" y="43"/>
                  </a:lnTo>
                  <a:lnTo>
                    <a:pt x="0" y="22"/>
                  </a:lnTo>
                  <a:lnTo>
                    <a:pt x="21" y="0"/>
                  </a:lnTo>
                  <a:close/>
                </a:path>
              </a:pathLst>
            </a:custGeom>
            <a:solidFill>
              <a:srgbClr val="FF00FF"/>
            </a:solidFill>
            <a:ln w="9525">
              <a:solidFill>
                <a:srgbClr val="000000"/>
              </a:solidFill>
              <a:prstDash val="solid"/>
              <a:round/>
              <a:headEnd/>
              <a:tailEnd/>
            </a:ln>
          </p:spPr>
          <p:txBody>
            <a:bodyPr/>
            <a:lstStyle/>
            <a:p>
              <a:endParaRPr lang="en-US"/>
            </a:p>
          </p:txBody>
        </p:sp>
        <p:sp>
          <p:nvSpPr>
            <p:cNvPr id="31004" name="Freeform 220"/>
            <p:cNvSpPr>
              <a:spLocks/>
            </p:cNvSpPr>
            <p:nvPr/>
          </p:nvSpPr>
          <p:spPr bwMode="auto">
            <a:xfrm>
              <a:off x="2843" y="2442"/>
              <a:ext cx="42" cy="42"/>
            </a:xfrm>
            <a:custGeom>
              <a:avLst/>
              <a:gdLst>
                <a:gd name="T0" fmla="*/ 21 w 42"/>
                <a:gd name="T1" fmla="*/ 0 h 42"/>
                <a:gd name="T2" fmla="*/ 42 w 42"/>
                <a:gd name="T3" fmla="*/ 21 h 42"/>
                <a:gd name="T4" fmla="*/ 21 w 42"/>
                <a:gd name="T5" fmla="*/ 42 h 42"/>
                <a:gd name="T6" fmla="*/ 0 w 42"/>
                <a:gd name="T7" fmla="*/ 21 h 42"/>
                <a:gd name="T8" fmla="*/ 21 w 42"/>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42">
                  <a:moveTo>
                    <a:pt x="21" y="0"/>
                  </a:moveTo>
                  <a:lnTo>
                    <a:pt x="42" y="21"/>
                  </a:lnTo>
                  <a:lnTo>
                    <a:pt x="21" y="42"/>
                  </a:lnTo>
                  <a:lnTo>
                    <a:pt x="0" y="21"/>
                  </a:lnTo>
                  <a:lnTo>
                    <a:pt x="21" y="0"/>
                  </a:lnTo>
                  <a:close/>
                </a:path>
              </a:pathLst>
            </a:custGeom>
            <a:solidFill>
              <a:srgbClr val="FF00FF"/>
            </a:solidFill>
            <a:ln w="9525">
              <a:solidFill>
                <a:srgbClr val="000000"/>
              </a:solidFill>
              <a:prstDash val="solid"/>
              <a:round/>
              <a:headEnd/>
              <a:tailEnd/>
            </a:ln>
          </p:spPr>
          <p:txBody>
            <a:bodyPr/>
            <a:lstStyle/>
            <a:p>
              <a:endParaRPr lang="en-US"/>
            </a:p>
          </p:txBody>
        </p:sp>
        <p:sp>
          <p:nvSpPr>
            <p:cNvPr id="31005" name="Freeform 221"/>
            <p:cNvSpPr>
              <a:spLocks/>
            </p:cNvSpPr>
            <p:nvPr/>
          </p:nvSpPr>
          <p:spPr bwMode="auto">
            <a:xfrm>
              <a:off x="3151" y="2288"/>
              <a:ext cx="42" cy="42"/>
            </a:xfrm>
            <a:custGeom>
              <a:avLst/>
              <a:gdLst>
                <a:gd name="T0" fmla="*/ 21 w 42"/>
                <a:gd name="T1" fmla="*/ 0 h 42"/>
                <a:gd name="T2" fmla="*/ 42 w 42"/>
                <a:gd name="T3" fmla="*/ 21 h 42"/>
                <a:gd name="T4" fmla="*/ 21 w 42"/>
                <a:gd name="T5" fmla="*/ 42 h 42"/>
                <a:gd name="T6" fmla="*/ 0 w 42"/>
                <a:gd name="T7" fmla="*/ 21 h 42"/>
                <a:gd name="T8" fmla="*/ 21 w 42"/>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42">
                  <a:moveTo>
                    <a:pt x="21" y="0"/>
                  </a:moveTo>
                  <a:lnTo>
                    <a:pt x="42" y="21"/>
                  </a:lnTo>
                  <a:lnTo>
                    <a:pt x="21" y="42"/>
                  </a:lnTo>
                  <a:lnTo>
                    <a:pt x="0" y="21"/>
                  </a:lnTo>
                  <a:lnTo>
                    <a:pt x="21" y="0"/>
                  </a:lnTo>
                  <a:close/>
                </a:path>
              </a:pathLst>
            </a:custGeom>
            <a:solidFill>
              <a:srgbClr val="FF00FF"/>
            </a:solidFill>
            <a:ln w="9525">
              <a:solidFill>
                <a:srgbClr val="000000"/>
              </a:solidFill>
              <a:prstDash val="solid"/>
              <a:round/>
              <a:headEnd/>
              <a:tailEnd/>
            </a:ln>
          </p:spPr>
          <p:txBody>
            <a:bodyPr/>
            <a:lstStyle/>
            <a:p>
              <a:endParaRPr lang="en-US"/>
            </a:p>
          </p:txBody>
        </p:sp>
        <p:sp>
          <p:nvSpPr>
            <p:cNvPr id="31006" name="Freeform 222"/>
            <p:cNvSpPr>
              <a:spLocks/>
            </p:cNvSpPr>
            <p:nvPr/>
          </p:nvSpPr>
          <p:spPr bwMode="auto">
            <a:xfrm>
              <a:off x="2800" y="2373"/>
              <a:ext cx="43" cy="42"/>
            </a:xfrm>
            <a:custGeom>
              <a:avLst/>
              <a:gdLst>
                <a:gd name="T0" fmla="*/ 22 w 43"/>
                <a:gd name="T1" fmla="*/ 0 h 42"/>
                <a:gd name="T2" fmla="*/ 43 w 43"/>
                <a:gd name="T3" fmla="*/ 21 h 42"/>
                <a:gd name="T4" fmla="*/ 22 w 43"/>
                <a:gd name="T5" fmla="*/ 42 h 42"/>
                <a:gd name="T6" fmla="*/ 0 w 43"/>
                <a:gd name="T7" fmla="*/ 21 h 42"/>
                <a:gd name="T8" fmla="*/ 22 w 43"/>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42">
                  <a:moveTo>
                    <a:pt x="22" y="0"/>
                  </a:moveTo>
                  <a:lnTo>
                    <a:pt x="43" y="21"/>
                  </a:lnTo>
                  <a:lnTo>
                    <a:pt x="22" y="42"/>
                  </a:lnTo>
                  <a:lnTo>
                    <a:pt x="0" y="21"/>
                  </a:lnTo>
                  <a:lnTo>
                    <a:pt x="22" y="0"/>
                  </a:lnTo>
                  <a:close/>
                </a:path>
              </a:pathLst>
            </a:custGeom>
            <a:solidFill>
              <a:srgbClr val="FF00FF"/>
            </a:solidFill>
            <a:ln w="9525">
              <a:solidFill>
                <a:srgbClr val="000000"/>
              </a:solidFill>
              <a:prstDash val="solid"/>
              <a:round/>
              <a:headEnd/>
              <a:tailEnd/>
            </a:ln>
          </p:spPr>
          <p:txBody>
            <a:bodyPr/>
            <a:lstStyle/>
            <a:p>
              <a:endParaRPr lang="en-US"/>
            </a:p>
          </p:txBody>
        </p:sp>
        <p:sp>
          <p:nvSpPr>
            <p:cNvPr id="31007" name="Freeform 224"/>
            <p:cNvSpPr>
              <a:spLocks/>
            </p:cNvSpPr>
            <p:nvPr/>
          </p:nvSpPr>
          <p:spPr bwMode="auto">
            <a:xfrm>
              <a:off x="2466" y="2500"/>
              <a:ext cx="42" cy="42"/>
            </a:xfrm>
            <a:custGeom>
              <a:avLst/>
              <a:gdLst>
                <a:gd name="T0" fmla="*/ 21 w 42"/>
                <a:gd name="T1" fmla="*/ 0 h 42"/>
                <a:gd name="T2" fmla="*/ 42 w 42"/>
                <a:gd name="T3" fmla="*/ 21 h 42"/>
                <a:gd name="T4" fmla="*/ 21 w 42"/>
                <a:gd name="T5" fmla="*/ 42 h 42"/>
                <a:gd name="T6" fmla="*/ 0 w 42"/>
                <a:gd name="T7" fmla="*/ 21 h 42"/>
                <a:gd name="T8" fmla="*/ 21 w 42"/>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42">
                  <a:moveTo>
                    <a:pt x="21" y="0"/>
                  </a:moveTo>
                  <a:lnTo>
                    <a:pt x="42" y="21"/>
                  </a:lnTo>
                  <a:lnTo>
                    <a:pt x="21" y="42"/>
                  </a:lnTo>
                  <a:lnTo>
                    <a:pt x="0" y="21"/>
                  </a:lnTo>
                  <a:lnTo>
                    <a:pt x="21" y="0"/>
                  </a:lnTo>
                  <a:close/>
                </a:path>
              </a:pathLst>
            </a:custGeom>
            <a:solidFill>
              <a:srgbClr val="FF00FF"/>
            </a:solidFill>
            <a:ln w="9525">
              <a:solidFill>
                <a:srgbClr val="000000"/>
              </a:solidFill>
              <a:prstDash val="solid"/>
              <a:round/>
              <a:headEnd/>
              <a:tailEnd/>
            </a:ln>
          </p:spPr>
          <p:txBody>
            <a:bodyPr/>
            <a:lstStyle/>
            <a:p>
              <a:endParaRPr lang="en-US"/>
            </a:p>
          </p:txBody>
        </p:sp>
        <p:sp>
          <p:nvSpPr>
            <p:cNvPr id="31008" name="Freeform 225"/>
            <p:cNvSpPr>
              <a:spLocks/>
            </p:cNvSpPr>
            <p:nvPr/>
          </p:nvSpPr>
          <p:spPr bwMode="auto">
            <a:xfrm>
              <a:off x="2768" y="2346"/>
              <a:ext cx="43" cy="42"/>
            </a:xfrm>
            <a:custGeom>
              <a:avLst/>
              <a:gdLst>
                <a:gd name="T0" fmla="*/ 22 w 43"/>
                <a:gd name="T1" fmla="*/ 0 h 42"/>
                <a:gd name="T2" fmla="*/ 43 w 43"/>
                <a:gd name="T3" fmla="*/ 21 h 42"/>
                <a:gd name="T4" fmla="*/ 22 w 43"/>
                <a:gd name="T5" fmla="*/ 42 h 42"/>
                <a:gd name="T6" fmla="*/ 0 w 43"/>
                <a:gd name="T7" fmla="*/ 21 h 42"/>
                <a:gd name="T8" fmla="*/ 22 w 43"/>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42">
                  <a:moveTo>
                    <a:pt x="22" y="0"/>
                  </a:moveTo>
                  <a:lnTo>
                    <a:pt x="43" y="21"/>
                  </a:lnTo>
                  <a:lnTo>
                    <a:pt x="22" y="42"/>
                  </a:lnTo>
                  <a:lnTo>
                    <a:pt x="0" y="21"/>
                  </a:lnTo>
                  <a:lnTo>
                    <a:pt x="22" y="0"/>
                  </a:lnTo>
                  <a:close/>
                </a:path>
              </a:pathLst>
            </a:custGeom>
            <a:solidFill>
              <a:srgbClr val="FF00FF"/>
            </a:solidFill>
            <a:ln w="9525">
              <a:solidFill>
                <a:srgbClr val="000000"/>
              </a:solidFill>
              <a:prstDash val="solid"/>
              <a:round/>
              <a:headEnd/>
              <a:tailEnd/>
            </a:ln>
          </p:spPr>
          <p:txBody>
            <a:bodyPr/>
            <a:lstStyle/>
            <a:p>
              <a:endParaRPr lang="en-US"/>
            </a:p>
          </p:txBody>
        </p:sp>
        <p:sp>
          <p:nvSpPr>
            <p:cNvPr id="31009" name="Freeform 226"/>
            <p:cNvSpPr>
              <a:spLocks/>
            </p:cNvSpPr>
            <p:nvPr/>
          </p:nvSpPr>
          <p:spPr bwMode="auto">
            <a:xfrm>
              <a:off x="2806" y="2426"/>
              <a:ext cx="42" cy="42"/>
            </a:xfrm>
            <a:custGeom>
              <a:avLst/>
              <a:gdLst>
                <a:gd name="T0" fmla="*/ 21 w 42"/>
                <a:gd name="T1" fmla="*/ 0 h 42"/>
                <a:gd name="T2" fmla="*/ 42 w 42"/>
                <a:gd name="T3" fmla="*/ 21 h 42"/>
                <a:gd name="T4" fmla="*/ 21 w 42"/>
                <a:gd name="T5" fmla="*/ 42 h 42"/>
                <a:gd name="T6" fmla="*/ 0 w 42"/>
                <a:gd name="T7" fmla="*/ 21 h 42"/>
                <a:gd name="T8" fmla="*/ 21 w 42"/>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42">
                  <a:moveTo>
                    <a:pt x="21" y="0"/>
                  </a:moveTo>
                  <a:lnTo>
                    <a:pt x="42" y="21"/>
                  </a:lnTo>
                  <a:lnTo>
                    <a:pt x="21" y="42"/>
                  </a:lnTo>
                  <a:lnTo>
                    <a:pt x="0" y="21"/>
                  </a:lnTo>
                  <a:lnTo>
                    <a:pt x="21" y="0"/>
                  </a:lnTo>
                  <a:close/>
                </a:path>
              </a:pathLst>
            </a:custGeom>
            <a:solidFill>
              <a:srgbClr val="FF00FF"/>
            </a:solidFill>
            <a:ln w="9525">
              <a:solidFill>
                <a:srgbClr val="000000"/>
              </a:solidFill>
              <a:prstDash val="solid"/>
              <a:round/>
              <a:headEnd/>
              <a:tailEnd/>
            </a:ln>
          </p:spPr>
          <p:txBody>
            <a:bodyPr/>
            <a:lstStyle/>
            <a:p>
              <a:endParaRPr lang="en-US"/>
            </a:p>
          </p:txBody>
        </p:sp>
        <p:sp>
          <p:nvSpPr>
            <p:cNvPr id="31010" name="Freeform 227"/>
            <p:cNvSpPr>
              <a:spLocks/>
            </p:cNvSpPr>
            <p:nvPr/>
          </p:nvSpPr>
          <p:spPr bwMode="auto">
            <a:xfrm>
              <a:off x="3092" y="2203"/>
              <a:ext cx="43" cy="42"/>
            </a:xfrm>
            <a:custGeom>
              <a:avLst/>
              <a:gdLst>
                <a:gd name="T0" fmla="*/ 21 w 43"/>
                <a:gd name="T1" fmla="*/ 0 h 42"/>
                <a:gd name="T2" fmla="*/ 43 w 43"/>
                <a:gd name="T3" fmla="*/ 21 h 42"/>
                <a:gd name="T4" fmla="*/ 21 w 43"/>
                <a:gd name="T5" fmla="*/ 42 h 42"/>
                <a:gd name="T6" fmla="*/ 0 w 43"/>
                <a:gd name="T7" fmla="*/ 21 h 42"/>
                <a:gd name="T8" fmla="*/ 21 w 43"/>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42">
                  <a:moveTo>
                    <a:pt x="21" y="0"/>
                  </a:moveTo>
                  <a:lnTo>
                    <a:pt x="43" y="21"/>
                  </a:lnTo>
                  <a:lnTo>
                    <a:pt x="21" y="42"/>
                  </a:lnTo>
                  <a:lnTo>
                    <a:pt x="0" y="21"/>
                  </a:lnTo>
                  <a:lnTo>
                    <a:pt x="21" y="0"/>
                  </a:lnTo>
                  <a:close/>
                </a:path>
              </a:pathLst>
            </a:custGeom>
            <a:solidFill>
              <a:srgbClr val="FF00FF"/>
            </a:solidFill>
            <a:ln w="9525">
              <a:solidFill>
                <a:srgbClr val="000000"/>
              </a:solidFill>
              <a:prstDash val="solid"/>
              <a:round/>
              <a:headEnd/>
              <a:tailEnd/>
            </a:ln>
          </p:spPr>
          <p:txBody>
            <a:bodyPr/>
            <a:lstStyle/>
            <a:p>
              <a:endParaRPr lang="en-US"/>
            </a:p>
          </p:txBody>
        </p:sp>
        <p:sp>
          <p:nvSpPr>
            <p:cNvPr id="31011" name="Freeform 228"/>
            <p:cNvSpPr>
              <a:spLocks/>
            </p:cNvSpPr>
            <p:nvPr/>
          </p:nvSpPr>
          <p:spPr bwMode="auto">
            <a:xfrm>
              <a:off x="2991" y="2203"/>
              <a:ext cx="43" cy="42"/>
            </a:xfrm>
            <a:custGeom>
              <a:avLst/>
              <a:gdLst>
                <a:gd name="T0" fmla="*/ 22 w 43"/>
                <a:gd name="T1" fmla="*/ 0 h 42"/>
                <a:gd name="T2" fmla="*/ 43 w 43"/>
                <a:gd name="T3" fmla="*/ 21 h 42"/>
                <a:gd name="T4" fmla="*/ 22 w 43"/>
                <a:gd name="T5" fmla="*/ 42 h 42"/>
                <a:gd name="T6" fmla="*/ 0 w 43"/>
                <a:gd name="T7" fmla="*/ 21 h 42"/>
                <a:gd name="T8" fmla="*/ 22 w 43"/>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42">
                  <a:moveTo>
                    <a:pt x="22" y="0"/>
                  </a:moveTo>
                  <a:lnTo>
                    <a:pt x="43" y="21"/>
                  </a:lnTo>
                  <a:lnTo>
                    <a:pt x="22" y="42"/>
                  </a:lnTo>
                  <a:lnTo>
                    <a:pt x="0" y="21"/>
                  </a:lnTo>
                  <a:lnTo>
                    <a:pt x="22" y="0"/>
                  </a:lnTo>
                  <a:close/>
                </a:path>
              </a:pathLst>
            </a:custGeom>
            <a:solidFill>
              <a:srgbClr val="FF00FF"/>
            </a:solidFill>
            <a:ln w="9525">
              <a:solidFill>
                <a:srgbClr val="000000"/>
              </a:solidFill>
              <a:prstDash val="solid"/>
              <a:round/>
              <a:headEnd/>
              <a:tailEnd/>
            </a:ln>
          </p:spPr>
          <p:txBody>
            <a:bodyPr/>
            <a:lstStyle/>
            <a:p>
              <a:endParaRPr lang="en-US"/>
            </a:p>
          </p:txBody>
        </p:sp>
        <p:sp>
          <p:nvSpPr>
            <p:cNvPr id="31012" name="Freeform 229"/>
            <p:cNvSpPr>
              <a:spLocks/>
            </p:cNvSpPr>
            <p:nvPr/>
          </p:nvSpPr>
          <p:spPr bwMode="auto">
            <a:xfrm>
              <a:off x="2954" y="2240"/>
              <a:ext cx="43" cy="42"/>
            </a:xfrm>
            <a:custGeom>
              <a:avLst/>
              <a:gdLst>
                <a:gd name="T0" fmla="*/ 21 w 43"/>
                <a:gd name="T1" fmla="*/ 0 h 42"/>
                <a:gd name="T2" fmla="*/ 43 w 43"/>
                <a:gd name="T3" fmla="*/ 21 h 42"/>
                <a:gd name="T4" fmla="*/ 21 w 43"/>
                <a:gd name="T5" fmla="*/ 42 h 42"/>
                <a:gd name="T6" fmla="*/ 0 w 43"/>
                <a:gd name="T7" fmla="*/ 21 h 42"/>
                <a:gd name="T8" fmla="*/ 21 w 43"/>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42">
                  <a:moveTo>
                    <a:pt x="21" y="0"/>
                  </a:moveTo>
                  <a:lnTo>
                    <a:pt x="43" y="21"/>
                  </a:lnTo>
                  <a:lnTo>
                    <a:pt x="21" y="42"/>
                  </a:lnTo>
                  <a:lnTo>
                    <a:pt x="0" y="21"/>
                  </a:lnTo>
                  <a:lnTo>
                    <a:pt x="21" y="0"/>
                  </a:lnTo>
                  <a:close/>
                </a:path>
              </a:pathLst>
            </a:custGeom>
            <a:solidFill>
              <a:srgbClr val="FF00FF"/>
            </a:solidFill>
            <a:ln w="9525">
              <a:solidFill>
                <a:srgbClr val="000000"/>
              </a:solidFill>
              <a:prstDash val="solid"/>
              <a:round/>
              <a:headEnd/>
              <a:tailEnd/>
            </a:ln>
          </p:spPr>
          <p:txBody>
            <a:bodyPr/>
            <a:lstStyle/>
            <a:p>
              <a:endParaRPr lang="en-US"/>
            </a:p>
          </p:txBody>
        </p:sp>
        <p:sp>
          <p:nvSpPr>
            <p:cNvPr id="31013" name="Freeform 230"/>
            <p:cNvSpPr>
              <a:spLocks/>
            </p:cNvSpPr>
            <p:nvPr/>
          </p:nvSpPr>
          <p:spPr bwMode="auto">
            <a:xfrm>
              <a:off x="2800" y="2351"/>
              <a:ext cx="43" cy="43"/>
            </a:xfrm>
            <a:custGeom>
              <a:avLst/>
              <a:gdLst>
                <a:gd name="T0" fmla="*/ 22 w 43"/>
                <a:gd name="T1" fmla="*/ 0 h 43"/>
                <a:gd name="T2" fmla="*/ 43 w 43"/>
                <a:gd name="T3" fmla="*/ 22 h 43"/>
                <a:gd name="T4" fmla="*/ 22 w 43"/>
                <a:gd name="T5" fmla="*/ 43 h 43"/>
                <a:gd name="T6" fmla="*/ 0 w 43"/>
                <a:gd name="T7" fmla="*/ 22 h 43"/>
                <a:gd name="T8" fmla="*/ 22 w 43"/>
                <a:gd name="T9" fmla="*/ 0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43">
                  <a:moveTo>
                    <a:pt x="22" y="0"/>
                  </a:moveTo>
                  <a:lnTo>
                    <a:pt x="43" y="22"/>
                  </a:lnTo>
                  <a:lnTo>
                    <a:pt x="22" y="43"/>
                  </a:lnTo>
                  <a:lnTo>
                    <a:pt x="0" y="22"/>
                  </a:lnTo>
                  <a:lnTo>
                    <a:pt x="22" y="0"/>
                  </a:lnTo>
                  <a:close/>
                </a:path>
              </a:pathLst>
            </a:custGeom>
            <a:solidFill>
              <a:srgbClr val="FF00FF"/>
            </a:solidFill>
            <a:ln w="9525">
              <a:solidFill>
                <a:srgbClr val="000000"/>
              </a:solidFill>
              <a:prstDash val="solid"/>
              <a:round/>
              <a:headEnd/>
              <a:tailEnd/>
            </a:ln>
          </p:spPr>
          <p:txBody>
            <a:bodyPr/>
            <a:lstStyle/>
            <a:p>
              <a:endParaRPr lang="en-US"/>
            </a:p>
          </p:txBody>
        </p:sp>
        <p:sp>
          <p:nvSpPr>
            <p:cNvPr id="31014" name="Freeform 231"/>
            <p:cNvSpPr>
              <a:spLocks/>
            </p:cNvSpPr>
            <p:nvPr/>
          </p:nvSpPr>
          <p:spPr bwMode="auto">
            <a:xfrm>
              <a:off x="2588" y="2457"/>
              <a:ext cx="42" cy="43"/>
            </a:xfrm>
            <a:custGeom>
              <a:avLst/>
              <a:gdLst>
                <a:gd name="T0" fmla="*/ 21 w 42"/>
                <a:gd name="T1" fmla="*/ 0 h 43"/>
                <a:gd name="T2" fmla="*/ 42 w 42"/>
                <a:gd name="T3" fmla="*/ 22 h 43"/>
                <a:gd name="T4" fmla="*/ 21 w 42"/>
                <a:gd name="T5" fmla="*/ 43 h 43"/>
                <a:gd name="T6" fmla="*/ 0 w 42"/>
                <a:gd name="T7" fmla="*/ 22 h 43"/>
                <a:gd name="T8" fmla="*/ 21 w 42"/>
                <a:gd name="T9" fmla="*/ 0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43">
                  <a:moveTo>
                    <a:pt x="21" y="0"/>
                  </a:moveTo>
                  <a:lnTo>
                    <a:pt x="42" y="22"/>
                  </a:lnTo>
                  <a:lnTo>
                    <a:pt x="21" y="43"/>
                  </a:lnTo>
                  <a:lnTo>
                    <a:pt x="0" y="22"/>
                  </a:lnTo>
                  <a:lnTo>
                    <a:pt x="21" y="0"/>
                  </a:lnTo>
                  <a:close/>
                </a:path>
              </a:pathLst>
            </a:custGeom>
            <a:solidFill>
              <a:srgbClr val="FF00FF"/>
            </a:solidFill>
            <a:ln w="9525">
              <a:solidFill>
                <a:srgbClr val="000000"/>
              </a:solidFill>
              <a:prstDash val="solid"/>
              <a:round/>
              <a:headEnd/>
              <a:tailEnd/>
            </a:ln>
          </p:spPr>
          <p:txBody>
            <a:bodyPr/>
            <a:lstStyle/>
            <a:p>
              <a:endParaRPr lang="en-US"/>
            </a:p>
          </p:txBody>
        </p:sp>
        <p:sp>
          <p:nvSpPr>
            <p:cNvPr id="31015" name="Freeform 232"/>
            <p:cNvSpPr>
              <a:spLocks/>
            </p:cNvSpPr>
            <p:nvPr/>
          </p:nvSpPr>
          <p:spPr bwMode="auto">
            <a:xfrm>
              <a:off x="2853" y="2325"/>
              <a:ext cx="43" cy="42"/>
            </a:xfrm>
            <a:custGeom>
              <a:avLst/>
              <a:gdLst>
                <a:gd name="T0" fmla="*/ 22 w 43"/>
                <a:gd name="T1" fmla="*/ 0 h 42"/>
                <a:gd name="T2" fmla="*/ 43 w 43"/>
                <a:gd name="T3" fmla="*/ 21 h 42"/>
                <a:gd name="T4" fmla="*/ 22 w 43"/>
                <a:gd name="T5" fmla="*/ 42 h 42"/>
                <a:gd name="T6" fmla="*/ 0 w 43"/>
                <a:gd name="T7" fmla="*/ 21 h 42"/>
                <a:gd name="T8" fmla="*/ 22 w 43"/>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42">
                  <a:moveTo>
                    <a:pt x="22" y="0"/>
                  </a:moveTo>
                  <a:lnTo>
                    <a:pt x="43" y="21"/>
                  </a:lnTo>
                  <a:lnTo>
                    <a:pt x="22" y="42"/>
                  </a:lnTo>
                  <a:lnTo>
                    <a:pt x="0" y="21"/>
                  </a:lnTo>
                  <a:lnTo>
                    <a:pt x="22" y="0"/>
                  </a:lnTo>
                  <a:close/>
                </a:path>
              </a:pathLst>
            </a:custGeom>
            <a:solidFill>
              <a:srgbClr val="FF00FF"/>
            </a:solidFill>
            <a:ln w="9525">
              <a:solidFill>
                <a:srgbClr val="000000"/>
              </a:solidFill>
              <a:prstDash val="solid"/>
              <a:round/>
              <a:headEnd/>
              <a:tailEnd/>
            </a:ln>
          </p:spPr>
          <p:txBody>
            <a:bodyPr/>
            <a:lstStyle/>
            <a:p>
              <a:endParaRPr lang="en-US"/>
            </a:p>
          </p:txBody>
        </p:sp>
        <p:sp>
          <p:nvSpPr>
            <p:cNvPr id="31016" name="Freeform 233"/>
            <p:cNvSpPr>
              <a:spLocks/>
            </p:cNvSpPr>
            <p:nvPr/>
          </p:nvSpPr>
          <p:spPr bwMode="auto">
            <a:xfrm>
              <a:off x="3092" y="2181"/>
              <a:ext cx="43" cy="43"/>
            </a:xfrm>
            <a:custGeom>
              <a:avLst/>
              <a:gdLst>
                <a:gd name="T0" fmla="*/ 21 w 43"/>
                <a:gd name="T1" fmla="*/ 0 h 43"/>
                <a:gd name="T2" fmla="*/ 43 w 43"/>
                <a:gd name="T3" fmla="*/ 22 h 43"/>
                <a:gd name="T4" fmla="*/ 21 w 43"/>
                <a:gd name="T5" fmla="*/ 43 h 43"/>
                <a:gd name="T6" fmla="*/ 0 w 43"/>
                <a:gd name="T7" fmla="*/ 22 h 43"/>
                <a:gd name="T8" fmla="*/ 21 w 43"/>
                <a:gd name="T9" fmla="*/ 0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43">
                  <a:moveTo>
                    <a:pt x="21" y="0"/>
                  </a:moveTo>
                  <a:lnTo>
                    <a:pt x="43" y="22"/>
                  </a:lnTo>
                  <a:lnTo>
                    <a:pt x="21" y="43"/>
                  </a:lnTo>
                  <a:lnTo>
                    <a:pt x="0" y="22"/>
                  </a:lnTo>
                  <a:lnTo>
                    <a:pt x="21" y="0"/>
                  </a:lnTo>
                  <a:close/>
                </a:path>
              </a:pathLst>
            </a:custGeom>
            <a:solidFill>
              <a:srgbClr val="FF00FF"/>
            </a:solidFill>
            <a:ln w="9525">
              <a:solidFill>
                <a:srgbClr val="000000"/>
              </a:solidFill>
              <a:prstDash val="solid"/>
              <a:round/>
              <a:headEnd/>
              <a:tailEnd/>
            </a:ln>
          </p:spPr>
          <p:txBody>
            <a:bodyPr/>
            <a:lstStyle/>
            <a:p>
              <a:endParaRPr lang="en-US"/>
            </a:p>
          </p:txBody>
        </p:sp>
        <p:sp>
          <p:nvSpPr>
            <p:cNvPr id="31017" name="Freeform 234"/>
            <p:cNvSpPr>
              <a:spLocks/>
            </p:cNvSpPr>
            <p:nvPr/>
          </p:nvSpPr>
          <p:spPr bwMode="auto">
            <a:xfrm>
              <a:off x="3204" y="2229"/>
              <a:ext cx="42" cy="43"/>
            </a:xfrm>
            <a:custGeom>
              <a:avLst/>
              <a:gdLst>
                <a:gd name="T0" fmla="*/ 21 w 42"/>
                <a:gd name="T1" fmla="*/ 0 h 43"/>
                <a:gd name="T2" fmla="*/ 42 w 42"/>
                <a:gd name="T3" fmla="*/ 21 h 43"/>
                <a:gd name="T4" fmla="*/ 21 w 42"/>
                <a:gd name="T5" fmla="*/ 43 h 43"/>
                <a:gd name="T6" fmla="*/ 0 w 42"/>
                <a:gd name="T7" fmla="*/ 21 h 43"/>
                <a:gd name="T8" fmla="*/ 21 w 42"/>
                <a:gd name="T9" fmla="*/ 0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43">
                  <a:moveTo>
                    <a:pt x="21" y="0"/>
                  </a:moveTo>
                  <a:lnTo>
                    <a:pt x="42" y="21"/>
                  </a:lnTo>
                  <a:lnTo>
                    <a:pt x="21" y="43"/>
                  </a:lnTo>
                  <a:lnTo>
                    <a:pt x="0" y="21"/>
                  </a:lnTo>
                  <a:lnTo>
                    <a:pt x="21" y="0"/>
                  </a:lnTo>
                  <a:close/>
                </a:path>
              </a:pathLst>
            </a:custGeom>
            <a:solidFill>
              <a:srgbClr val="FF00FF"/>
            </a:solidFill>
            <a:ln w="9525">
              <a:solidFill>
                <a:srgbClr val="000000"/>
              </a:solidFill>
              <a:prstDash val="solid"/>
              <a:round/>
              <a:headEnd/>
              <a:tailEnd/>
            </a:ln>
          </p:spPr>
          <p:txBody>
            <a:bodyPr/>
            <a:lstStyle/>
            <a:p>
              <a:endParaRPr lang="en-US"/>
            </a:p>
          </p:txBody>
        </p:sp>
        <p:sp>
          <p:nvSpPr>
            <p:cNvPr id="31018" name="Freeform 235"/>
            <p:cNvSpPr>
              <a:spLocks/>
            </p:cNvSpPr>
            <p:nvPr/>
          </p:nvSpPr>
          <p:spPr bwMode="auto">
            <a:xfrm>
              <a:off x="2662" y="2500"/>
              <a:ext cx="43" cy="42"/>
            </a:xfrm>
            <a:custGeom>
              <a:avLst/>
              <a:gdLst>
                <a:gd name="T0" fmla="*/ 22 w 43"/>
                <a:gd name="T1" fmla="*/ 0 h 42"/>
                <a:gd name="T2" fmla="*/ 43 w 43"/>
                <a:gd name="T3" fmla="*/ 21 h 42"/>
                <a:gd name="T4" fmla="*/ 22 w 43"/>
                <a:gd name="T5" fmla="*/ 42 h 42"/>
                <a:gd name="T6" fmla="*/ 0 w 43"/>
                <a:gd name="T7" fmla="*/ 21 h 42"/>
                <a:gd name="T8" fmla="*/ 22 w 43"/>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42">
                  <a:moveTo>
                    <a:pt x="22" y="0"/>
                  </a:moveTo>
                  <a:lnTo>
                    <a:pt x="43" y="21"/>
                  </a:lnTo>
                  <a:lnTo>
                    <a:pt x="22" y="42"/>
                  </a:lnTo>
                  <a:lnTo>
                    <a:pt x="0" y="21"/>
                  </a:lnTo>
                  <a:lnTo>
                    <a:pt x="22" y="0"/>
                  </a:lnTo>
                  <a:close/>
                </a:path>
              </a:pathLst>
            </a:custGeom>
            <a:solidFill>
              <a:srgbClr val="FF00FF"/>
            </a:solidFill>
            <a:ln w="9525">
              <a:solidFill>
                <a:srgbClr val="000000"/>
              </a:solidFill>
              <a:prstDash val="solid"/>
              <a:round/>
              <a:headEnd/>
              <a:tailEnd/>
            </a:ln>
          </p:spPr>
          <p:txBody>
            <a:bodyPr/>
            <a:lstStyle/>
            <a:p>
              <a:endParaRPr lang="en-US"/>
            </a:p>
          </p:txBody>
        </p:sp>
        <p:sp>
          <p:nvSpPr>
            <p:cNvPr id="31019" name="Freeform 236"/>
            <p:cNvSpPr>
              <a:spLocks/>
            </p:cNvSpPr>
            <p:nvPr/>
          </p:nvSpPr>
          <p:spPr bwMode="auto">
            <a:xfrm>
              <a:off x="3469" y="1980"/>
              <a:ext cx="43" cy="42"/>
            </a:xfrm>
            <a:custGeom>
              <a:avLst/>
              <a:gdLst>
                <a:gd name="T0" fmla="*/ 21 w 43"/>
                <a:gd name="T1" fmla="*/ 0 h 42"/>
                <a:gd name="T2" fmla="*/ 43 w 43"/>
                <a:gd name="T3" fmla="*/ 21 h 42"/>
                <a:gd name="T4" fmla="*/ 21 w 43"/>
                <a:gd name="T5" fmla="*/ 42 h 42"/>
                <a:gd name="T6" fmla="*/ 0 w 43"/>
                <a:gd name="T7" fmla="*/ 21 h 42"/>
                <a:gd name="T8" fmla="*/ 21 w 43"/>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42">
                  <a:moveTo>
                    <a:pt x="21" y="0"/>
                  </a:moveTo>
                  <a:lnTo>
                    <a:pt x="43" y="21"/>
                  </a:lnTo>
                  <a:lnTo>
                    <a:pt x="21" y="42"/>
                  </a:lnTo>
                  <a:lnTo>
                    <a:pt x="0" y="21"/>
                  </a:lnTo>
                  <a:lnTo>
                    <a:pt x="21" y="0"/>
                  </a:lnTo>
                  <a:close/>
                </a:path>
              </a:pathLst>
            </a:custGeom>
            <a:solidFill>
              <a:srgbClr val="FF0000"/>
            </a:solidFill>
            <a:ln w="9525">
              <a:solidFill>
                <a:srgbClr val="000000"/>
              </a:solidFill>
              <a:prstDash val="solid"/>
              <a:round/>
              <a:headEnd/>
              <a:tailEnd/>
            </a:ln>
          </p:spPr>
          <p:txBody>
            <a:bodyPr/>
            <a:lstStyle/>
            <a:p>
              <a:endParaRPr lang="en-US"/>
            </a:p>
          </p:txBody>
        </p:sp>
        <p:sp>
          <p:nvSpPr>
            <p:cNvPr id="31020" name="Freeform 237"/>
            <p:cNvSpPr>
              <a:spLocks/>
            </p:cNvSpPr>
            <p:nvPr/>
          </p:nvSpPr>
          <p:spPr bwMode="auto">
            <a:xfrm>
              <a:off x="3188" y="2049"/>
              <a:ext cx="42" cy="42"/>
            </a:xfrm>
            <a:custGeom>
              <a:avLst/>
              <a:gdLst>
                <a:gd name="T0" fmla="*/ 21 w 42"/>
                <a:gd name="T1" fmla="*/ 0 h 42"/>
                <a:gd name="T2" fmla="*/ 42 w 42"/>
                <a:gd name="T3" fmla="*/ 21 h 42"/>
                <a:gd name="T4" fmla="*/ 21 w 42"/>
                <a:gd name="T5" fmla="*/ 42 h 42"/>
                <a:gd name="T6" fmla="*/ 0 w 42"/>
                <a:gd name="T7" fmla="*/ 21 h 42"/>
                <a:gd name="T8" fmla="*/ 21 w 42"/>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42">
                  <a:moveTo>
                    <a:pt x="21" y="0"/>
                  </a:moveTo>
                  <a:lnTo>
                    <a:pt x="42" y="21"/>
                  </a:lnTo>
                  <a:lnTo>
                    <a:pt x="21" y="42"/>
                  </a:lnTo>
                  <a:lnTo>
                    <a:pt x="0" y="21"/>
                  </a:lnTo>
                  <a:lnTo>
                    <a:pt x="21" y="0"/>
                  </a:lnTo>
                  <a:close/>
                </a:path>
              </a:pathLst>
            </a:custGeom>
            <a:solidFill>
              <a:srgbClr val="FF00FF"/>
            </a:solidFill>
            <a:ln w="9525">
              <a:solidFill>
                <a:srgbClr val="000000"/>
              </a:solidFill>
              <a:prstDash val="solid"/>
              <a:round/>
              <a:headEnd/>
              <a:tailEnd/>
            </a:ln>
          </p:spPr>
          <p:txBody>
            <a:bodyPr/>
            <a:lstStyle/>
            <a:p>
              <a:endParaRPr lang="en-US"/>
            </a:p>
          </p:txBody>
        </p:sp>
        <p:sp>
          <p:nvSpPr>
            <p:cNvPr id="31021" name="Freeform 238"/>
            <p:cNvSpPr>
              <a:spLocks/>
            </p:cNvSpPr>
            <p:nvPr/>
          </p:nvSpPr>
          <p:spPr bwMode="auto">
            <a:xfrm>
              <a:off x="2806" y="2388"/>
              <a:ext cx="42" cy="43"/>
            </a:xfrm>
            <a:custGeom>
              <a:avLst/>
              <a:gdLst>
                <a:gd name="T0" fmla="*/ 21 w 42"/>
                <a:gd name="T1" fmla="*/ 0 h 43"/>
                <a:gd name="T2" fmla="*/ 42 w 42"/>
                <a:gd name="T3" fmla="*/ 22 h 43"/>
                <a:gd name="T4" fmla="*/ 21 w 42"/>
                <a:gd name="T5" fmla="*/ 43 h 43"/>
                <a:gd name="T6" fmla="*/ 0 w 42"/>
                <a:gd name="T7" fmla="*/ 22 h 43"/>
                <a:gd name="T8" fmla="*/ 21 w 42"/>
                <a:gd name="T9" fmla="*/ 0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43">
                  <a:moveTo>
                    <a:pt x="21" y="0"/>
                  </a:moveTo>
                  <a:lnTo>
                    <a:pt x="42" y="22"/>
                  </a:lnTo>
                  <a:lnTo>
                    <a:pt x="21" y="43"/>
                  </a:lnTo>
                  <a:lnTo>
                    <a:pt x="0" y="22"/>
                  </a:lnTo>
                  <a:lnTo>
                    <a:pt x="21" y="0"/>
                  </a:lnTo>
                  <a:close/>
                </a:path>
              </a:pathLst>
            </a:custGeom>
            <a:solidFill>
              <a:srgbClr val="FF00FF"/>
            </a:solidFill>
            <a:ln w="9525">
              <a:solidFill>
                <a:srgbClr val="000000"/>
              </a:solidFill>
              <a:prstDash val="solid"/>
              <a:round/>
              <a:headEnd/>
              <a:tailEnd/>
            </a:ln>
          </p:spPr>
          <p:txBody>
            <a:bodyPr/>
            <a:lstStyle/>
            <a:p>
              <a:endParaRPr lang="en-US"/>
            </a:p>
          </p:txBody>
        </p:sp>
        <p:sp>
          <p:nvSpPr>
            <p:cNvPr id="31022" name="Freeform 239"/>
            <p:cNvSpPr>
              <a:spLocks/>
            </p:cNvSpPr>
            <p:nvPr/>
          </p:nvSpPr>
          <p:spPr bwMode="auto">
            <a:xfrm>
              <a:off x="3050" y="2266"/>
              <a:ext cx="42" cy="43"/>
            </a:xfrm>
            <a:custGeom>
              <a:avLst/>
              <a:gdLst>
                <a:gd name="T0" fmla="*/ 21 w 42"/>
                <a:gd name="T1" fmla="*/ 0 h 43"/>
                <a:gd name="T2" fmla="*/ 42 w 42"/>
                <a:gd name="T3" fmla="*/ 22 h 43"/>
                <a:gd name="T4" fmla="*/ 21 w 42"/>
                <a:gd name="T5" fmla="*/ 43 h 43"/>
                <a:gd name="T6" fmla="*/ 0 w 42"/>
                <a:gd name="T7" fmla="*/ 22 h 43"/>
                <a:gd name="T8" fmla="*/ 21 w 42"/>
                <a:gd name="T9" fmla="*/ 0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43">
                  <a:moveTo>
                    <a:pt x="21" y="0"/>
                  </a:moveTo>
                  <a:lnTo>
                    <a:pt x="42" y="22"/>
                  </a:lnTo>
                  <a:lnTo>
                    <a:pt x="21" y="43"/>
                  </a:lnTo>
                  <a:lnTo>
                    <a:pt x="0" y="22"/>
                  </a:lnTo>
                  <a:lnTo>
                    <a:pt x="21" y="0"/>
                  </a:lnTo>
                  <a:close/>
                </a:path>
              </a:pathLst>
            </a:custGeom>
            <a:solidFill>
              <a:srgbClr val="FF00FF"/>
            </a:solidFill>
            <a:ln w="9525">
              <a:solidFill>
                <a:srgbClr val="000000"/>
              </a:solidFill>
              <a:prstDash val="solid"/>
              <a:round/>
              <a:headEnd/>
              <a:tailEnd/>
            </a:ln>
          </p:spPr>
          <p:txBody>
            <a:bodyPr/>
            <a:lstStyle/>
            <a:p>
              <a:endParaRPr lang="en-US"/>
            </a:p>
          </p:txBody>
        </p:sp>
        <p:sp>
          <p:nvSpPr>
            <p:cNvPr id="31023" name="Freeform 240"/>
            <p:cNvSpPr>
              <a:spLocks/>
            </p:cNvSpPr>
            <p:nvPr/>
          </p:nvSpPr>
          <p:spPr bwMode="auto">
            <a:xfrm>
              <a:off x="2577" y="2595"/>
              <a:ext cx="43" cy="43"/>
            </a:xfrm>
            <a:custGeom>
              <a:avLst/>
              <a:gdLst>
                <a:gd name="T0" fmla="*/ 22 w 43"/>
                <a:gd name="T1" fmla="*/ 0 h 43"/>
                <a:gd name="T2" fmla="*/ 43 w 43"/>
                <a:gd name="T3" fmla="*/ 22 h 43"/>
                <a:gd name="T4" fmla="*/ 22 w 43"/>
                <a:gd name="T5" fmla="*/ 43 h 43"/>
                <a:gd name="T6" fmla="*/ 0 w 43"/>
                <a:gd name="T7" fmla="*/ 22 h 43"/>
                <a:gd name="T8" fmla="*/ 22 w 43"/>
                <a:gd name="T9" fmla="*/ 0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43">
                  <a:moveTo>
                    <a:pt x="22" y="0"/>
                  </a:moveTo>
                  <a:lnTo>
                    <a:pt x="43" y="22"/>
                  </a:lnTo>
                  <a:lnTo>
                    <a:pt x="22" y="43"/>
                  </a:lnTo>
                  <a:lnTo>
                    <a:pt x="0" y="22"/>
                  </a:lnTo>
                  <a:lnTo>
                    <a:pt x="22" y="0"/>
                  </a:lnTo>
                  <a:close/>
                </a:path>
              </a:pathLst>
            </a:custGeom>
            <a:solidFill>
              <a:srgbClr val="FF00FF"/>
            </a:solidFill>
            <a:ln w="9525">
              <a:solidFill>
                <a:srgbClr val="000000"/>
              </a:solidFill>
              <a:prstDash val="solid"/>
              <a:round/>
              <a:headEnd/>
              <a:tailEnd/>
            </a:ln>
          </p:spPr>
          <p:txBody>
            <a:bodyPr/>
            <a:lstStyle/>
            <a:p>
              <a:endParaRPr lang="en-US"/>
            </a:p>
          </p:txBody>
        </p:sp>
        <p:sp>
          <p:nvSpPr>
            <p:cNvPr id="31024" name="Freeform 241"/>
            <p:cNvSpPr>
              <a:spLocks/>
            </p:cNvSpPr>
            <p:nvPr/>
          </p:nvSpPr>
          <p:spPr bwMode="auto">
            <a:xfrm>
              <a:off x="3060" y="2123"/>
              <a:ext cx="43" cy="42"/>
            </a:xfrm>
            <a:custGeom>
              <a:avLst/>
              <a:gdLst>
                <a:gd name="T0" fmla="*/ 22 w 43"/>
                <a:gd name="T1" fmla="*/ 0 h 42"/>
                <a:gd name="T2" fmla="*/ 43 w 43"/>
                <a:gd name="T3" fmla="*/ 21 h 42"/>
                <a:gd name="T4" fmla="*/ 22 w 43"/>
                <a:gd name="T5" fmla="*/ 42 h 42"/>
                <a:gd name="T6" fmla="*/ 0 w 43"/>
                <a:gd name="T7" fmla="*/ 21 h 42"/>
                <a:gd name="T8" fmla="*/ 22 w 43"/>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42">
                  <a:moveTo>
                    <a:pt x="22" y="0"/>
                  </a:moveTo>
                  <a:lnTo>
                    <a:pt x="43" y="21"/>
                  </a:lnTo>
                  <a:lnTo>
                    <a:pt x="22" y="42"/>
                  </a:lnTo>
                  <a:lnTo>
                    <a:pt x="0" y="21"/>
                  </a:lnTo>
                  <a:lnTo>
                    <a:pt x="22" y="0"/>
                  </a:lnTo>
                  <a:close/>
                </a:path>
              </a:pathLst>
            </a:custGeom>
            <a:solidFill>
              <a:srgbClr val="FF00FF"/>
            </a:solidFill>
            <a:ln w="9525">
              <a:solidFill>
                <a:srgbClr val="000000"/>
              </a:solidFill>
              <a:prstDash val="solid"/>
              <a:round/>
              <a:headEnd/>
              <a:tailEnd/>
            </a:ln>
          </p:spPr>
          <p:txBody>
            <a:bodyPr/>
            <a:lstStyle/>
            <a:p>
              <a:endParaRPr lang="en-US"/>
            </a:p>
          </p:txBody>
        </p:sp>
        <p:sp>
          <p:nvSpPr>
            <p:cNvPr id="31025" name="Freeform 242"/>
            <p:cNvSpPr>
              <a:spLocks/>
            </p:cNvSpPr>
            <p:nvPr/>
          </p:nvSpPr>
          <p:spPr bwMode="auto">
            <a:xfrm>
              <a:off x="2954" y="2234"/>
              <a:ext cx="43" cy="43"/>
            </a:xfrm>
            <a:custGeom>
              <a:avLst/>
              <a:gdLst>
                <a:gd name="T0" fmla="*/ 21 w 43"/>
                <a:gd name="T1" fmla="*/ 0 h 43"/>
                <a:gd name="T2" fmla="*/ 43 w 43"/>
                <a:gd name="T3" fmla="*/ 22 h 43"/>
                <a:gd name="T4" fmla="*/ 21 w 43"/>
                <a:gd name="T5" fmla="*/ 43 h 43"/>
                <a:gd name="T6" fmla="*/ 0 w 43"/>
                <a:gd name="T7" fmla="*/ 22 h 43"/>
                <a:gd name="T8" fmla="*/ 21 w 43"/>
                <a:gd name="T9" fmla="*/ 0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43">
                  <a:moveTo>
                    <a:pt x="21" y="0"/>
                  </a:moveTo>
                  <a:lnTo>
                    <a:pt x="43" y="22"/>
                  </a:lnTo>
                  <a:lnTo>
                    <a:pt x="21" y="43"/>
                  </a:lnTo>
                  <a:lnTo>
                    <a:pt x="0" y="22"/>
                  </a:lnTo>
                  <a:lnTo>
                    <a:pt x="21" y="0"/>
                  </a:lnTo>
                  <a:close/>
                </a:path>
              </a:pathLst>
            </a:custGeom>
            <a:solidFill>
              <a:srgbClr val="FF00FF"/>
            </a:solidFill>
            <a:ln w="9525">
              <a:solidFill>
                <a:srgbClr val="000000"/>
              </a:solidFill>
              <a:prstDash val="solid"/>
              <a:round/>
              <a:headEnd/>
              <a:tailEnd/>
            </a:ln>
          </p:spPr>
          <p:txBody>
            <a:bodyPr/>
            <a:lstStyle/>
            <a:p>
              <a:endParaRPr lang="en-US"/>
            </a:p>
          </p:txBody>
        </p:sp>
        <p:sp>
          <p:nvSpPr>
            <p:cNvPr id="31026" name="Freeform 243"/>
            <p:cNvSpPr>
              <a:spLocks/>
            </p:cNvSpPr>
            <p:nvPr/>
          </p:nvSpPr>
          <p:spPr bwMode="auto">
            <a:xfrm>
              <a:off x="2699" y="2484"/>
              <a:ext cx="43" cy="42"/>
            </a:xfrm>
            <a:custGeom>
              <a:avLst/>
              <a:gdLst>
                <a:gd name="T0" fmla="*/ 22 w 43"/>
                <a:gd name="T1" fmla="*/ 0 h 42"/>
                <a:gd name="T2" fmla="*/ 43 w 43"/>
                <a:gd name="T3" fmla="*/ 21 h 42"/>
                <a:gd name="T4" fmla="*/ 22 w 43"/>
                <a:gd name="T5" fmla="*/ 42 h 42"/>
                <a:gd name="T6" fmla="*/ 0 w 43"/>
                <a:gd name="T7" fmla="*/ 21 h 42"/>
                <a:gd name="T8" fmla="*/ 22 w 43"/>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42">
                  <a:moveTo>
                    <a:pt x="22" y="0"/>
                  </a:moveTo>
                  <a:lnTo>
                    <a:pt x="43" y="21"/>
                  </a:lnTo>
                  <a:lnTo>
                    <a:pt x="22" y="42"/>
                  </a:lnTo>
                  <a:lnTo>
                    <a:pt x="0" y="21"/>
                  </a:lnTo>
                  <a:lnTo>
                    <a:pt x="22" y="0"/>
                  </a:lnTo>
                  <a:close/>
                </a:path>
              </a:pathLst>
            </a:custGeom>
            <a:solidFill>
              <a:srgbClr val="FF00FF"/>
            </a:solidFill>
            <a:ln w="9525">
              <a:solidFill>
                <a:srgbClr val="000000"/>
              </a:solidFill>
              <a:prstDash val="solid"/>
              <a:round/>
              <a:headEnd/>
              <a:tailEnd/>
            </a:ln>
          </p:spPr>
          <p:txBody>
            <a:bodyPr/>
            <a:lstStyle/>
            <a:p>
              <a:endParaRPr lang="en-US"/>
            </a:p>
          </p:txBody>
        </p:sp>
        <p:sp>
          <p:nvSpPr>
            <p:cNvPr id="31027" name="Freeform 244"/>
            <p:cNvSpPr>
              <a:spLocks/>
            </p:cNvSpPr>
            <p:nvPr/>
          </p:nvSpPr>
          <p:spPr bwMode="auto">
            <a:xfrm>
              <a:off x="2901" y="2367"/>
              <a:ext cx="43" cy="43"/>
            </a:xfrm>
            <a:custGeom>
              <a:avLst/>
              <a:gdLst>
                <a:gd name="T0" fmla="*/ 21 w 43"/>
                <a:gd name="T1" fmla="*/ 0 h 43"/>
                <a:gd name="T2" fmla="*/ 43 w 43"/>
                <a:gd name="T3" fmla="*/ 21 h 43"/>
                <a:gd name="T4" fmla="*/ 21 w 43"/>
                <a:gd name="T5" fmla="*/ 43 h 43"/>
                <a:gd name="T6" fmla="*/ 0 w 43"/>
                <a:gd name="T7" fmla="*/ 21 h 43"/>
                <a:gd name="T8" fmla="*/ 21 w 43"/>
                <a:gd name="T9" fmla="*/ 0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43">
                  <a:moveTo>
                    <a:pt x="21" y="0"/>
                  </a:moveTo>
                  <a:lnTo>
                    <a:pt x="43" y="21"/>
                  </a:lnTo>
                  <a:lnTo>
                    <a:pt x="21" y="43"/>
                  </a:lnTo>
                  <a:lnTo>
                    <a:pt x="0" y="21"/>
                  </a:lnTo>
                  <a:lnTo>
                    <a:pt x="21" y="0"/>
                  </a:lnTo>
                  <a:close/>
                </a:path>
              </a:pathLst>
            </a:custGeom>
            <a:solidFill>
              <a:srgbClr val="FF00FF"/>
            </a:solidFill>
            <a:ln w="9525">
              <a:solidFill>
                <a:srgbClr val="000000"/>
              </a:solidFill>
              <a:prstDash val="solid"/>
              <a:round/>
              <a:headEnd/>
              <a:tailEnd/>
            </a:ln>
          </p:spPr>
          <p:txBody>
            <a:bodyPr/>
            <a:lstStyle/>
            <a:p>
              <a:endParaRPr lang="en-US"/>
            </a:p>
          </p:txBody>
        </p:sp>
        <p:sp>
          <p:nvSpPr>
            <p:cNvPr id="31028" name="Freeform 245"/>
            <p:cNvSpPr>
              <a:spLocks/>
            </p:cNvSpPr>
            <p:nvPr/>
          </p:nvSpPr>
          <p:spPr bwMode="auto">
            <a:xfrm>
              <a:off x="2753" y="2319"/>
              <a:ext cx="42" cy="43"/>
            </a:xfrm>
            <a:custGeom>
              <a:avLst/>
              <a:gdLst>
                <a:gd name="T0" fmla="*/ 21 w 42"/>
                <a:gd name="T1" fmla="*/ 0 h 43"/>
                <a:gd name="T2" fmla="*/ 42 w 42"/>
                <a:gd name="T3" fmla="*/ 22 h 43"/>
                <a:gd name="T4" fmla="*/ 21 w 42"/>
                <a:gd name="T5" fmla="*/ 43 h 43"/>
                <a:gd name="T6" fmla="*/ 0 w 42"/>
                <a:gd name="T7" fmla="*/ 22 h 43"/>
                <a:gd name="T8" fmla="*/ 21 w 42"/>
                <a:gd name="T9" fmla="*/ 0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43">
                  <a:moveTo>
                    <a:pt x="21" y="0"/>
                  </a:moveTo>
                  <a:lnTo>
                    <a:pt x="42" y="22"/>
                  </a:lnTo>
                  <a:lnTo>
                    <a:pt x="21" y="43"/>
                  </a:lnTo>
                  <a:lnTo>
                    <a:pt x="0" y="22"/>
                  </a:lnTo>
                  <a:lnTo>
                    <a:pt x="21" y="0"/>
                  </a:lnTo>
                  <a:close/>
                </a:path>
              </a:pathLst>
            </a:custGeom>
            <a:solidFill>
              <a:srgbClr val="FF00FF"/>
            </a:solidFill>
            <a:ln w="9525">
              <a:solidFill>
                <a:srgbClr val="000000"/>
              </a:solidFill>
              <a:prstDash val="solid"/>
              <a:round/>
              <a:headEnd/>
              <a:tailEnd/>
            </a:ln>
          </p:spPr>
          <p:txBody>
            <a:bodyPr/>
            <a:lstStyle/>
            <a:p>
              <a:endParaRPr lang="en-US"/>
            </a:p>
          </p:txBody>
        </p:sp>
        <p:sp>
          <p:nvSpPr>
            <p:cNvPr id="31029" name="Freeform 246"/>
            <p:cNvSpPr>
              <a:spLocks/>
            </p:cNvSpPr>
            <p:nvPr/>
          </p:nvSpPr>
          <p:spPr bwMode="auto">
            <a:xfrm>
              <a:off x="2986" y="2240"/>
              <a:ext cx="43" cy="42"/>
            </a:xfrm>
            <a:custGeom>
              <a:avLst/>
              <a:gdLst>
                <a:gd name="T0" fmla="*/ 21 w 43"/>
                <a:gd name="T1" fmla="*/ 0 h 42"/>
                <a:gd name="T2" fmla="*/ 43 w 43"/>
                <a:gd name="T3" fmla="*/ 21 h 42"/>
                <a:gd name="T4" fmla="*/ 21 w 43"/>
                <a:gd name="T5" fmla="*/ 42 h 42"/>
                <a:gd name="T6" fmla="*/ 0 w 43"/>
                <a:gd name="T7" fmla="*/ 21 h 42"/>
                <a:gd name="T8" fmla="*/ 21 w 43"/>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42">
                  <a:moveTo>
                    <a:pt x="21" y="0"/>
                  </a:moveTo>
                  <a:lnTo>
                    <a:pt x="43" y="21"/>
                  </a:lnTo>
                  <a:lnTo>
                    <a:pt x="21" y="42"/>
                  </a:lnTo>
                  <a:lnTo>
                    <a:pt x="0" y="21"/>
                  </a:lnTo>
                  <a:lnTo>
                    <a:pt x="21" y="0"/>
                  </a:lnTo>
                  <a:close/>
                </a:path>
              </a:pathLst>
            </a:custGeom>
            <a:solidFill>
              <a:srgbClr val="FF00FF"/>
            </a:solidFill>
            <a:ln w="9525">
              <a:solidFill>
                <a:srgbClr val="000000"/>
              </a:solidFill>
              <a:prstDash val="solid"/>
              <a:round/>
              <a:headEnd/>
              <a:tailEnd/>
            </a:ln>
          </p:spPr>
          <p:txBody>
            <a:bodyPr/>
            <a:lstStyle/>
            <a:p>
              <a:endParaRPr lang="en-US"/>
            </a:p>
          </p:txBody>
        </p:sp>
        <p:sp>
          <p:nvSpPr>
            <p:cNvPr id="31030" name="Freeform 247"/>
            <p:cNvSpPr>
              <a:spLocks/>
            </p:cNvSpPr>
            <p:nvPr/>
          </p:nvSpPr>
          <p:spPr bwMode="auto">
            <a:xfrm>
              <a:off x="2848" y="2245"/>
              <a:ext cx="43" cy="43"/>
            </a:xfrm>
            <a:custGeom>
              <a:avLst/>
              <a:gdLst>
                <a:gd name="T0" fmla="*/ 21 w 43"/>
                <a:gd name="T1" fmla="*/ 0 h 43"/>
                <a:gd name="T2" fmla="*/ 43 w 43"/>
                <a:gd name="T3" fmla="*/ 21 h 43"/>
                <a:gd name="T4" fmla="*/ 21 w 43"/>
                <a:gd name="T5" fmla="*/ 43 h 43"/>
                <a:gd name="T6" fmla="*/ 0 w 43"/>
                <a:gd name="T7" fmla="*/ 21 h 43"/>
                <a:gd name="T8" fmla="*/ 21 w 43"/>
                <a:gd name="T9" fmla="*/ 0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43">
                  <a:moveTo>
                    <a:pt x="21" y="0"/>
                  </a:moveTo>
                  <a:lnTo>
                    <a:pt x="43" y="21"/>
                  </a:lnTo>
                  <a:lnTo>
                    <a:pt x="21" y="43"/>
                  </a:lnTo>
                  <a:lnTo>
                    <a:pt x="0" y="21"/>
                  </a:lnTo>
                  <a:lnTo>
                    <a:pt x="21" y="0"/>
                  </a:lnTo>
                  <a:close/>
                </a:path>
              </a:pathLst>
            </a:custGeom>
            <a:solidFill>
              <a:srgbClr val="FF00FF"/>
            </a:solidFill>
            <a:ln w="9525">
              <a:solidFill>
                <a:srgbClr val="000000"/>
              </a:solidFill>
              <a:prstDash val="solid"/>
              <a:round/>
              <a:headEnd/>
              <a:tailEnd/>
            </a:ln>
          </p:spPr>
          <p:txBody>
            <a:bodyPr/>
            <a:lstStyle/>
            <a:p>
              <a:endParaRPr lang="en-US"/>
            </a:p>
          </p:txBody>
        </p:sp>
        <p:sp>
          <p:nvSpPr>
            <p:cNvPr id="31031" name="Freeform 248"/>
            <p:cNvSpPr>
              <a:spLocks/>
            </p:cNvSpPr>
            <p:nvPr/>
          </p:nvSpPr>
          <p:spPr bwMode="auto">
            <a:xfrm>
              <a:off x="3236" y="2144"/>
              <a:ext cx="42" cy="43"/>
            </a:xfrm>
            <a:custGeom>
              <a:avLst/>
              <a:gdLst>
                <a:gd name="T0" fmla="*/ 21 w 42"/>
                <a:gd name="T1" fmla="*/ 0 h 43"/>
                <a:gd name="T2" fmla="*/ 42 w 42"/>
                <a:gd name="T3" fmla="*/ 21 h 43"/>
                <a:gd name="T4" fmla="*/ 21 w 42"/>
                <a:gd name="T5" fmla="*/ 43 h 43"/>
                <a:gd name="T6" fmla="*/ 0 w 42"/>
                <a:gd name="T7" fmla="*/ 21 h 43"/>
                <a:gd name="T8" fmla="*/ 21 w 42"/>
                <a:gd name="T9" fmla="*/ 0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43">
                  <a:moveTo>
                    <a:pt x="21" y="0"/>
                  </a:moveTo>
                  <a:lnTo>
                    <a:pt x="42" y="21"/>
                  </a:lnTo>
                  <a:lnTo>
                    <a:pt x="21" y="43"/>
                  </a:lnTo>
                  <a:lnTo>
                    <a:pt x="0" y="21"/>
                  </a:lnTo>
                  <a:lnTo>
                    <a:pt x="21" y="0"/>
                  </a:lnTo>
                  <a:close/>
                </a:path>
              </a:pathLst>
            </a:custGeom>
            <a:solidFill>
              <a:srgbClr val="FF00FF"/>
            </a:solidFill>
            <a:ln w="9525">
              <a:solidFill>
                <a:srgbClr val="000000"/>
              </a:solidFill>
              <a:prstDash val="solid"/>
              <a:round/>
              <a:headEnd/>
              <a:tailEnd/>
            </a:ln>
          </p:spPr>
          <p:txBody>
            <a:bodyPr/>
            <a:lstStyle/>
            <a:p>
              <a:endParaRPr lang="en-US"/>
            </a:p>
          </p:txBody>
        </p:sp>
        <p:sp>
          <p:nvSpPr>
            <p:cNvPr id="31032" name="Freeform 249"/>
            <p:cNvSpPr>
              <a:spLocks/>
            </p:cNvSpPr>
            <p:nvPr/>
          </p:nvSpPr>
          <p:spPr bwMode="auto">
            <a:xfrm>
              <a:off x="2694" y="2431"/>
              <a:ext cx="43" cy="42"/>
            </a:xfrm>
            <a:custGeom>
              <a:avLst/>
              <a:gdLst>
                <a:gd name="T0" fmla="*/ 21 w 43"/>
                <a:gd name="T1" fmla="*/ 0 h 42"/>
                <a:gd name="T2" fmla="*/ 43 w 43"/>
                <a:gd name="T3" fmla="*/ 21 h 42"/>
                <a:gd name="T4" fmla="*/ 21 w 43"/>
                <a:gd name="T5" fmla="*/ 42 h 42"/>
                <a:gd name="T6" fmla="*/ 0 w 43"/>
                <a:gd name="T7" fmla="*/ 21 h 42"/>
                <a:gd name="T8" fmla="*/ 21 w 43"/>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42">
                  <a:moveTo>
                    <a:pt x="21" y="0"/>
                  </a:moveTo>
                  <a:lnTo>
                    <a:pt x="43" y="21"/>
                  </a:lnTo>
                  <a:lnTo>
                    <a:pt x="21" y="42"/>
                  </a:lnTo>
                  <a:lnTo>
                    <a:pt x="0" y="21"/>
                  </a:lnTo>
                  <a:lnTo>
                    <a:pt x="21" y="0"/>
                  </a:lnTo>
                  <a:close/>
                </a:path>
              </a:pathLst>
            </a:custGeom>
            <a:solidFill>
              <a:srgbClr val="FF00FF"/>
            </a:solidFill>
            <a:ln w="9525">
              <a:solidFill>
                <a:srgbClr val="000000"/>
              </a:solidFill>
              <a:prstDash val="solid"/>
              <a:round/>
              <a:headEnd/>
              <a:tailEnd/>
            </a:ln>
          </p:spPr>
          <p:txBody>
            <a:bodyPr/>
            <a:lstStyle/>
            <a:p>
              <a:endParaRPr lang="en-US"/>
            </a:p>
          </p:txBody>
        </p:sp>
        <p:sp>
          <p:nvSpPr>
            <p:cNvPr id="31033" name="Freeform 250"/>
            <p:cNvSpPr>
              <a:spLocks/>
            </p:cNvSpPr>
            <p:nvPr/>
          </p:nvSpPr>
          <p:spPr bwMode="auto">
            <a:xfrm>
              <a:off x="2896" y="2378"/>
              <a:ext cx="42" cy="42"/>
            </a:xfrm>
            <a:custGeom>
              <a:avLst/>
              <a:gdLst>
                <a:gd name="T0" fmla="*/ 21 w 42"/>
                <a:gd name="T1" fmla="*/ 0 h 42"/>
                <a:gd name="T2" fmla="*/ 42 w 42"/>
                <a:gd name="T3" fmla="*/ 21 h 42"/>
                <a:gd name="T4" fmla="*/ 21 w 42"/>
                <a:gd name="T5" fmla="*/ 42 h 42"/>
                <a:gd name="T6" fmla="*/ 0 w 42"/>
                <a:gd name="T7" fmla="*/ 21 h 42"/>
                <a:gd name="T8" fmla="*/ 21 w 42"/>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42">
                  <a:moveTo>
                    <a:pt x="21" y="0"/>
                  </a:moveTo>
                  <a:lnTo>
                    <a:pt x="42" y="21"/>
                  </a:lnTo>
                  <a:lnTo>
                    <a:pt x="21" y="42"/>
                  </a:lnTo>
                  <a:lnTo>
                    <a:pt x="0" y="21"/>
                  </a:lnTo>
                  <a:lnTo>
                    <a:pt x="21" y="0"/>
                  </a:lnTo>
                  <a:close/>
                </a:path>
              </a:pathLst>
            </a:custGeom>
            <a:solidFill>
              <a:srgbClr val="FF00FF"/>
            </a:solidFill>
            <a:ln w="9525">
              <a:solidFill>
                <a:srgbClr val="000000"/>
              </a:solidFill>
              <a:prstDash val="solid"/>
              <a:round/>
              <a:headEnd/>
              <a:tailEnd/>
            </a:ln>
          </p:spPr>
          <p:txBody>
            <a:bodyPr/>
            <a:lstStyle/>
            <a:p>
              <a:endParaRPr lang="en-US"/>
            </a:p>
          </p:txBody>
        </p:sp>
        <p:sp>
          <p:nvSpPr>
            <p:cNvPr id="31034" name="Freeform 251"/>
            <p:cNvSpPr>
              <a:spLocks/>
            </p:cNvSpPr>
            <p:nvPr/>
          </p:nvSpPr>
          <p:spPr bwMode="auto">
            <a:xfrm>
              <a:off x="2970" y="2288"/>
              <a:ext cx="43" cy="42"/>
            </a:xfrm>
            <a:custGeom>
              <a:avLst/>
              <a:gdLst>
                <a:gd name="T0" fmla="*/ 21 w 43"/>
                <a:gd name="T1" fmla="*/ 0 h 42"/>
                <a:gd name="T2" fmla="*/ 43 w 43"/>
                <a:gd name="T3" fmla="*/ 21 h 42"/>
                <a:gd name="T4" fmla="*/ 21 w 43"/>
                <a:gd name="T5" fmla="*/ 42 h 42"/>
                <a:gd name="T6" fmla="*/ 0 w 43"/>
                <a:gd name="T7" fmla="*/ 21 h 42"/>
                <a:gd name="T8" fmla="*/ 21 w 43"/>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42">
                  <a:moveTo>
                    <a:pt x="21" y="0"/>
                  </a:moveTo>
                  <a:lnTo>
                    <a:pt x="43" y="21"/>
                  </a:lnTo>
                  <a:lnTo>
                    <a:pt x="21" y="42"/>
                  </a:lnTo>
                  <a:lnTo>
                    <a:pt x="0" y="21"/>
                  </a:lnTo>
                  <a:lnTo>
                    <a:pt x="21" y="0"/>
                  </a:lnTo>
                  <a:close/>
                </a:path>
              </a:pathLst>
            </a:custGeom>
            <a:solidFill>
              <a:srgbClr val="FF00FF"/>
            </a:solidFill>
            <a:ln w="9525">
              <a:solidFill>
                <a:srgbClr val="000000"/>
              </a:solidFill>
              <a:prstDash val="solid"/>
              <a:round/>
              <a:headEnd/>
              <a:tailEnd/>
            </a:ln>
          </p:spPr>
          <p:txBody>
            <a:bodyPr/>
            <a:lstStyle/>
            <a:p>
              <a:endParaRPr lang="en-US"/>
            </a:p>
          </p:txBody>
        </p:sp>
        <p:sp>
          <p:nvSpPr>
            <p:cNvPr id="31035" name="Freeform 252"/>
            <p:cNvSpPr>
              <a:spLocks/>
            </p:cNvSpPr>
            <p:nvPr/>
          </p:nvSpPr>
          <p:spPr bwMode="auto">
            <a:xfrm>
              <a:off x="2779" y="2351"/>
              <a:ext cx="43" cy="43"/>
            </a:xfrm>
            <a:custGeom>
              <a:avLst/>
              <a:gdLst>
                <a:gd name="T0" fmla="*/ 21 w 43"/>
                <a:gd name="T1" fmla="*/ 0 h 43"/>
                <a:gd name="T2" fmla="*/ 43 w 43"/>
                <a:gd name="T3" fmla="*/ 22 h 43"/>
                <a:gd name="T4" fmla="*/ 21 w 43"/>
                <a:gd name="T5" fmla="*/ 43 h 43"/>
                <a:gd name="T6" fmla="*/ 0 w 43"/>
                <a:gd name="T7" fmla="*/ 22 h 43"/>
                <a:gd name="T8" fmla="*/ 21 w 43"/>
                <a:gd name="T9" fmla="*/ 0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43">
                  <a:moveTo>
                    <a:pt x="21" y="0"/>
                  </a:moveTo>
                  <a:lnTo>
                    <a:pt x="43" y="22"/>
                  </a:lnTo>
                  <a:lnTo>
                    <a:pt x="21" y="43"/>
                  </a:lnTo>
                  <a:lnTo>
                    <a:pt x="0" y="22"/>
                  </a:lnTo>
                  <a:lnTo>
                    <a:pt x="21" y="0"/>
                  </a:lnTo>
                  <a:close/>
                </a:path>
              </a:pathLst>
            </a:custGeom>
            <a:solidFill>
              <a:srgbClr val="FF00FF"/>
            </a:solidFill>
            <a:ln w="9525">
              <a:solidFill>
                <a:srgbClr val="000000"/>
              </a:solidFill>
              <a:prstDash val="solid"/>
              <a:round/>
              <a:headEnd/>
              <a:tailEnd/>
            </a:ln>
          </p:spPr>
          <p:txBody>
            <a:bodyPr/>
            <a:lstStyle/>
            <a:p>
              <a:endParaRPr lang="en-US"/>
            </a:p>
          </p:txBody>
        </p:sp>
        <p:sp>
          <p:nvSpPr>
            <p:cNvPr id="31036" name="Freeform 253"/>
            <p:cNvSpPr>
              <a:spLocks/>
            </p:cNvSpPr>
            <p:nvPr/>
          </p:nvSpPr>
          <p:spPr bwMode="auto">
            <a:xfrm>
              <a:off x="3167" y="2155"/>
              <a:ext cx="42" cy="42"/>
            </a:xfrm>
            <a:custGeom>
              <a:avLst/>
              <a:gdLst>
                <a:gd name="T0" fmla="*/ 21 w 42"/>
                <a:gd name="T1" fmla="*/ 0 h 42"/>
                <a:gd name="T2" fmla="*/ 42 w 42"/>
                <a:gd name="T3" fmla="*/ 21 h 42"/>
                <a:gd name="T4" fmla="*/ 21 w 42"/>
                <a:gd name="T5" fmla="*/ 42 h 42"/>
                <a:gd name="T6" fmla="*/ 0 w 42"/>
                <a:gd name="T7" fmla="*/ 21 h 42"/>
                <a:gd name="T8" fmla="*/ 21 w 42"/>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42">
                  <a:moveTo>
                    <a:pt x="21" y="0"/>
                  </a:moveTo>
                  <a:lnTo>
                    <a:pt x="42" y="21"/>
                  </a:lnTo>
                  <a:lnTo>
                    <a:pt x="21" y="42"/>
                  </a:lnTo>
                  <a:lnTo>
                    <a:pt x="0" y="21"/>
                  </a:lnTo>
                  <a:lnTo>
                    <a:pt x="21" y="0"/>
                  </a:lnTo>
                  <a:close/>
                </a:path>
              </a:pathLst>
            </a:custGeom>
            <a:solidFill>
              <a:srgbClr val="FF00FF"/>
            </a:solidFill>
            <a:ln w="9525">
              <a:solidFill>
                <a:srgbClr val="000000"/>
              </a:solidFill>
              <a:prstDash val="solid"/>
              <a:round/>
              <a:headEnd/>
              <a:tailEnd/>
            </a:ln>
          </p:spPr>
          <p:txBody>
            <a:bodyPr/>
            <a:lstStyle/>
            <a:p>
              <a:endParaRPr lang="en-US"/>
            </a:p>
          </p:txBody>
        </p:sp>
        <p:sp>
          <p:nvSpPr>
            <p:cNvPr id="31037" name="Freeform 254"/>
            <p:cNvSpPr>
              <a:spLocks/>
            </p:cNvSpPr>
            <p:nvPr/>
          </p:nvSpPr>
          <p:spPr bwMode="auto">
            <a:xfrm>
              <a:off x="2487" y="1953"/>
              <a:ext cx="1120" cy="627"/>
            </a:xfrm>
            <a:custGeom>
              <a:avLst/>
              <a:gdLst>
                <a:gd name="T0" fmla="*/ 0 w 211"/>
                <a:gd name="T1" fmla="*/ 2147483647 h 118"/>
                <a:gd name="T2" fmla="*/ 2147483647 w 211"/>
                <a:gd name="T3" fmla="*/ 2147483647 h 118"/>
                <a:gd name="T4" fmla="*/ 2147483647 w 211"/>
                <a:gd name="T5" fmla="*/ 2147483647 h 118"/>
                <a:gd name="T6" fmla="*/ 2147483647 w 211"/>
                <a:gd name="T7" fmla="*/ 2147483647 h 118"/>
                <a:gd name="T8" fmla="*/ 2147483647 w 211"/>
                <a:gd name="T9" fmla="*/ 2147483647 h 118"/>
                <a:gd name="T10" fmla="*/ 2147483647 w 211"/>
                <a:gd name="T11" fmla="*/ 2147483647 h 118"/>
                <a:gd name="T12" fmla="*/ 2147483647 w 211"/>
                <a:gd name="T13" fmla="*/ 2147483647 h 118"/>
                <a:gd name="T14" fmla="*/ 2147483647 w 211"/>
                <a:gd name="T15" fmla="*/ 2147483647 h 118"/>
                <a:gd name="T16" fmla="*/ 2147483647 w 211"/>
                <a:gd name="T17" fmla="*/ 2147483647 h 118"/>
                <a:gd name="T18" fmla="*/ 2147483647 w 211"/>
                <a:gd name="T19" fmla="*/ 2147483647 h 118"/>
                <a:gd name="T20" fmla="*/ 2147483647 w 211"/>
                <a:gd name="T21" fmla="*/ 2147483647 h 118"/>
                <a:gd name="T22" fmla="*/ 2147483647 w 211"/>
                <a:gd name="T23" fmla="*/ 2147483647 h 118"/>
                <a:gd name="T24" fmla="*/ 2147483647 w 211"/>
                <a:gd name="T25" fmla="*/ 2147483647 h 118"/>
                <a:gd name="T26" fmla="*/ 2147483647 w 211"/>
                <a:gd name="T27" fmla="*/ 2147483647 h 118"/>
                <a:gd name="T28" fmla="*/ 2147483647 w 211"/>
                <a:gd name="T29" fmla="*/ 2147483647 h 118"/>
                <a:gd name="T30" fmla="*/ 2147483647 w 211"/>
                <a:gd name="T31" fmla="*/ 2147483647 h 118"/>
                <a:gd name="T32" fmla="*/ 2147483647 w 211"/>
                <a:gd name="T33" fmla="*/ 2147483647 h 118"/>
                <a:gd name="T34" fmla="*/ 2147483647 w 211"/>
                <a:gd name="T35" fmla="*/ 2147483647 h 118"/>
                <a:gd name="T36" fmla="*/ 2147483647 w 211"/>
                <a:gd name="T37" fmla="*/ 2147483647 h 118"/>
                <a:gd name="T38" fmla="*/ 2147483647 w 211"/>
                <a:gd name="T39" fmla="*/ 2147483647 h 118"/>
                <a:gd name="T40" fmla="*/ 2147483647 w 211"/>
                <a:gd name="T41" fmla="*/ 2147483647 h 118"/>
                <a:gd name="T42" fmla="*/ 2147483647 w 211"/>
                <a:gd name="T43" fmla="*/ 2147483647 h 118"/>
                <a:gd name="T44" fmla="*/ 2147483647 w 211"/>
                <a:gd name="T45" fmla="*/ 2147483647 h 118"/>
                <a:gd name="T46" fmla="*/ 2147483647 w 211"/>
                <a:gd name="T47" fmla="*/ 2147483647 h 118"/>
                <a:gd name="T48" fmla="*/ 2147483647 w 211"/>
                <a:gd name="T49" fmla="*/ 2147483647 h 118"/>
                <a:gd name="T50" fmla="*/ 2147483647 w 211"/>
                <a:gd name="T51" fmla="*/ 2147483647 h 118"/>
                <a:gd name="T52" fmla="*/ 2147483647 w 211"/>
                <a:gd name="T53" fmla="*/ 2147483647 h 118"/>
                <a:gd name="T54" fmla="*/ 2147483647 w 211"/>
                <a:gd name="T55" fmla="*/ 2147483647 h 118"/>
                <a:gd name="T56" fmla="*/ 2147483647 w 211"/>
                <a:gd name="T57" fmla="*/ 2147483647 h 118"/>
                <a:gd name="T58" fmla="*/ 2147483647 w 211"/>
                <a:gd name="T59" fmla="*/ 2147483647 h 118"/>
                <a:gd name="T60" fmla="*/ 2147483647 w 211"/>
                <a:gd name="T61" fmla="*/ 2147483647 h 118"/>
                <a:gd name="T62" fmla="*/ 2147483647 w 211"/>
                <a:gd name="T63" fmla="*/ 2147483647 h 118"/>
                <a:gd name="T64" fmla="*/ 2147483647 w 211"/>
                <a:gd name="T65" fmla="*/ 2147483647 h 118"/>
                <a:gd name="T66" fmla="*/ 2147483647 w 211"/>
                <a:gd name="T67" fmla="*/ 2147483647 h 118"/>
                <a:gd name="T68" fmla="*/ 2147483647 w 211"/>
                <a:gd name="T69" fmla="*/ 2147483647 h 118"/>
                <a:gd name="T70" fmla="*/ 2147483647 w 211"/>
                <a:gd name="T71" fmla="*/ 2147483647 h 118"/>
                <a:gd name="T72" fmla="*/ 2147483647 w 211"/>
                <a:gd name="T73" fmla="*/ 2147483647 h 118"/>
                <a:gd name="T74" fmla="*/ 2147483647 w 211"/>
                <a:gd name="T75" fmla="*/ 2147483647 h 118"/>
                <a:gd name="T76" fmla="*/ 2147483647 w 211"/>
                <a:gd name="T77" fmla="*/ 2147483647 h 118"/>
                <a:gd name="T78" fmla="*/ 2147483647 w 211"/>
                <a:gd name="T79" fmla="*/ 2147483647 h 118"/>
                <a:gd name="T80" fmla="*/ 2147483647 w 211"/>
                <a:gd name="T81" fmla="*/ 2147483647 h 118"/>
                <a:gd name="T82" fmla="*/ 2147483647 w 211"/>
                <a:gd name="T83" fmla="*/ 2147483647 h 118"/>
                <a:gd name="T84" fmla="*/ 2147483647 w 211"/>
                <a:gd name="T85" fmla="*/ 2147483647 h 118"/>
                <a:gd name="T86" fmla="*/ 2147483647 w 211"/>
                <a:gd name="T87" fmla="*/ 2147483647 h 118"/>
                <a:gd name="T88" fmla="*/ 2147483647 w 211"/>
                <a:gd name="T89" fmla="*/ 2147483647 h 118"/>
                <a:gd name="T90" fmla="*/ 2147483647 w 211"/>
                <a:gd name="T91" fmla="*/ 2147483647 h 118"/>
                <a:gd name="T92" fmla="*/ 2147483647 w 211"/>
                <a:gd name="T93" fmla="*/ 2147483647 h 118"/>
                <a:gd name="T94" fmla="*/ 2147483647 w 211"/>
                <a:gd name="T95" fmla="*/ 2147483647 h 118"/>
                <a:gd name="T96" fmla="*/ 2147483647 w 211"/>
                <a:gd name="T97" fmla="*/ 2147483647 h 118"/>
                <a:gd name="T98" fmla="*/ 2147483647 w 211"/>
                <a:gd name="T99" fmla="*/ 2147483647 h 118"/>
                <a:gd name="T100" fmla="*/ 2147483647 w 211"/>
                <a:gd name="T101" fmla="*/ 2147483647 h 118"/>
                <a:gd name="T102" fmla="*/ 2147483647 w 211"/>
                <a:gd name="T103" fmla="*/ 2147483647 h 118"/>
                <a:gd name="T104" fmla="*/ 2147483647 w 211"/>
                <a:gd name="T105" fmla="*/ 2147483647 h 118"/>
                <a:gd name="T106" fmla="*/ 2147483647 w 211"/>
                <a:gd name="T107" fmla="*/ 2147483647 h 118"/>
                <a:gd name="T108" fmla="*/ 2147483647 w 211"/>
                <a:gd name="T109" fmla="*/ 2147483647 h 118"/>
                <a:gd name="T110" fmla="*/ 2147483647 w 211"/>
                <a:gd name="T111" fmla="*/ 2147483647 h 118"/>
                <a:gd name="T112" fmla="*/ 2147483647 w 211"/>
                <a:gd name="T113" fmla="*/ 2147483647 h 118"/>
                <a:gd name="T114" fmla="*/ 2147483647 w 211"/>
                <a:gd name="T115" fmla="*/ 2147483647 h 118"/>
                <a:gd name="T116" fmla="*/ 2147483647 w 211"/>
                <a:gd name="T117" fmla="*/ 2147483647 h 118"/>
                <a:gd name="T118" fmla="*/ 2147483647 w 211"/>
                <a:gd name="T119" fmla="*/ 2147483647 h 118"/>
                <a:gd name="T120" fmla="*/ 2147483647 w 211"/>
                <a:gd name="T121" fmla="*/ 2147483647 h 118"/>
                <a:gd name="T122" fmla="*/ 2147483647 w 211"/>
                <a:gd name="T123" fmla="*/ 0 h 11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11" h="118">
                  <a:moveTo>
                    <a:pt x="0" y="118"/>
                  </a:moveTo>
                  <a:lnTo>
                    <a:pt x="3" y="116"/>
                  </a:lnTo>
                  <a:lnTo>
                    <a:pt x="7" y="114"/>
                  </a:lnTo>
                  <a:lnTo>
                    <a:pt x="10" y="112"/>
                  </a:lnTo>
                  <a:lnTo>
                    <a:pt x="14" y="110"/>
                  </a:lnTo>
                  <a:lnTo>
                    <a:pt x="17" y="108"/>
                  </a:lnTo>
                  <a:lnTo>
                    <a:pt x="20" y="106"/>
                  </a:lnTo>
                  <a:lnTo>
                    <a:pt x="24" y="104"/>
                  </a:lnTo>
                  <a:lnTo>
                    <a:pt x="27" y="102"/>
                  </a:lnTo>
                  <a:lnTo>
                    <a:pt x="31" y="100"/>
                  </a:lnTo>
                  <a:lnTo>
                    <a:pt x="34" y="98"/>
                  </a:lnTo>
                  <a:lnTo>
                    <a:pt x="38" y="96"/>
                  </a:lnTo>
                  <a:lnTo>
                    <a:pt x="41" y="95"/>
                  </a:lnTo>
                  <a:lnTo>
                    <a:pt x="45" y="93"/>
                  </a:lnTo>
                  <a:lnTo>
                    <a:pt x="48" y="91"/>
                  </a:lnTo>
                  <a:lnTo>
                    <a:pt x="52" y="89"/>
                  </a:lnTo>
                  <a:lnTo>
                    <a:pt x="55" y="87"/>
                  </a:lnTo>
                  <a:lnTo>
                    <a:pt x="59" y="85"/>
                  </a:lnTo>
                  <a:lnTo>
                    <a:pt x="62" y="83"/>
                  </a:lnTo>
                  <a:lnTo>
                    <a:pt x="65" y="81"/>
                  </a:lnTo>
                  <a:lnTo>
                    <a:pt x="69" y="79"/>
                  </a:lnTo>
                  <a:lnTo>
                    <a:pt x="72" y="77"/>
                  </a:lnTo>
                  <a:lnTo>
                    <a:pt x="76" y="75"/>
                  </a:lnTo>
                  <a:lnTo>
                    <a:pt x="79" y="73"/>
                  </a:lnTo>
                  <a:lnTo>
                    <a:pt x="83" y="71"/>
                  </a:lnTo>
                  <a:lnTo>
                    <a:pt x="86" y="70"/>
                  </a:lnTo>
                  <a:lnTo>
                    <a:pt x="90" y="68"/>
                  </a:lnTo>
                  <a:lnTo>
                    <a:pt x="93" y="66"/>
                  </a:lnTo>
                  <a:lnTo>
                    <a:pt x="97" y="64"/>
                  </a:lnTo>
                  <a:lnTo>
                    <a:pt x="100" y="62"/>
                  </a:lnTo>
                  <a:lnTo>
                    <a:pt x="104" y="60"/>
                  </a:lnTo>
                  <a:lnTo>
                    <a:pt x="107" y="58"/>
                  </a:lnTo>
                  <a:lnTo>
                    <a:pt x="111" y="56"/>
                  </a:lnTo>
                  <a:lnTo>
                    <a:pt x="114" y="54"/>
                  </a:lnTo>
                  <a:lnTo>
                    <a:pt x="117" y="52"/>
                  </a:lnTo>
                  <a:lnTo>
                    <a:pt x="121" y="50"/>
                  </a:lnTo>
                  <a:lnTo>
                    <a:pt x="124" y="48"/>
                  </a:lnTo>
                  <a:lnTo>
                    <a:pt x="128" y="46"/>
                  </a:lnTo>
                  <a:lnTo>
                    <a:pt x="131" y="45"/>
                  </a:lnTo>
                  <a:lnTo>
                    <a:pt x="135" y="43"/>
                  </a:lnTo>
                  <a:lnTo>
                    <a:pt x="138" y="41"/>
                  </a:lnTo>
                  <a:lnTo>
                    <a:pt x="142" y="39"/>
                  </a:lnTo>
                  <a:lnTo>
                    <a:pt x="145" y="37"/>
                  </a:lnTo>
                  <a:lnTo>
                    <a:pt x="149" y="35"/>
                  </a:lnTo>
                  <a:lnTo>
                    <a:pt x="152" y="33"/>
                  </a:lnTo>
                  <a:lnTo>
                    <a:pt x="156" y="31"/>
                  </a:lnTo>
                  <a:lnTo>
                    <a:pt x="159" y="29"/>
                  </a:lnTo>
                  <a:lnTo>
                    <a:pt x="162" y="27"/>
                  </a:lnTo>
                  <a:lnTo>
                    <a:pt x="166" y="25"/>
                  </a:lnTo>
                  <a:lnTo>
                    <a:pt x="169" y="23"/>
                  </a:lnTo>
                  <a:lnTo>
                    <a:pt x="173" y="21"/>
                  </a:lnTo>
                  <a:lnTo>
                    <a:pt x="176" y="20"/>
                  </a:lnTo>
                  <a:lnTo>
                    <a:pt x="180" y="18"/>
                  </a:lnTo>
                  <a:lnTo>
                    <a:pt x="183" y="16"/>
                  </a:lnTo>
                  <a:lnTo>
                    <a:pt x="187" y="14"/>
                  </a:lnTo>
                  <a:lnTo>
                    <a:pt x="190" y="12"/>
                  </a:lnTo>
                  <a:lnTo>
                    <a:pt x="194" y="10"/>
                  </a:lnTo>
                  <a:lnTo>
                    <a:pt x="197" y="8"/>
                  </a:lnTo>
                  <a:lnTo>
                    <a:pt x="201" y="6"/>
                  </a:lnTo>
                  <a:lnTo>
                    <a:pt x="204" y="4"/>
                  </a:lnTo>
                  <a:lnTo>
                    <a:pt x="207" y="2"/>
                  </a:lnTo>
                  <a:lnTo>
                    <a:pt x="211"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38" name="Rectangle 255"/>
            <p:cNvSpPr>
              <a:spLocks noChangeArrowheads="1"/>
            </p:cNvSpPr>
            <p:nvPr/>
          </p:nvSpPr>
          <p:spPr bwMode="auto">
            <a:xfrm>
              <a:off x="2357" y="2919"/>
              <a:ext cx="5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r>
                <a:rPr lang="en-US" altLang="en-US" sz="1300">
                  <a:solidFill>
                    <a:srgbClr val="000000"/>
                  </a:solidFill>
                  <a:latin typeface="Arial" pitchFamily="34" charset="0"/>
                </a:rPr>
                <a:t>1</a:t>
              </a:r>
              <a:endParaRPr lang="en-US" altLang="en-US"/>
            </a:p>
          </p:txBody>
        </p:sp>
        <p:sp>
          <p:nvSpPr>
            <p:cNvPr id="31039" name="Rectangle 256"/>
            <p:cNvSpPr>
              <a:spLocks noChangeArrowheads="1"/>
            </p:cNvSpPr>
            <p:nvPr/>
          </p:nvSpPr>
          <p:spPr bwMode="auto">
            <a:xfrm>
              <a:off x="2298" y="2654"/>
              <a:ext cx="11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r>
                <a:rPr lang="en-US" altLang="en-US" sz="1300">
                  <a:solidFill>
                    <a:srgbClr val="000000"/>
                  </a:solidFill>
                  <a:latin typeface="Arial" pitchFamily="34" charset="0"/>
                </a:rPr>
                <a:t>10</a:t>
              </a:r>
              <a:endParaRPr lang="en-US" altLang="en-US"/>
            </a:p>
          </p:txBody>
        </p:sp>
        <p:sp>
          <p:nvSpPr>
            <p:cNvPr id="31040" name="Rectangle 257"/>
            <p:cNvSpPr>
              <a:spLocks noChangeArrowheads="1"/>
            </p:cNvSpPr>
            <p:nvPr/>
          </p:nvSpPr>
          <p:spPr bwMode="auto">
            <a:xfrm>
              <a:off x="2240" y="2394"/>
              <a:ext cx="174"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r>
                <a:rPr lang="en-US" altLang="en-US" sz="1300">
                  <a:solidFill>
                    <a:srgbClr val="000000"/>
                  </a:solidFill>
                  <a:latin typeface="Arial" pitchFamily="34" charset="0"/>
                </a:rPr>
                <a:t>100</a:t>
              </a:r>
              <a:endParaRPr lang="en-US" altLang="en-US"/>
            </a:p>
          </p:txBody>
        </p:sp>
        <p:sp>
          <p:nvSpPr>
            <p:cNvPr id="31041" name="Rectangle 258"/>
            <p:cNvSpPr>
              <a:spLocks noChangeArrowheads="1"/>
            </p:cNvSpPr>
            <p:nvPr/>
          </p:nvSpPr>
          <p:spPr bwMode="auto">
            <a:xfrm>
              <a:off x="2181" y="2128"/>
              <a:ext cx="23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r>
                <a:rPr lang="en-US" altLang="en-US" sz="1300">
                  <a:solidFill>
                    <a:srgbClr val="000000"/>
                  </a:solidFill>
                  <a:latin typeface="Arial" pitchFamily="34" charset="0"/>
                </a:rPr>
                <a:t>1000</a:t>
              </a:r>
              <a:endParaRPr lang="en-US" altLang="en-US"/>
            </a:p>
          </p:txBody>
        </p:sp>
        <p:sp>
          <p:nvSpPr>
            <p:cNvPr id="31042" name="Rectangle 259"/>
            <p:cNvSpPr>
              <a:spLocks noChangeArrowheads="1"/>
            </p:cNvSpPr>
            <p:nvPr/>
          </p:nvSpPr>
          <p:spPr bwMode="auto">
            <a:xfrm>
              <a:off x="2123" y="1863"/>
              <a:ext cx="290"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r>
                <a:rPr lang="en-US" altLang="en-US" sz="1300">
                  <a:solidFill>
                    <a:srgbClr val="000000"/>
                  </a:solidFill>
                  <a:latin typeface="Arial" pitchFamily="34" charset="0"/>
                </a:rPr>
                <a:t>10000</a:t>
              </a:r>
              <a:endParaRPr lang="en-US" altLang="en-US"/>
            </a:p>
          </p:txBody>
        </p:sp>
        <p:sp>
          <p:nvSpPr>
            <p:cNvPr id="31043" name="Rectangle 260"/>
            <p:cNvSpPr>
              <a:spLocks noChangeArrowheads="1"/>
            </p:cNvSpPr>
            <p:nvPr/>
          </p:nvSpPr>
          <p:spPr bwMode="auto">
            <a:xfrm>
              <a:off x="2450" y="3032"/>
              <a:ext cx="5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r>
                <a:rPr lang="en-US" altLang="en-US" sz="1300">
                  <a:solidFill>
                    <a:srgbClr val="000000"/>
                  </a:solidFill>
                  <a:latin typeface="Arial" pitchFamily="34" charset="0"/>
                </a:rPr>
                <a:t>3</a:t>
              </a:r>
              <a:endParaRPr lang="en-US" altLang="en-US"/>
            </a:p>
          </p:txBody>
        </p:sp>
        <p:sp>
          <p:nvSpPr>
            <p:cNvPr id="31044" name="Rectangle 261"/>
            <p:cNvSpPr>
              <a:spLocks noChangeArrowheads="1"/>
            </p:cNvSpPr>
            <p:nvPr/>
          </p:nvSpPr>
          <p:spPr bwMode="auto">
            <a:xfrm>
              <a:off x="2646" y="3032"/>
              <a:ext cx="5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r>
                <a:rPr lang="en-US" altLang="en-US" sz="1300">
                  <a:solidFill>
                    <a:srgbClr val="000000"/>
                  </a:solidFill>
                  <a:latin typeface="Arial" pitchFamily="34" charset="0"/>
                </a:rPr>
                <a:t>4</a:t>
              </a:r>
              <a:endParaRPr lang="en-US" altLang="en-US"/>
            </a:p>
          </p:txBody>
        </p:sp>
        <p:sp>
          <p:nvSpPr>
            <p:cNvPr id="31045" name="Rectangle 262"/>
            <p:cNvSpPr>
              <a:spLocks noChangeArrowheads="1"/>
            </p:cNvSpPr>
            <p:nvPr/>
          </p:nvSpPr>
          <p:spPr bwMode="auto">
            <a:xfrm>
              <a:off x="2843" y="3032"/>
              <a:ext cx="5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r>
                <a:rPr lang="en-US" altLang="en-US" sz="1300">
                  <a:solidFill>
                    <a:srgbClr val="000000"/>
                  </a:solidFill>
                  <a:latin typeface="Arial" pitchFamily="34" charset="0"/>
                </a:rPr>
                <a:t>5</a:t>
              </a:r>
              <a:endParaRPr lang="en-US" altLang="en-US"/>
            </a:p>
          </p:txBody>
        </p:sp>
        <p:sp>
          <p:nvSpPr>
            <p:cNvPr id="31046" name="Rectangle 263"/>
            <p:cNvSpPr>
              <a:spLocks noChangeArrowheads="1"/>
            </p:cNvSpPr>
            <p:nvPr/>
          </p:nvSpPr>
          <p:spPr bwMode="auto">
            <a:xfrm>
              <a:off x="3039" y="3032"/>
              <a:ext cx="5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r>
                <a:rPr lang="en-US" altLang="en-US" sz="1300">
                  <a:solidFill>
                    <a:srgbClr val="000000"/>
                  </a:solidFill>
                  <a:latin typeface="Arial" pitchFamily="34" charset="0"/>
                </a:rPr>
                <a:t>6</a:t>
              </a:r>
              <a:endParaRPr lang="en-US" altLang="en-US"/>
            </a:p>
          </p:txBody>
        </p:sp>
        <p:sp>
          <p:nvSpPr>
            <p:cNvPr id="31047" name="Rectangle 264"/>
            <p:cNvSpPr>
              <a:spLocks noChangeArrowheads="1"/>
            </p:cNvSpPr>
            <p:nvPr/>
          </p:nvSpPr>
          <p:spPr bwMode="auto">
            <a:xfrm>
              <a:off x="3236" y="3032"/>
              <a:ext cx="5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r>
                <a:rPr lang="en-US" altLang="en-US" sz="1300">
                  <a:solidFill>
                    <a:srgbClr val="000000"/>
                  </a:solidFill>
                  <a:latin typeface="Arial" pitchFamily="34" charset="0"/>
                </a:rPr>
                <a:t>7</a:t>
              </a:r>
              <a:endParaRPr lang="en-US" altLang="en-US"/>
            </a:p>
          </p:txBody>
        </p:sp>
        <p:sp>
          <p:nvSpPr>
            <p:cNvPr id="31048" name="Rectangle 265"/>
            <p:cNvSpPr>
              <a:spLocks noChangeArrowheads="1"/>
            </p:cNvSpPr>
            <p:nvPr/>
          </p:nvSpPr>
          <p:spPr bwMode="auto">
            <a:xfrm>
              <a:off x="3432" y="3032"/>
              <a:ext cx="5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r>
                <a:rPr lang="en-US" altLang="en-US" sz="1300">
                  <a:solidFill>
                    <a:srgbClr val="000000"/>
                  </a:solidFill>
                  <a:latin typeface="Arial" pitchFamily="34" charset="0"/>
                </a:rPr>
                <a:t>8</a:t>
              </a:r>
              <a:endParaRPr lang="en-US" altLang="en-US"/>
            </a:p>
          </p:txBody>
        </p:sp>
        <p:sp>
          <p:nvSpPr>
            <p:cNvPr id="31049" name="Rectangle 266"/>
            <p:cNvSpPr>
              <a:spLocks noChangeArrowheads="1"/>
            </p:cNvSpPr>
            <p:nvPr/>
          </p:nvSpPr>
          <p:spPr bwMode="auto">
            <a:xfrm>
              <a:off x="3628" y="3032"/>
              <a:ext cx="5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r>
                <a:rPr lang="en-US" altLang="en-US" sz="1300">
                  <a:solidFill>
                    <a:srgbClr val="000000"/>
                  </a:solidFill>
                  <a:latin typeface="Arial" pitchFamily="34" charset="0"/>
                </a:rPr>
                <a:t>9</a:t>
              </a:r>
              <a:endParaRPr lang="en-US" altLang="en-US"/>
            </a:p>
          </p:txBody>
        </p:sp>
        <p:sp>
          <p:nvSpPr>
            <p:cNvPr id="31050" name="Rectangle 267"/>
            <p:cNvSpPr>
              <a:spLocks noChangeArrowheads="1"/>
            </p:cNvSpPr>
            <p:nvPr/>
          </p:nvSpPr>
          <p:spPr bwMode="auto">
            <a:xfrm>
              <a:off x="2744" y="3174"/>
              <a:ext cx="57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r>
                <a:rPr lang="en-US" altLang="en-US" sz="1800">
                  <a:solidFill>
                    <a:srgbClr val="000000"/>
                  </a:solidFill>
                  <a:latin typeface="Arial" pitchFamily="34" charset="0"/>
                </a:rPr>
                <a:t>Predictor</a:t>
              </a:r>
              <a:endParaRPr lang="en-US" altLang="en-US" sz="1800"/>
            </a:p>
          </p:txBody>
        </p:sp>
        <p:sp>
          <p:nvSpPr>
            <p:cNvPr id="31051" name="Rectangle 268"/>
            <p:cNvSpPr>
              <a:spLocks noChangeArrowheads="1"/>
            </p:cNvSpPr>
            <p:nvPr/>
          </p:nvSpPr>
          <p:spPr bwMode="auto">
            <a:xfrm>
              <a:off x="2099" y="1691"/>
              <a:ext cx="140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r>
                <a:rPr lang="en-US" altLang="en-US" sz="1800">
                  <a:solidFill>
                    <a:srgbClr val="000000"/>
                  </a:solidFill>
                  <a:latin typeface="Arial" pitchFamily="34" charset="0"/>
                </a:rPr>
                <a:t>Dependent (log scale)</a:t>
              </a:r>
              <a:endParaRPr lang="en-US" altLang="en-US" sz="1800"/>
            </a:p>
          </p:txBody>
        </p:sp>
      </p:grpSp>
      <p:grpSp>
        <p:nvGrpSpPr>
          <p:cNvPr id="287153" name="Group 433"/>
          <p:cNvGrpSpPr>
            <a:grpSpLocks/>
          </p:cNvGrpSpPr>
          <p:nvPr/>
        </p:nvGrpSpPr>
        <p:grpSpPr bwMode="auto">
          <a:xfrm>
            <a:off x="468313" y="4148138"/>
            <a:ext cx="2509837" cy="2592387"/>
            <a:chOff x="295" y="2613"/>
            <a:chExt cx="1581" cy="1633"/>
          </a:xfrm>
        </p:grpSpPr>
        <p:sp>
          <p:nvSpPr>
            <p:cNvPr id="30903" name="Rectangle 273"/>
            <p:cNvSpPr>
              <a:spLocks noChangeArrowheads="1"/>
            </p:cNvSpPr>
            <p:nvPr/>
          </p:nvSpPr>
          <p:spPr bwMode="auto">
            <a:xfrm>
              <a:off x="295" y="2613"/>
              <a:ext cx="1581" cy="1633"/>
            </a:xfrm>
            <a:prstGeom prst="rect">
              <a:avLst/>
            </a:prstGeom>
            <a:solidFill>
              <a:srgbClr val="FFFFCC"/>
            </a:solidFill>
            <a:ln w="0">
              <a:solidFill>
                <a:srgbClr val="000000"/>
              </a:solidFill>
              <a:miter lim="800000"/>
              <a:headEnd/>
              <a:tailEnd/>
            </a:ln>
          </p:spPr>
          <p:txBody>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endParaRPr lang="en-US" altLang="en-US"/>
            </a:p>
          </p:txBody>
        </p:sp>
        <p:sp>
          <p:nvSpPr>
            <p:cNvPr id="30904" name="Rectangle 274"/>
            <p:cNvSpPr>
              <a:spLocks noChangeArrowheads="1"/>
            </p:cNvSpPr>
            <p:nvPr/>
          </p:nvSpPr>
          <p:spPr bwMode="auto">
            <a:xfrm>
              <a:off x="643" y="2848"/>
              <a:ext cx="1141" cy="100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endParaRPr lang="en-US" altLang="en-US"/>
            </a:p>
          </p:txBody>
        </p:sp>
        <p:sp>
          <p:nvSpPr>
            <p:cNvPr id="30905" name="Rectangle 275"/>
            <p:cNvSpPr>
              <a:spLocks noChangeArrowheads="1"/>
            </p:cNvSpPr>
            <p:nvPr/>
          </p:nvSpPr>
          <p:spPr bwMode="auto">
            <a:xfrm>
              <a:off x="643" y="2848"/>
              <a:ext cx="1141" cy="1008"/>
            </a:xfrm>
            <a:prstGeom prst="rect">
              <a:avLst/>
            </a:prstGeom>
            <a:noFill/>
            <a:ln w="793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endParaRPr lang="en-US" altLang="en-US"/>
            </a:p>
          </p:txBody>
        </p:sp>
        <p:sp>
          <p:nvSpPr>
            <p:cNvPr id="30906" name="Line 276"/>
            <p:cNvSpPr>
              <a:spLocks noChangeShapeType="1"/>
            </p:cNvSpPr>
            <p:nvPr/>
          </p:nvSpPr>
          <p:spPr bwMode="auto">
            <a:xfrm>
              <a:off x="643" y="2848"/>
              <a:ext cx="0" cy="100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07" name="Line 277"/>
            <p:cNvSpPr>
              <a:spLocks noChangeShapeType="1"/>
            </p:cNvSpPr>
            <p:nvPr/>
          </p:nvSpPr>
          <p:spPr bwMode="auto">
            <a:xfrm>
              <a:off x="611" y="3856"/>
              <a:ext cx="3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08" name="Line 278"/>
            <p:cNvSpPr>
              <a:spLocks noChangeShapeType="1"/>
            </p:cNvSpPr>
            <p:nvPr/>
          </p:nvSpPr>
          <p:spPr bwMode="auto">
            <a:xfrm>
              <a:off x="611" y="3655"/>
              <a:ext cx="3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09" name="Line 279"/>
            <p:cNvSpPr>
              <a:spLocks noChangeShapeType="1"/>
            </p:cNvSpPr>
            <p:nvPr/>
          </p:nvSpPr>
          <p:spPr bwMode="auto">
            <a:xfrm>
              <a:off x="611" y="3453"/>
              <a:ext cx="3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10" name="Line 280"/>
            <p:cNvSpPr>
              <a:spLocks noChangeShapeType="1"/>
            </p:cNvSpPr>
            <p:nvPr/>
          </p:nvSpPr>
          <p:spPr bwMode="auto">
            <a:xfrm>
              <a:off x="611" y="3251"/>
              <a:ext cx="3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11" name="Line 281"/>
            <p:cNvSpPr>
              <a:spLocks noChangeShapeType="1"/>
            </p:cNvSpPr>
            <p:nvPr/>
          </p:nvSpPr>
          <p:spPr bwMode="auto">
            <a:xfrm>
              <a:off x="611" y="3050"/>
              <a:ext cx="3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12" name="Line 282"/>
            <p:cNvSpPr>
              <a:spLocks noChangeShapeType="1"/>
            </p:cNvSpPr>
            <p:nvPr/>
          </p:nvSpPr>
          <p:spPr bwMode="auto">
            <a:xfrm>
              <a:off x="611" y="2848"/>
              <a:ext cx="3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13" name="Line 283"/>
            <p:cNvSpPr>
              <a:spLocks noChangeShapeType="1"/>
            </p:cNvSpPr>
            <p:nvPr/>
          </p:nvSpPr>
          <p:spPr bwMode="auto">
            <a:xfrm>
              <a:off x="643" y="3856"/>
              <a:ext cx="1141"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14" name="Line 284"/>
            <p:cNvSpPr>
              <a:spLocks noChangeShapeType="1"/>
            </p:cNvSpPr>
            <p:nvPr/>
          </p:nvSpPr>
          <p:spPr bwMode="auto">
            <a:xfrm flipV="1">
              <a:off x="643" y="3856"/>
              <a:ext cx="0" cy="2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15" name="Line 285"/>
            <p:cNvSpPr>
              <a:spLocks noChangeShapeType="1"/>
            </p:cNvSpPr>
            <p:nvPr/>
          </p:nvSpPr>
          <p:spPr bwMode="auto">
            <a:xfrm flipV="1">
              <a:off x="929" y="3856"/>
              <a:ext cx="0" cy="2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16" name="Line 286"/>
            <p:cNvSpPr>
              <a:spLocks noChangeShapeType="1"/>
            </p:cNvSpPr>
            <p:nvPr/>
          </p:nvSpPr>
          <p:spPr bwMode="auto">
            <a:xfrm flipV="1">
              <a:off x="1216" y="3856"/>
              <a:ext cx="0" cy="2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17" name="Line 287"/>
            <p:cNvSpPr>
              <a:spLocks noChangeShapeType="1"/>
            </p:cNvSpPr>
            <p:nvPr/>
          </p:nvSpPr>
          <p:spPr bwMode="auto">
            <a:xfrm flipV="1">
              <a:off x="1497" y="3856"/>
              <a:ext cx="0" cy="2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18" name="Line 288"/>
            <p:cNvSpPr>
              <a:spLocks noChangeShapeType="1"/>
            </p:cNvSpPr>
            <p:nvPr/>
          </p:nvSpPr>
          <p:spPr bwMode="auto">
            <a:xfrm flipV="1">
              <a:off x="1784" y="3856"/>
              <a:ext cx="0" cy="2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19" name="Line 289"/>
            <p:cNvSpPr>
              <a:spLocks noChangeShapeType="1"/>
            </p:cNvSpPr>
            <p:nvPr/>
          </p:nvSpPr>
          <p:spPr bwMode="auto">
            <a:xfrm flipV="1">
              <a:off x="643" y="3856"/>
              <a:ext cx="0" cy="3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20" name="Line 290"/>
            <p:cNvSpPr>
              <a:spLocks noChangeShapeType="1"/>
            </p:cNvSpPr>
            <p:nvPr/>
          </p:nvSpPr>
          <p:spPr bwMode="auto">
            <a:xfrm flipV="1">
              <a:off x="1216" y="3856"/>
              <a:ext cx="0" cy="3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21" name="Line 291"/>
            <p:cNvSpPr>
              <a:spLocks noChangeShapeType="1"/>
            </p:cNvSpPr>
            <p:nvPr/>
          </p:nvSpPr>
          <p:spPr bwMode="auto">
            <a:xfrm flipV="1">
              <a:off x="1784" y="3856"/>
              <a:ext cx="0" cy="3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22" name="Freeform 292"/>
            <p:cNvSpPr>
              <a:spLocks/>
            </p:cNvSpPr>
            <p:nvPr/>
          </p:nvSpPr>
          <p:spPr bwMode="auto">
            <a:xfrm>
              <a:off x="982" y="3607"/>
              <a:ext cx="43" cy="42"/>
            </a:xfrm>
            <a:custGeom>
              <a:avLst/>
              <a:gdLst>
                <a:gd name="T0" fmla="*/ 22 w 43"/>
                <a:gd name="T1" fmla="*/ 0 h 42"/>
                <a:gd name="T2" fmla="*/ 43 w 43"/>
                <a:gd name="T3" fmla="*/ 21 h 42"/>
                <a:gd name="T4" fmla="*/ 22 w 43"/>
                <a:gd name="T5" fmla="*/ 42 h 42"/>
                <a:gd name="T6" fmla="*/ 0 w 43"/>
                <a:gd name="T7" fmla="*/ 21 h 42"/>
                <a:gd name="T8" fmla="*/ 22 w 43"/>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42">
                  <a:moveTo>
                    <a:pt x="22" y="0"/>
                  </a:moveTo>
                  <a:lnTo>
                    <a:pt x="43" y="21"/>
                  </a:lnTo>
                  <a:lnTo>
                    <a:pt x="22" y="42"/>
                  </a:lnTo>
                  <a:lnTo>
                    <a:pt x="0" y="21"/>
                  </a:lnTo>
                  <a:lnTo>
                    <a:pt x="22" y="0"/>
                  </a:lnTo>
                  <a:close/>
                </a:path>
              </a:pathLst>
            </a:custGeom>
            <a:solidFill>
              <a:srgbClr val="FF00FF"/>
            </a:solidFill>
            <a:ln w="7938">
              <a:solidFill>
                <a:srgbClr val="000000"/>
              </a:solidFill>
              <a:prstDash val="solid"/>
              <a:round/>
              <a:headEnd/>
              <a:tailEnd/>
            </a:ln>
          </p:spPr>
          <p:txBody>
            <a:bodyPr/>
            <a:lstStyle/>
            <a:p>
              <a:endParaRPr lang="en-US"/>
            </a:p>
          </p:txBody>
        </p:sp>
        <p:sp>
          <p:nvSpPr>
            <p:cNvPr id="30923" name="Freeform 293"/>
            <p:cNvSpPr>
              <a:spLocks/>
            </p:cNvSpPr>
            <p:nvPr/>
          </p:nvSpPr>
          <p:spPr bwMode="auto">
            <a:xfrm>
              <a:off x="834" y="3479"/>
              <a:ext cx="42" cy="43"/>
            </a:xfrm>
            <a:custGeom>
              <a:avLst/>
              <a:gdLst>
                <a:gd name="T0" fmla="*/ 21 w 42"/>
                <a:gd name="T1" fmla="*/ 0 h 43"/>
                <a:gd name="T2" fmla="*/ 42 w 42"/>
                <a:gd name="T3" fmla="*/ 22 h 43"/>
                <a:gd name="T4" fmla="*/ 21 w 42"/>
                <a:gd name="T5" fmla="*/ 43 h 43"/>
                <a:gd name="T6" fmla="*/ 0 w 42"/>
                <a:gd name="T7" fmla="*/ 22 h 43"/>
                <a:gd name="T8" fmla="*/ 21 w 42"/>
                <a:gd name="T9" fmla="*/ 0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43">
                  <a:moveTo>
                    <a:pt x="21" y="0"/>
                  </a:moveTo>
                  <a:lnTo>
                    <a:pt x="42" y="22"/>
                  </a:lnTo>
                  <a:lnTo>
                    <a:pt x="21" y="43"/>
                  </a:lnTo>
                  <a:lnTo>
                    <a:pt x="0" y="22"/>
                  </a:lnTo>
                  <a:lnTo>
                    <a:pt x="21" y="0"/>
                  </a:lnTo>
                  <a:close/>
                </a:path>
              </a:pathLst>
            </a:custGeom>
            <a:solidFill>
              <a:srgbClr val="FF00FF"/>
            </a:solidFill>
            <a:ln w="7938">
              <a:solidFill>
                <a:srgbClr val="000000"/>
              </a:solidFill>
              <a:prstDash val="solid"/>
              <a:round/>
              <a:headEnd/>
              <a:tailEnd/>
            </a:ln>
          </p:spPr>
          <p:txBody>
            <a:bodyPr/>
            <a:lstStyle/>
            <a:p>
              <a:endParaRPr lang="en-US"/>
            </a:p>
          </p:txBody>
        </p:sp>
        <p:sp>
          <p:nvSpPr>
            <p:cNvPr id="30924" name="Freeform 294"/>
            <p:cNvSpPr>
              <a:spLocks/>
            </p:cNvSpPr>
            <p:nvPr/>
          </p:nvSpPr>
          <p:spPr bwMode="auto">
            <a:xfrm>
              <a:off x="1720" y="3023"/>
              <a:ext cx="43" cy="42"/>
            </a:xfrm>
            <a:custGeom>
              <a:avLst/>
              <a:gdLst>
                <a:gd name="T0" fmla="*/ 21 w 43"/>
                <a:gd name="T1" fmla="*/ 0 h 42"/>
                <a:gd name="T2" fmla="*/ 43 w 43"/>
                <a:gd name="T3" fmla="*/ 21 h 42"/>
                <a:gd name="T4" fmla="*/ 21 w 43"/>
                <a:gd name="T5" fmla="*/ 42 h 42"/>
                <a:gd name="T6" fmla="*/ 0 w 43"/>
                <a:gd name="T7" fmla="*/ 21 h 42"/>
                <a:gd name="T8" fmla="*/ 21 w 43"/>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42">
                  <a:moveTo>
                    <a:pt x="21" y="0"/>
                  </a:moveTo>
                  <a:lnTo>
                    <a:pt x="43" y="21"/>
                  </a:lnTo>
                  <a:lnTo>
                    <a:pt x="21" y="42"/>
                  </a:lnTo>
                  <a:lnTo>
                    <a:pt x="0" y="21"/>
                  </a:lnTo>
                  <a:lnTo>
                    <a:pt x="21" y="0"/>
                  </a:lnTo>
                  <a:close/>
                </a:path>
              </a:pathLst>
            </a:custGeom>
            <a:solidFill>
              <a:srgbClr val="FF00FF"/>
            </a:solidFill>
            <a:ln w="7938">
              <a:solidFill>
                <a:srgbClr val="000000"/>
              </a:solidFill>
              <a:prstDash val="solid"/>
              <a:round/>
              <a:headEnd/>
              <a:tailEnd/>
            </a:ln>
          </p:spPr>
          <p:txBody>
            <a:bodyPr/>
            <a:lstStyle/>
            <a:p>
              <a:endParaRPr lang="en-US"/>
            </a:p>
          </p:txBody>
        </p:sp>
        <p:sp>
          <p:nvSpPr>
            <p:cNvPr id="30925" name="Freeform 295"/>
            <p:cNvSpPr>
              <a:spLocks/>
            </p:cNvSpPr>
            <p:nvPr/>
          </p:nvSpPr>
          <p:spPr bwMode="auto">
            <a:xfrm>
              <a:off x="929" y="3580"/>
              <a:ext cx="43" cy="43"/>
            </a:xfrm>
            <a:custGeom>
              <a:avLst/>
              <a:gdLst>
                <a:gd name="T0" fmla="*/ 22 w 43"/>
                <a:gd name="T1" fmla="*/ 0 h 43"/>
                <a:gd name="T2" fmla="*/ 43 w 43"/>
                <a:gd name="T3" fmla="*/ 22 h 43"/>
                <a:gd name="T4" fmla="*/ 22 w 43"/>
                <a:gd name="T5" fmla="*/ 43 h 43"/>
                <a:gd name="T6" fmla="*/ 0 w 43"/>
                <a:gd name="T7" fmla="*/ 22 h 43"/>
                <a:gd name="T8" fmla="*/ 22 w 43"/>
                <a:gd name="T9" fmla="*/ 0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43">
                  <a:moveTo>
                    <a:pt x="22" y="0"/>
                  </a:moveTo>
                  <a:lnTo>
                    <a:pt x="43" y="22"/>
                  </a:lnTo>
                  <a:lnTo>
                    <a:pt x="22" y="43"/>
                  </a:lnTo>
                  <a:lnTo>
                    <a:pt x="0" y="22"/>
                  </a:lnTo>
                  <a:lnTo>
                    <a:pt x="22" y="0"/>
                  </a:lnTo>
                  <a:close/>
                </a:path>
              </a:pathLst>
            </a:custGeom>
            <a:solidFill>
              <a:srgbClr val="FF00FF"/>
            </a:solidFill>
            <a:ln w="7938">
              <a:solidFill>
                <a:srgbClr val="000000"/>
              </a:solidFill>
              <a:prstDash val="solid"/>
              <a:round/>
              <a:headEnd/>
              <a:tailEnd/>
            </a:ln>
          </p:spPr>
          <p:txBody>
            <a:bodyPr/>
            <a:lstStyle/>
            <a:p>
              <a:endParaRPr lang="en-US"/>
            </a:p>
          </p:txBody>
        </p:sp>
        <p:sp>
          <p:nvSpPr>
            <p:cNvPr id="30926" name="Freeform 296"/>
            <p:cNvSpPr>
              <a:spLocks/>
            </p:cNvSpPr>
            <p:nvPr/>
          </p:nvSpPr>
          <p:spPr bwMode="auto">
            <a:xfrm>
              <a:off x="813" y="3511"/>
              <a:ext cx="42" cy="43"/>
            </a:xfrm>
            <a:custGeom>
              <a:avLst/>
              <a:gdLst>
                <a:gd name="T0" fmla="*/ 21 w 42"/>
                <a:gd name="T1" fmla="*/ 0 h 43"/>
                <a:gd name="T2" fmla="*/ 42 w 42"/>
                <a:gd name="T3" fmla="*/ 22 h 43"/>
                <a:gd name="T4" fmla="*/ 21 w 42"/>
                <a:gd name="T5" fmla="*/ 43 h 43"/>
                <a:gd name="T6" fmla="*/ 0 w 42"/>
                <a:gd name="T7" fmla="*/ 22 h 43"/>
                <a:gd name="T8" fmla="*/ 21 w 42"/>
                <a:gd name="T9" fmla="*/ 0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43">
                  <a:moveTo>
                    <a:pt x="21" y="0"/>
                  </a:moveTo>
                  <a:lnTo>
                    <a:pt x="42" y="22"/>
                  </a:lnTo>
                  <a:lnTo>
                    <a:pt x="21" y="43"/>
                  </a:lnTo>
                  <a:lnTo>
                    <a:pt x="0" y="22"/>
                  </a:lnTo>
                  <a:lnTo>
                    <a:pt x="21" y="0"/>
                  </a:lnTo>
                  <a:close/>
                </a:path>
              </a:pathLst>
            </a:custGeom>
            <a:solidFill>
              <a:srgbClr val="FF00FF"/>
            </a:solidFill>
            <a:ln w="7938">
              <a:solidFill>
                <a:srgbClr val="000000"/>
              </a:solidFill>
              <a:prstDash val="solid"/>
              <a:round/>
              <a:headEnd/>
              <a:tailEnd/>
            </a:ln>
          </p:spPr>
          <p:txBody>
            <a:bodyPr/>
            <a:lstStyle/>
            <a:p>
              <a:endParaRPr lang="en-US"/>
            </a:p>
          </p:txBody>
        </p:sp>
        <p:sp>
          <p:nvSpPr>
            <p:cNvPr id="30927" name="Freeform 297"/>
            <p:cNvSpPr>
              <a:spLocks/>
            </p:cNvSpPr>
            <p:nvPr/>
          </p:nvSpPr>
          <p:spPr bwMode="auto">
            <a:xfrm>
              <a:off x="754" y="3490"/>
              <a:ext cx="43" cy="43"/>
            </a:xfrm>
            <a:custGeom>
              <a:avLst/>
              <a:gdLst>
                <a:gd name="T0" fmla="*/ 21 w 43"/>
                <a:gd name="T1" fmla="*/ 0 h 43"/>
                <a:gd name="T2" fmla="*/ 43 w 43"/>
                <a:gd name="T3" fmla="*/ 21 h 43"/>
                <a:gd name="T4" fmla="*/ 21 w 43"/>
                <a:gd name="T5" fmla="*/ 43 h 43"/>
                <a:gd name="T6" fmla="*/ 0 w 43"/>
                <a:gd name="T7" fmla="*/ 21 h 43"/>
                <a:gd name="T8" fmla="*/ 21 w 43"/>
                <a:gd name="T9" fmla="*/ 0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43">
                  <a:moveTo>
                    <a:pt x="21" y="0"/>
                  </a:moveTo>
                  <a:lnTo>
                    <a:pt x="43" y="21"/>
                  </a:lnTo>
                  <a:lnTo>
                    <a:pt x="21" y="43"/>
                  </a:lnTo>
                  <a:lnTo>
                    <a:pt x="0" y="21"/>
                  </a:lnTo>
                  <a:lnTo>
                    <a:pt x="21" y="0"/>
                  </a:lnTo>
                  <a:close/>
                </a:path>
              </a:pathLst>
            </a:custGeom>
            <a:solidFill>
              <a:srgbClr val="FF00FF"/>
            </a:solidFill>
            <a:ln w="7938">
              <a:solidFill>
                <a:srgbClr val="000000"/>
              </a:solidFill>
              <a:prstDash val="solid"/>
              <a:round/>
              <a:headEnd/>
              <a:tailEnd/>
            </a:ln>
          </p:spPr>
          <p:txBody>
            <a:bodyPr/>
            <a:lstStyle/>
            <a:p>
              <a:endParaRPr lang="en-US"/>
            </a:p>
          </p:txBody>
        </p:sp>
        <p:sp>
          <p:nvSpPr>
            <p:cNvPr id="30928" name="Freeform 298"/>
            <p:cNvSpPr>
              <a:spLocks/>
            </p:cNvSpPr>
            <p:nvPr/>
          </p:nvSpPr>
          <p:spPr bwMode="auto">
            <a:xfrm>
              <a:off x="982" y="3628"/>
              <a:ext cx="43" cy="43"/>
            </a:xfrm>
            <a:custGeom>
              <a:avLst/>
              <a:gdLst>
                <a:gd name="T0" fmla="*/ 22 w 43"/>
                <a:gd name="T1" fmla="*/ 0 h 43"/>
                <a:gd name="T2" fmla="*/ 43 w 43"/>
                <a:gd name="T3" fmla="*/ 21 h 43"/>
                <a:gd name="T4" fmla="*/ 22 w 43"/>
                <a:gd name="T5" fmla="*/ 43 h 43"/>
                <a:gd name="T6" fmla="*/ 0 w 43"/>
                <a:gd name="T7" fmla="*/ 21 h 43"/>
                <a:gd name="T8" fmla="*/ 22 w 43"/>
                <a:gd name="T9" fmla="*/ 0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43">
                  <a:moveTo>
                    <a:pt x="22" y="0"/>
                  </a:moveTo>
                  <a:lnTo>
                    <a:pt x="43" y="21"/>
                  </a:lnTo>
                  <a:lnTo>
                    <a:pt x="22" y="43"/>
                  </a:lnTo>
                  <a:lnTo>
                    <a:pt x="0" y="21"/>
                  </a:lnTo>
                  <a:lnTo>
                    <a:pt x="22" y="0"/>
                  </a:lnTo>
                  <a:close/>
                </a:path>
              </a:pathLst>
            </a:custGeom>
            <a:solidFill>
              <a:srgbClr val="FF00FF"/>
            </a:solidFill>
            <a:ln w="7938">
              <a:solidFill>
                <a:srgbClr val="000000"/>
              </a:solidFill>
              <a:prstDash val="solid"/>
              <a:round/>
              <a:headEnd/>
              <a:tailEnd/>
            </a:ln>
          </p:spPr>
          <p:txBody>
            <a:bodyPr/>
            <a:lstStyle/>
            <a:p>
              <a:endParaRPr lang="en-US"/>
            </a:p>
          </p:txBody>
        </p:sp>
        <p:sp>
          <p:nvSpPr>
            <p:cNvPr id="30929" name="Freeform 299"/>
            <p:cNvSpPr>
              <a:spLocks/>
            </p:cNvSpPr>
            <p:nvPr/>
          </p:nvSpPr>
          <p:spPr bwMode="auto">
            <a:xfrm>
              <a:off x="982" y="3633"/>
              <a:ext cx="43" cy="43"/>
            </a:xfrm>
            <a:custGeom>
              <a:avLst/>
              <a:gdLst>
                <a:gd name="T0" fmla="*/ 22 w 43"/>
                <a:gd name="T1" fmla="*/ 0 h 43"/>
                <a:gd name="T2" fmla="*/ 43 w 43"/>
                <a:gd name="T3" fmla="*/ 22 h 43"/>
                <a:gd name="T4" fmla="*/ 22 w 43"/>
                <a:gd name="T5" fmla="*/ 43 h 43"/>
                <a:gd name="T6" fmla="*/ 0 w 43"/>
                <a:gd name="T7" fmla="*/ 22 h 43"/>
                <a:gd name="T8" fmla="*/ 22 w 43"/>
                <a:gd name="T9" fmla="*/ 0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43">
                  <a:moveTo>
                    <a:pt x="22" y="0"/>
                  </a:moveTo>
                  <a:lnTo>
                    <a:pt x="43" y="22"/>
                  </a:lnTo>
                  <a:lnTo>
                    <a:pt x="22" y="43"/>
                  </a:lnTo>
                  <a:lnTo>
                    <a:pt x="0" y="22"/>
                  </a:lnTo>
                  <a:lnTo>
                    <a:pt x="22" y="0"/>
                  </a:lnTo>
                  <a:close/>
                </a:path>
              </a:pathLst>
            </a:custGeom>
            <a:solidFill>
              <a:srgbClr val="FF00FF"/>
            </a:solidFill>
            <a:ln w="7938">
              <a:solidFill>
                <a:srgbClr val="000000"/>
              </a:solidFill>
              <a:prstDash val="solid"/>
              <a:round/>
              <a:headEnd/>
              <a:tailEnd/>
            </a:ln>
          </p:spPr>
          <p:txBody>
            <a:bodyPr/>
            <a:lstStyle/>
            <a:p>
              <a:endParaRPr lang="en-US"/>
            </a:p>
          </p:txBody>
        </p:sp>
        <p:sp>
          <p:nvSpPr>
            <p:cNvPr id="30930" name="Freeform 300"/>
            <p:cNvSpPr>
              <a:spLocks/>
            </p:cNvSpPr>
            <p:nvPr/>
          </p:nvSpPr>
          <p:spPr bwMode="auto">
            <a:xfrm>
              <a:off x="844" y="3506"/>
              <a:ext cx="43" cy="42"/>
            </a:xfrm>
            <a:custGeom>
              <a:avLst/>
              <a:gdLst>
                <a:gd name="T0" fmla="*/ 22 w 43"/>
                <a:gd name="T1" fmla="*/ 0 h 42"/>
                <a:gd name="T2" fmla="*/ 43 w 43"/>
                <a:gd name="T3" fmla="*/ 21 h 42"/>
                <a:gd name="T4" fmla="*/ 22 w 43"/>
                <a:gd name="T5" fmla="*/ 42 h 42"/>
                <a:gd name="T6" fmla="*/ 0 w 43"/>
                <a:gd name="T7" fmla="*/ 21 h 42"/>
                <a:gd name="T8" fmla="*/ 22 w 43"/>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42">
                  <a:moveTo>
                    <a:pt x="22" y="0"/>
                  </a:moveTo>
                  <a:lnTo>
                    <a:pt x="43" y="21"/>
                  </a:lnTo>
                  <a:lnTo>
                    <a:pt x="22" y="42"/>
                  </a:lnTo>
                  <a:lnTo>
                    <a:pt x="0" y="21"/>
                  </a:lnTo>
                  <a:lnTo>
                    <a:pt x="22" y="0"/>
                  </a:lnTo>
                  <a:close/>
                </a:path>
              </a:pathLst>
            </a:custGeom>
            <a:solidFill>
              <a:srgbClr val="FF00FF"/>
            </a:solidFill>
            <a:ln w="7938">
              <a:solidFill>
                <a:srgbClr val="000000"/>
              </a:solidFill>
              <a:prstDash val="solid"/>
              <a:round/>
              <a:headEnd/>
              <a:tailEnd/>
            </a:ln>
          </p:spPr>
          <p:txBody>
            <a:bodyPr/>
            <a:lstStyle/>
            <a:p>
              <a:endParaRPr lang="en-US"/>
            </a:p>
          </p:txBody>
        </p:sp>
        <p:sp>
          <p:nvSpPr>
            <p:cNvPr id="30931" name="Freeform 301"/>
            <p:cNvSpPr>
              <a:spLocks/>
            </p:cNvSpPr>
            <p:nvPr/>
          </p:nvSpPr>
          <p:spPr bwMode="auto">
            <a:xfrm>
              <a:off x="797" y="3501"/>
              <a:ext cx="42" cy="42"/>
            </a:xfrm>
            <a:custGeom>
              <a:avLst/>
              <a:gdLst>
                <a:gd name="T0" fmla="*/ 21 w 42"/>
                <a:gd name="T1" fmla="*/ 0 h 42"/>
                <a:gd name="T2" fmla="*/ 42 w 42"/>
                <a:gd name="T3" fmla="*/ 21 h 42"/>
                <a:gd name="T4" fmla="*/ 21 w 42"/>
                <a:gd name="T5" fmla="*/ 42 h 42"/>
                <a:gd name="T6" fmla="*/ 0 w 42"/>
                <a:gd name="T7" fmla="*/ 21 h 42"/>
                <a:gd name="T8" fmla="*/ 21 w 42"/>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42">
                  <a:moveTo>
                    <a:pt x="21" y="0"/>
                  </a:moveTo>
                  <a:lnTo>
                    <a:pt x="42" y="21"/>
                  </a:lnTo>
                  <a:lnTo>
                    <a:pt x="21" y="42"/>
                  </a:lnTo>
                  <a:lnTo>
                    <a:pt x="0" y="21"/>
                  </a:lnTo>
                  <a:lnTo>
                    <a:pt x="21" y="0"/>
                  </a:lnTo>
                  <a:close/>
                </a:path>
              </a:pathLst>
            </a:custGeom>
            <a:solidFill>
              <a:srgbClr val="FF00FF"/>
            </a:solidFill>
            <a:ln w="7938">
              <a:solidFill>
                <a:srgbClr val="000000"/>
              </a:solidFill>
              <a:prstDash val="solid"/>
              <a:round/>
              <a:headEnd/>
              <a:tailEnd/>
            </a:ln>
          </p:spPr>
          <p:txBody>
            <a:bodyPr/>
            <a:lstStyle/>
            <a:p>
              <a:endParaRPr lang="en-US"/>
            </a:p>
          </p:txBody>
        </p:sp>
        <p:sp>
          <p:nvSpPr>
            <p:cNvPr id="30932" name="Freeform 302"/>
            <p:cNvSpPr>
              <a:spLocks/>
            </p:cNvSpPr>
            <p:nvPr/>
          </p:nvSpPr>
          <p:spPr bwMode="auto">
            <a:xfrm>
              <a:off x="1317" y="3458"/>
              <a:ext cx="42" cy="43"/>
            </a:xfrm>
            <a:custGeom>
              <a:avLst/>
              <a:gdLst>
                <a:gd name="T0" fmla="*/ 21 w 42"/>
                <a:gd name="T1" fmla="*/ 0 h 43"/>
                <a:gd name="T2" fmla="*/ 42 w 42"/>
                <a:gd name="T3" fmla="*/ 21 h 43"/>
                <a:gd name="T4" fmla="*/ 21 w 42"/>
                <a:gd name="T5" fmla="*/ 43 h 43"/>
                <a:gd name="T6" fmla="*/ 0 w 42"/>
                <a:gd name="T7" fmla="*/ 21 h 43"/>
                <a:gd name="T8" fmla="*/ 21 w 42"/>
                <a:gd name="T9" fmla="*/ 0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43">
                  <a:moveTo>
                    <a:pt x="21" y="0"/>
                  </a:moveTo>
                  <a:lnTo>
                    <a:pt x="42" y="21"/>
                  </a:lnTo>
                  <a:lnTo>
                    <a:pt x="21" y="43"/>
                  </a:lnTo>
                  <a:lnTo>
                    <a:pt x="0" y="21"/>
                  </a:lnTo>
                  <a:lnTo>
                    <a:pt x="21" y="0"/>
                  </a:lnTo>
                  <a:close/>
                </a:path>
              </a:pathLst>
            </a:custGeom>
            <a:solidFill>
              <a:srgbClr val="FF00FF"/>
            </a:solidFill>
            <a:ln w="7938">
              <a:solidFill>
                <a:srgbClr val="000000"/>
              </a:solidFill>
              <a:prstDash val="solid"/>
              <a:round/>
              <a:headEnd/>
              <a:tailEnd/>
            </a:ln>
          </p:spPr>
          <p:txBody>
            <a:bodyPr/>
            <a:lstStyle/>
            <a:p>
              <a:endParaRPr lang="en-US"/>
            </a:p>
          </p:txBody>
        </p:sp>
        <p:sp>
          <p:nvSpPr>
            <p:cNvPr id="30933" name="Freeform 303"/>
            <p:cNvSpPr>
              <a:spLocks/>
            </p:cNvSpPr>
            <p:nvPr/>
          </p:nvSpPr>
          <p:spPr bwMode="auto">
            <a:xfrm>
              <a:off x="717" y="3479"/>
              <a:ext cx="42" cy="43"/>
            </a:xfrm>
            <a:custGeom>
              <a:avLst/>
              <a:gdLst>
                <a:gd name="T0" fmla="*/ 21 w 42"/>
                <a:gd name="T1" fmla="*/ 0 h 43"/>
                <a:gd name="T2" fmla="*/ 42 w 42"/>
                <a:gd name="T3" fmla="*/ 22 h 43"/>
                <a:gd name="T4" fmla="*/ 21 w 42"/>
                <a:gd name="T5" fmla="*/ 43 h 43"/>
                <a:gd name="T6" fmla="*/ 0 w 42"/>
                <a:gd name="T7" fmla="*/ 22 h 43"/>
                <a:gd name="T8" fmla="*/ 21 w 42"/>
                <a:gd name="T9" fmla="*/ 0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43">
                  <a:moveTo>
                    <a:pt x="21" y="0"/>
                  </a:moveTo>
                  <a:lnTo>
                    <a:pt x="42" y="22"/>
                  </a:lnTo>
                  <a:lnTo>
                    <a:pt x="21" y="43"/>
                  </a:lnTo>
                  <a:lnTo>
                    <a:pt x="0" y="22"/>
                  </a:lnTo>
                  <a:lnTo>
                    <a:pt x="21" y="0"/>
                  </a:lnTo>
                  <a:close/>
                </a:path>
              </a:pathLst>
            </a:custGeom>
            <a:solidFill>
              <a:srgbClr val="FF00FF"/>
            </a:solidFill>
            <a:ln w="7938">
              <a:solidFill>
                <a:srgbClr val="000000"/>
              </a:solidFill>
              <a:prstDash val="solid"/>
              <a:round/>
              <a:headEnd/>
              <a:tailEnd/>
            </a:ln>
          </p:spPr>
          <p:txBody>
            <a:bodyPr/>
            <a:lstStyle/>
            <a:p>
              <a:endParaRPr lang="en-US"/>
            </a:p>
          </p:txBody>
        </p:sp>
        <p:sp>
          <p:nvSpPr>
            <p:cNvPr id="30934" name="Freeform 304"/>
            <p:cNvSpPr>
              <a:spLocks/>
            </p:cNvSpPr>
            <p:nvPr/>
          </p:nvSpPr>
          <p:spPr bwMode="auto">
            <a:xfrm>
              <a:off x="722" y="3485"/>
              <a:ext cx="43" cy="42"/>
            </a:xfrm>
            <a:custGeom>
              <a:avLst/>
              <a:gdLst>
                <a:gd name="T0" fmla="*/ 22 w 43"/>
                <a:gd name="T1" fmla="*/ 0 h 42"/>
                <a:gd name="T2" fmla="*/ 43 w 43"/>
                <a:gd name="T3" fmla="*/ 21 h 42"/>
                <a:gd name="T4" fmla="*/ 22 w 43"/>
                <a:gd name="T5" fmla="*/ 42 h 42"/>
                <a:gd name="T6" fmla="*/ 0 w 43"/>
                <a:gd name="T7" fmla="*/ 21 h 42"/>
                <a:gd name="T8" fmla="*/ 22 w 43"/>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42">
                  <a:moveTo>
                    <a:pt x="22" y="0"/>
                  </a:moveTo>
                  <a:lnTo>
                    <a:pt x="43" y="21"/>
                  </a:lnTo>
                  <a:lnTo>
                    <a:pt x="22" y="42"/>
                  </a:lnTo>
                  <a:lnTo>
                    <a:pt x="0" y="21"/>
                  </a:lnTo>
                  <a:lnTo>
                    <a:pt x="22" y="0"/>
                  </a:lnTo>
                  <a:close/>
                </a:path>
              </a:pathLst>
            </a:custGeom>
            <a:solidFill>
              <a:srgbClr val="FF00FF"/>
            </a:solidFill>
            <a:ln w="7938">
              <a:solidFill>
                <a:srgbClr val="000000"/>
              </a:solidFill>
              <a:prstDash val="solid"/>
              <a:round/>
              <a:headEnd/>
              <a:tailEnd/>
            </a:ln>
          </p:spPr>
          <p:txBody>
            <a:bodyPr/>
            <a:lstStyle/>
            <a:p>
              <a:endParaRPr lang="en-US"/>
            </a:p>
          </p:txBody>
        </p:sp>
        <p:sp>
          <p:nvSpPr>
            <p:cNvPr id="30935" name="Freeform 305"/>
            <p:cNvSpPr>
              <a:spLocks/>
            </p:cNvSpPr>
            <p:nvPr/>
          </p:nvSpPr>
          <p:spPr bwMode="auto">
            <a:xfrm>
              <a:off x="1131" y="3724"/>
              <a:ext cx="42" cy="42"/>
            </a:xfrm>
            <a:custGeom>
              <a:avLst/>
              <a:gdLst>
                <a:gd name="T0" fmla="*/ 21 w 42"/>
                <a:gd name="T1" fmla="*/ 0 h 42"/>
                <a:gd name="T2" fmla="*/ 42 w 42"/>
                <a:gd name="T3" fmla="*/ 21 h 42"/>
                <a:gd name="T4" fmla="*/ 21 w 42"/>
                <a:gd name="T5" fmla="*/ 42 h 42"/>
                <a:gd name="T6" fmla="*/ 0 w 42"/>
                <a:gd name="T7" fmla="*/ 21 h 42"/>
                <a:gd name="T8" fmla="*/ 21 w 42"/>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42">
                  <a:moveTo>
                    <a:pt x="21" y="0"/>
                  </a:moveTo>
                  <a:lnTo>
                    <a:pt x="42" y="21"/>
                  </a:lnTo>
                  <a:lnTo>
                    <a:pt x="21" y="42"/>
                  </a:lnTo>
                  <a:lnTo>
                    <a:pt x="0" y="21"/>
                  </a:lnTo>
                  <a:lnTo>
                    <a:pt x="21" y="0"/>
                  </a:lnTo>
                  <a:close/>
                </a:path>
              </a:pathLst>
            </a:custGeom>
            <a:solidFill>
              <a:srgbClr val="FF00FF"/>
            </a:solidFill>
            <a:ln w="7938">
              <a:solidFill>
                <a:srgbClr val="000000"/>
              </a:solidFill>
              <a:prstDash val="solid"/>
              <a:round/>
              <a:headEnd/>
              <a:tailEnd/>
            </a:ln>
          </p:spPr>
          <p:txBody>
            <a:bodyPr/>
            <a:lstStyle/>
            <a:p>
              <a:endParaRPr lang="en-US"/>
            </a:p>
          </p:txBody>
        </p:sp>
        <p:sp>
          <p:nvSpPr>
            <p:cNvPr id="30936" name="Freeform 306"/>
            <p:cNvSpPr>
              <a:spLocks/>
            </p:cNvSpPr>
            <p:nvPr/>
          </p:nvSpPr>
          <p:spPr bwMode="auto">
            <a:xfrm>
              <a:off x="664" y="3432"/>
              <a:ext cx="42" cy="42"/>
            </a:xfrm>
            <a:custGeom>
              <a:avLst/>
              <a:gdLst>
                <a:gd name="T0" fmla="*/ 21 w 42"/>
                <a:gd name="T1" fmla="*/ 0 h 42"/>
                <a:gd name="T2" fmla="*/ 42 w 42"/>
                <a:gd name="T3" fmla="*/ 21 h 42"/>
                <a:gd name="T4" fmla="*/ 21 w 42"/>
                <a:gd name="T5" fmla="*/ 42 h 42"/>
                <a:gd name="T6" fmla="*/ 0 w 42"/>
                <a:gd name="T7" fmla="*/ 21 h 42"/>
                <a:gd name="T8" fmla="*/ 21 w 42"/>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42">
                  <a:moveTo>
                    <a:pt x="21" y="0"/>
                  </a:moveTo>
                  <a:lnTo>
                    <a:pt x="42" y="21"/>
                  </a:lnTo>
                  <a:lnTo>
                    <a:pt x="21" y="42"/>
                  </a:lnTo>
                  <a:lnTo>
                    <a:pt x="0" y="21"/>
                  </a:lnTo>
                  <a:lnTo>
                    <a:pt x="21" y="0"/>
                  </a:lnTo>
                  <a:close/>
                </a:path>
              </a:pathLst>
            </a:custGeom>
            <a:solidFill>
              <a:srgbClr val="FF00FF"/>
            </a:solidFill>
            <a:ln w="7938">
              <a:solidFill>
                <a:srgbClr val="000000"/>
              </a:solidFill>
              <a:prstDash val="solid"/>
              <a:round/>
              <a:headEnd/>
              <a:tailEnd/>
            </a:ln>
          </p:spPr>
          <p:txBody>
            <a:bodyPr/>
            <a:lstStyle/>
            <a:p>
              <a:endParaRPr lang="en-US"/>
            </a:p>
          </p:txBody>
        </p:sp>
        <p:sp>
          <p:nvSpPr>
            <p:cNvPr id="30937" name="Freeform 307"/>
            <p:cNvSpPr>
              <a:spLocks/>
            </p:cNvSpPr>
            <p:nvPr/>
          </p:nvSpPr>
          <p:spPr bwMode="auto">
            <a:xfrm>
              <a:off x="664" y="3442"/>
              <a:ext cx="42" cy="43"/>
            </a:xfrm>
            <a:custGeom>
              <a:avLst/>
              <a:gdLst>
                <a:gd name="T0" fmla="*/ 21 w 42"/>
                <a:gd name="T1" fmla="*/ 0 h 43"/>
                <a:gd name="T2" fmla="*/ 42 w 42"/>
                <a:gd name="T3" fmla="*/ 22 h 43"/>
                <a:gd name="T4" fmla="*/ 21 w 42"/>
                <a:gd name="T5" fmla="*/ 43 h 43"/>
                <a:gd name="T6" fmla="*/ 0 w 42"/>
                <a:gd name="T7" fmla="*/ 22 h 43"/>
                <a:gd name="T8" fmla="*/ 21 w 42"/>
                <a:gd name="T9" fmla="*/ 0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43">
                  <a:moveTo>
                    <a:pt x="21" y="0"/>
                  </a:moveTo>
                  <a:lnTo>
                    <a:pt x="42" y="22"/>
                  </a:lnTo>
                  <a:lnTo>
                    <a:pt x="21" y="43"/>
                  </a:lnTo>
                  <a:lnTo>
                    <a:pt x="0" y="22"/>
                  </a:lnTo>
                  <a:lnTo>
                    <a:pt x="21" y="0"/>
                  </a:lnTo>
                  <a:close/>
                </a:path>
              </a:pathLst>
            </a:custGeom>
            <a:solidFill>
              <a:srgbClr val="FF00FF"/>
            </a:solidFill>
            <a:ln w="7938">
              <a:solidFill>
                <a:srgbClr val="000000"/>
              </a:solidFill>
              <a:prstDash val="solid"/>
              <a:round/>
              <a:headEnd/>
              <a:tailEnd/>
            </a:ln>
          </p:spPr>
          <p:txBody>
            <a:bodyPr/>
            <a:lstStyle/>
            <a:p>
              <a:endParaRPr lang="en-US"/>
            </a:p>
          </p:txBody>
        </p:sp>
        <p:sp>
          <p:nvSpPr>
            <p:cNvPr id="30938" name="Freeform 308"/>
            <p:cNvSpPr>
              <a:spLocks/>
            </p:cNvSpPr>
            <p:nvPr/>
          </p:nvSpPr>
          <p:spPr bwMode="auto">
            <a:xfrm>
              <a:off x="1051" y="3591"/>
              <a:ext cx="43" cy="42"/>
            </a:xfrm>
            <a:custGeom>
              <a:avLst/>
              <a:gdLst>
                <a:gd name="T0" fmla="*/ 22 w 43"/>
                <a:gd name="T1" fmla="*/ 0 h 42"/>
                <a:gd name="T2" fmla="*/ 43 w 43"/>
                <a:gd name="T3" fmla="*/ 21 h 42"/>
                <a:gd name="T4" fmla="*/ 22 w 43"/>
                <a:gd name="T5" fmla="*/ 42 h 42"/>
                <a:gd name="T6" fmla="*/ 0 w 43"/>
                <a:gd name="T7" fmla="*/ 21 h 42"/>
                <a:gd name="T8" fmla="*/ 22 w 43"/>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42">
                  <a:moveTo>
                    <a:pt x="22" y="0"/>
                  </a:moveTo>
                  <a:lnTo>
                    <a:pt x="43" y="21"/>
                  </a:lnTo>
                  <a:lnTo>
                    <a:pt x="22" y="42"/>
                  </a:lnTo>
                  <a:lnTo>
                    <a:pt x="0" y="21"/>
                  </a:lnTo>
                  <a:lnTo>
                    <a:pt x="22" y="0"/>
                  </a:lnTo>
                  <a:close/>
                </a:path>
              </a:pathLst>
            </a:custGeom>
            <a:solidFill>
              <a:srgbClr val="FF00FF"/>
            </a:solidFill>
            <a:ln w="7938">
              <a:solidFill>
                <a:srgbClr val="000000"/>
              </a:solidFill>
              <a:prstDash val="solid"/>
              <a:round/>
              <a:headEnd/>
              <a:tailEnd/>
            </a:ln>
          </p:spPr>
          <p:txBody>
            <a:bodyPr/>
            <a:lstStyle/>
            <a:p>
              <a:endParaRPr lang="en-US"/>
            </a:p>
          </p:txBody>
        </p:sp>
        <p:sp>
          <p:nvSpPr>
            <p:cNvPr id="30939" name="Freeform 309"/>
            <p:cNvSpPr>
              <a:spLocks/>
            </p:cNvSpPr>
            <p:nvPr/>
          </p:nvSpPr>
          <p:spPr bwMode="auto">
            <a:xfrm>
              <a:off x="919" y="3501"/>
              <a:ext cx="42" cy="42"/>
            </a:xfrm>
            <a:custGeom>
              <a:avLst/>
              <a:gdLst>
                <a:gd name="T0" fmla="*/ 21 w 42"/>
                <a:gd name="T1" fmla="*/ 0 h 42"/>
                <a:gd name="T2" fmla="*/ 42 w 42"/>
                <a:gd name="T3" fmla="*/ 21 h 42"/>
                <a:gd name="T4" fmla="*/ 21 w 42"/>
                <a:gd name="T5" fmla="*/ 42 h 42"/>
                <a:gd name="T6" fmla="*/ 0 w 42"/>
                <a:gd name="T7" fmla="*/ 21 h 42"/>
                <a:gd name="T8" fmla="*/ 21 w 42"/>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42">
                  <a:moveTo>
                    <a:pt x="21" y="0"/>
                  </a:moveTo>
                  <a:lnTo>
                    <a:pt x="42" y="21"/>
                  </a:lnTo>
                  <a:lnTo>
                    <a:pt x="21" y="42"/>
                  </a:lnTo>
                  <a:lnTo>
                    <a:pt x="0" y="21"/>
                  </a:lnTo>
                  <a:lnTo>
                    <a:pt x="21" y="0"/>
                  </a:lnTo>
                  <a:close/>
                </a:path>
              </a:pathLst>
            </a:custGeom>
            <a:solidFill>
              <a:srgbClr val="FF00FF"/>
            </a:solidFill>
            <a:ln w="7938">
              <a:solidFill>
                <a:srgbClr val="000000"/>
              </a:solidFill>
              <a:prstDash val="solid"/>
              <a:round/>
              <a:headEnd/>
              <a:tailEnd/>
            </a:ln>
          </p:spPr>
          <p:txBody>
            <a:bodyPr/>
            <a:lstStyle/>
            <a:p>
              <a:endParaRPr lang="en-US"/>
            </a:p>
          </p:txBody>
        </p:sp>
        <p:sp>
          <p:nvSpPr>
            <p:cNvPr id="30940" name="Freeform 310"/>
            <p:cNvSpPr>
              <a:spLocks/>
            </p:cNvSpPr>
            <p:nvPr/>
          </p:nvSpPr>
          <p:spPr bwMode="auto">
            <a:xfrm>
              <a:off x="866" y="3501"/>
              <a:ext cx="42" cy="42"/>
            </a:xfrm>
            <a:custGeom>
              <a:avLst/>
              <a:gdLst>
                <a:gd name="T0" fmla="*/ 21 w 42"/>
                <a:gd name="T1" fmla="*/ 0 h 42"/>
                <a:gd name="T2" fmla="*/ 42 w 42"/>
                <a:gd name="T3" fmla="*/ 21 h 42"/>
                <a:gd name="T4" fmla="*/ 21 w 42"/>
                <a:gd name="T5" fmla="*/ 42 h 42"/>
                <a:gd name="T6" fmla="*/ 0 w 42"/>
                <a:gd name="T7" fmla="*/ 21 h 42"/>
                <a:gd name="T8" fmla="*/ 21 w 42"/>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42">
                  <a:moveTo>
                    <a:pt x="21" y="0"/>
                  </a:moveTo>
                  <a:lnTo>
                    <a:pt x="42" y="21"/>
                  </a:lnTo>
                  <a:lnTo>
                    <a:pt x="21" y="42"/>
                  </a:lnTo>
                  <a:lnTo>
                    <a:pt x="0" y="21"/>
                  </a:lnTo>
                  <a:lnTo>
                    <a:pt x="21" y="0"/>
                  </a:lnTo>
                  <a:close/>
                </a:path>
              </a:pathLst>
            </a:custGeom>
            <a:solidFill>
              <a:srgbClr val="FF00FF"/>
            </a:solidFill>
            <a:ln w="7938">
              <a:solidFill>
                <a:srgbClr val="000000"/>
              </a:solidFill>
              <a:prstDash val="solid"/>
              <a:round/>
              <a:headEnd/>
              <a:tailEnd/>
            </a:ln>
          </p:spPr>
          <p:txBody>
            <a:bodyPr/>
            <a:lstStyle/>
            <a:p>
              <a:endParaRPr lang="en-US"/>
            </a:p>
          </p:txBody>
        </p:sp>
        <p:sp>
          <p:nvSpPr>
            <p:cNvPr id="30941" name="Freeform 311"/>
            <p:cNvSpPr>
              <a:spLocks/>
            </p:cNvSpPr>
            <p:nvPr/>
          </p:nvSpPr>
          <p:spPr bwMode="auto">
            <a:xfrm>
              <a:off x="664" y="3421"/>
              <a:ext cx="42" cy="43"/>
            </a:xfrm>
            <a:custGeom>
              <a:avLst/>
              <a:gdLst>
                <a:gd name="T0" fmla="*/ 21 w 42"/>
                <a:gd name="T1" fmla="*/ 0 h 43"/>
                <a:gd name="T2" fmla="*/ 42 w 42"/>
                <a:gd name="T3" fmla="*/ 21 h 43"/>
                <a:gd name="T4" fmla="*/ 21 w 42"/>
                <a:gd name="T5" fmla="*/ 43 h 43"/>
                <a:gd name="T6" fmla="*/ 0 w 42"/>
                <a:gd name="T7" fmla="*/ 21 h 43"/>
                <a:gd name="T8" fmla="*/ 21 w 42"/>
                <a:gd name="T9" fmla="*/ 0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43">
                  <a:moveTo>
                    <a:pt x="21" y="0"/>
                  </a:moveTo>
                  <a:lnTo>
                    <a:pt x="42" y="21"/>
                  </a:lnTo>
                  <a:lnTo>
                    <a:pt x="21" y="43"/>
                  </a:lnTo>
                  <a:lnTo>
                    <a:pt x="0" y="21"/>
                  </a:lnTo>
                  <a:lnTo>
                    <a:pt x="21" y="0"/>
                  </a:lnTo>
                  <a:close/>
                </a:path>
              </a:pathLst>
            </a:custGeom>
            <a:solidFill>
              <a:srgbClr val="FF00FF"/>
            </a:solidFill>
            <a:ln w="7938">
              <a:solidFill>
                <a:srgbClr val="000000"/>
              </a:solidFill>
              <a:prstDash val="solid"/>
              <a:round/>
              <a:headEnd/>
              <a:tailEnd/>
            </a:ln>
          </p:spPr>
          <p:txBody>
            <a:bodyPr/>
            <a:lstStyle/>
            <a:p>
              <a:endParaRPr lang="en-US"/>
            </a:p>
          </p:txBody>
        </p:sp>
        <p:sp>
          <p:nvSpPr>
            <p:cNvPr id="30942" name="Freeform 312"/>
            <p:cNvSpPr>
              <a:spLocks/>
            </p:cNvSpPr>
            <p:nvPr/>
          </p:nvSpPr>
          <p:spPr bwMode="auto">
            <a:xfrm>
              <a:off x="733" y="3464"/>
              <a:ext cx="42" cy="42"/>
            </a:xfrm>
            <a:custGeom>
              <a:avLst/>
              <a:gdLst>
                <a:gd name="T0" fmla="*/ 21 w 42"/>
                <a:gd name="T1" fmla="*/ 0 h 42"/>
                <a:gd name="T2" fmla="*/ 42 w 42"/>
                <a:gd name="T3" fmla="*/ 21 h 42"/>
                <a:gd name="T4" fmla="*/ 21 w 42"/>
                <a:gd name="T5" fmla="*/ 42 h 42"/>
                <a:gd name="T6" fmla="*/ 0 w 42"/>
                <a:gd name="T7" fmla="*/ 21 h 42"/>
                <a:gd name="T8" fmla="*/ 21 w 42"/>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42">
                  <a:moveTo>
                    <a:pt x="21" y="0"/>
                  </a:moveTo>
                  <a:lnTo>
                    <a:pt x="42" y="21"/>
                  </a:lnTo>
                  <a:lnTo>
                    <a:pt x="21" y="42"/>
                  </a:lnTo>
                  <a:lnTo>
                    <a:pt x="0" y="21"/>
                  </a:lnTo>
                  <a:lnTo>
                    <a:pt x="21" y="0"/>
                  </a:lnTo>
                  <a:close/>
                </a:path>
              </a:pathLst>
            </a:custGeom>
            <a:solidFill>
              <a:srgbClr val="FF00FF"/>
            </a:solidFill>
            <a:ln w="7938">
              <a:solidFill>
                <a:srgbClr val="000000"/>
              </a:solidFill>
              <a:prstDash val="solid"/>
              <a:round/>
              <a:headEnd/>
              <a:tailEnd/>
            </a:ln>
          </p:spPr>
          <p:txBody>
            <a:bodyPr/>
            <a:lstStyle/>
            <a:p>
              <a:endParaRPr lang="en-US"/>
            </a:p>
          </p:txBody>
        </p:sp>
        <p:sp>
          <p:nvSpPr>
            <p:cNvPr id="30943" name="Freeform 313"/>
            <p:cNvSpPr>
              <a:spLocks/>
            </p:cNvSpPr>
            <p:nvPr/>
          </p:nvSpPr>
          <p:spPr bwMode="auto">
            <a:xfrm>
              <a:off x="1057" y="3564"/>
              <a:ext cx="42" cy="43"/>
            </a:xfrm>
            <a:custGeom>
              <a:avLst/>
              <a:gdLst>
                <a:gd name="T0" fmla="*/ 21 w 42"/>
                <a:gd name="T1" fmla="*/ 0 h 43"/>
                <a:gd name="T2" fmla="*/ 42 w 42"/>
                <a:gd name="T3" fmla="*/ 22 h 43"/>
                <a:gd name="T4" fmla="*/ 21 w 42"/>
                <a:gd name="T5" fmla="*/ 43 h 43"/>
                <a:gd name="T6" fmla="*/ 0 w 42"/>
                <a:gd name="T7" fmla="*/ 22 h 43"/>
                <a:gd name="T8" fmla="*/ 21 w 42"/>
                <a:gd name="T9" fmla="*/ 0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43">
                  <a:moveTo>
                    <a:pt x="21" y="0"/>
                  </a:moveTo>
                  <a:lnTo>
                    <a:pt x="42" y="22"/>
                  </a:lnTo>
                  <a:lnTo>
                    <a:pt x="21" y="43"/>
                  </a:lnTo>
                  <a:lnTo>
                    <a:pt x="0" y="22"/>
                  </a:lnTo>
                  <a:lnTo>
                    <a:pt x="21" y="0"/>
                  </a:lnTo>
                  <a:close/>
                </a:path>
              </a:pathLst>
            </a:custGeom>
            <a:solidFill>
              <a:srgbClr val="FF00FF"/>
            </a:solidFill>
            <a:ln w="7938">
              <a:solidFill>
                <a:srgbClr val="000000"/>
              </a:solidFill>
              <a:prstDash val="solid"/>
              <a:round/>
              <a:headEnd/>
              <a:tailEnd/>
            </a:ln>
          </p:spPr>
          <p:txBody>
            <a:bodyPr/>
            <a:lstStyle/>
            <a:p>
              <a:endParaRPr lang="en-US"/>
            </a:p>
          </p:txBody>
        </p:sp>
        <p:sp>
          <p:nvSpPr>
            <p:cNvPr id="30944" name="Freeform 314"/>
            <p:cNvSpPr>
              <a:spLocks/>
            </p:cNvSpPr>
            <p:nvPr/>
          </p:nvSpPr>
          <p:spPr bwMode="auto">
            <a:xfrm>
              <a:off x="1205" y="3729"/>
              <a:ext cx="43" cy="42"/>
            </a:xfrm>
            <a:custGeom>
              <a:avLst/>
              <a:gdLst>
                <a:gd name="T0" fmla="*/ 22 w 43"/>
                <a:gd name="T1" fmla="*/ 0 h 42"/>
                <a:gd name="T2" fmla="*/ 43 w 43"/>
                <a:gd name="T3" fmla="*/ 21 h 42"/>
                <a:gd name="T4" fmla="*/ 22 w 43"/>
                <a:gd name="T5" fmla="*/ 42 h 42"/>
                <a:gd name="T6" fmla="*/ 0 w 43"/>
                <a:gd name="T7" fmla="*/ 21 h 42"/>
                <a:gd name="T8" fmla="*/ 22 w 43"/>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42">
                  <a:moveTo>
                    <a:pt x="22" y="0"/>
                  </a:moveTo>
                  <a:lnTo>
                    <a:pt x="43" y="21"/>
                  </a:lnTo>
                  <a:lnTo>
                    <a:pt x="22" y="42"/>
                  </a:lnTo>
                  <a:lnTo>
                    <a:pt x="0" y="21"/>
                  </a:lnTo>
                  <a:lnTo>
                    <a:pt x="22" y="0"/>
                  </a:lnTo>
                  <a:close/>
                </a:path>
              </a:pathLst>
            </a:custGeom>
            <a:solidFill>
              <a:srgbClr val="FF00FF"/>
            </a:solidFill>
            <a:ln w="7938">
              <a:solidFill>
                <a:srgbClr val="000000"/>
              </a:solidFill>
              <a:prstDash val="solid"/>
              <a:round/>
              <a:headEnd/>
              <a:tailEnd/>
            </a:ln>
          </p:spPr>
          <p:txBody>
            <a:bodyPr/>
            <a:lstStyle/>
            <a:p>
              <a:endParaRPr lang="en-US"/>
            </a:p>
          </p:txBody>
        </p:sp>
        <p:sp>
          <p:nvSpPr>
            <p:cNvPr id="30945" name="Freeform 315"/>
            <p:cNvSpPr>
              <a:spLocks/>
            </p:cNvSpPr>
            <p:nvPr/>
          </p:nvSpPr>
          <p:spPr bwMode="auto">
            <a:xfrm>
              <a:off x="1561" y="3097"/>
              <a:ext cx="42" cy="43"/>
            </a:xfrm>
            <a:custGeom>
              <a:avLst/>
              <a:gdLst>
                <a:gd name="T0" fmla="*/ 21 w 42"/>
                <a:gd name="T1" fmla="*/ 0 h 43"/>
                <a:gd name="T2" fmla="*/ 42 w 42"/>
                <a:gd name="T3" fmla="*/ 22 h 43"/>
                <a:gd name="T4" fmla="*/ 21 w 42"/>
                <a:gd name="T5" fmla="*/ 43 h 43"/>
                <a:gd name="T6" fmla="*/ 0 w 42"/>
                <a:gd name="T7" fmla="*/ 22 h 43"/>
                <a:gd name="T8" fmla="*/ 21 w 42"/>
                <a:gd name="T9" fmla="*/ 0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43">
                  <a:moveTo>
                    <a:pt x="21" y="0"/>
                  </a:moveTo>
                  <a:lnTo>
                    <a:pt x="42" y="22"/>
                  </a:lnTo>
                  <a:lnTo>
                    <a:pt x="21" y="43"/>
                  </a:lnTo>
                  <a:lnTo>
                    <a:pt x="0" y="22"/>
                  </a:lnTo>
                  <a:lnTo>
                    <a:pt x="21" y="0"/>
                  </a:lnTo>
                  <a:close/>
                </a:path>
              </a:pathLst>
            </a:custGeom>
            <a:solidFill>
              <a:srgbClr val="FF0000"/>
            </a:solidFill>
            <a:ln w="7938">
              <a:solidFill>
                <a:srgbClr val="000000"/>
              </a:solidFill>
              <a:prstDash val="solid"/>
              <a:round/>
              <a:headEnd/>
              <a:tailEnd/>
            </a:ln>
          </p:spPr>
          <p:txBody>
            <a:bodyPr/>
            <a:lstStyle/>
            <a:p>
              <a:endParaRPr lang="en-US"/>
            </a:p>
          </p:txBody>
        </p:sp>
        <p:sp>
          <p:nvSpPr>
            <p:cNvPr id="30946" name="Freeform 316"/>
            <p:cNvSpPr>
              <a:spLocks/>
            </p:cNvSpPr>
            <p:nvPr/>
          </p:nvSpPr>
          <p:spPr bwMode="auto">
            <a:xfrm>
              <a:off x="1184" y="3278"/>
              <a:ext cx="43" cy="42"/>
            </a:xfrm>
            <a:custGeom>
              <a:avLst/>
              <a:gdLst>
                <a:gd name="T0" fmla="*/ 21 w 43"/>
                <a:gd name="T1" fmla="*/ 0 h 42"/>
                <a:gd name="T2" fmla="*/ 43 w 43"/>
                <a:gd name="T3" fmla="*/ 21 h 42"/>
                <a:gd name="T4" fmla="*/ 21 w 43"/>
                <a:gd name="T5" fmla="*/ 42 h 42"/>
                <a:gd name="T6" fmla="*/ 0 w 43"/>
                <a:gd name="T7" fmla="*/ 21 h 42"/>
                <a:gd name="T8" fmla="*/ 21 w 43"/>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42">
                  <a:moveTo>
                    <a:pt x="21" y="0"/>
                  </a:moveTo>
                  <a:lnTo>
                    <a:pt x="43" y="21"/>
                  </a:lnTo>
                  <a:lnTo>
                    <a:pt x="21" y="42"/>
                  </a:lnTo>
                  <a:lnTo>
                    <a:pt x="0" y="21"/>
                  </a:lnTo>
                  <a:lnTo>
                    <a:pt x="21" y="0"/>
                  </a:lnTo>
                  <a:close/>
                </a:path>
              </a:pathLst>
            </a:custGeom>
            <a:solidFill>
              <a:srgbClr val="FF00FF"/>
            </a:solidFill>
            <a:ln w="7938">
              <a:solidFill>
                <a:srgbClr val="000000"/>
              </a:solidFill>
              <a:prstDash val="solid"/>
              <a:round/>
              <a:headEnd/>
              <a:tailEnd/>
            </a:ln>
          </p:spPr>
          <p:txBody>
            <a:bodyPr/>
            <a:lstStyle/>
            <a:p>
              <a:endParaRPr lang="en-US"/>
            </a:p>
          </p:txBody>
        </p:sp>
        <p:sp>
          <p:nvSpPr>
            <p:cNvPr id="30947" name="Freeform 317"/>
            <p:cNvSpPr>
              <a:spLocks/>
            </p:cNvSpPr>
            <p:nvPr/>
          </p:nvSpPr>
          <p:spPr bwMode="auto">
            <a:xfrm>
              <a:off x="669" y="3437"/>
              <a:ext cx="43" cy="42"/>
            </a:xfrm>
            <a:custGeom>
              <a:avLst/>
              <a:gdLst>
                <a:gd name="T0" fmla="*/ 21 w 43"/>
                <a:gd name="T1" fmla="*/ 0 h 42"/>
                <a:gd name="T2" fmla="*/ 43 w 43"/>
                <a:gd name="T3" fmla="*/ 21 h 42"/>
                <a:gd name="T4" fmla="*/ 21 w 43"/>
                <a:gd name="T5" fmla="*/ 42 h 42"/>
                <a:gd name="T6" fmla="*/ 0 w 43"/>
                <a:gd name="T7" fmla="*/ 21 h 42"/>
                <a:gd name="T8" fmla="*/ 21 w 43"/>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42">
                  <a:moveTo>
                    <a:pt x="21" y="0"/>
                  </a:moveTo>
                  <a:lnTo>
                    <a:pt x="43" y="21"/>
                  </a:lnTo>
                  <a:lnTo>
                    <a:pt x="21" y="42"/>
                  </a:lnTo>
                  <a:lnTo>
                    <a:pt x="0" y="21"/>
                  </a:lnTo>
                  <a:lnTo>
                    <a:pt x="21" y="0"/>
                  </a:lnTo>
                  <a:close/>
                </a:path>
              </a:pathLst>
            </a:custGeom>
            <a:solidFill>
              <a:srgbClr val="FF00FF"/>
            </a:solidFill>
            <a:ln w="7938">
              <a:solidFill>
                <a:srgbClr val="000000"/>
              </a:solidFill>
              <a:prstDash val="solid"/>
              <a:round/>
              <a:headEnd/>
              <a:tailEnd/>
            </a:ln>
          </p:spPr>
          <p:txBody>
            <a:bodyPr/>
            <a:lstStyle/>
            <a:p>
              <a:endParaRPr lang="en-US"/>
            </a:p>
          </p:txBody>
        </p:sp>
        <p:sp>
          <p:nvSpPr>
            <p:cNvPr id="30948" name="Freeform 318"/>
            <p:cNvSpPr>
              <a:spLocks/>
            </p:cNvSpPr>
            <p:nvPr/>
          </p:nvSpPr>
          <p:spPr bwMode="auto">
            <a:xfrm>
              <a:off x="998" y="3612"/>
              <a:ext cx="43" cy="43"/>
            </a:xfrm>
            <a:custGeom>
              <a:avLst/>
              <a:gdLst>
                <a:gd name="T0" fmla="*/ 22 w 43"/>
                <a:gd name="T1" fmla="*/ 0 h 43"/>
                <a:gd name="T2" fmla="*/ 43 w 43"/>
                <a:gd name="T3" fmla="*/ 21 h 43"/>
                <a:gd name="T4" fmla="*/ 22 w 43"/>
                <a:gd name="T5" fmla="*/ 43 h 43"/>
                <a:gd name="T6" fmla="*/ 0 w 43"/>
                <a:gd name="T7" fmla="*/ 21 h 43"/>
                <a:gd name="T8" fmla="*/ 22 w 43"/>
                <a:gd name="T9" fmla="*/ 0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43">
                  <a:moveTo>
                    <a:pt x="22" y="0"/>
                  </a:moveTo>
                  <a:lnTo>
                    <a:pt x="43" y="21"/>
                  </a:lnTo>
                  <a:lnTo>
                    <a:pt x="22" y="43"/>
                  </a:lnTo>
                  <a:lnTo>
                    <a:pt x="0" y="21"/>
                  </a:lnTo>
                  <a:lnTo>
                    <a:pt x="22" y="0"/>
                  </a:lnTo>
                  <a:close/>
                </a:path>
              </a:pathLst>
            </a:custGeom>
            <a:solidFill>
              <a:srgbClr val="FF00FF"/>
            </a:solidFill>
            <a:ln w="7938">
              <a:solidFill>
                <a:srgbClr val="000000"/>
              </a:solidFill>
              <a:prstDash val="solid"/>
              <a:round/>
              <a:headEnd/>
              <a:tailEnd/>
            </a:ln>
          </p:spPr>
          <p:txBody>
            <a:bodyPr/>
            <a:lstStyle/>
            <a:p>
              <a:endParaRPr lang="en-US"/>
            </a:p>
          </p:txBody>
        </p:sp>
        <p:sp>
          <p:nvSpPr>
            <p:cNvPr id="30949" name="Freeform 319"/>
            <p:cNvSpPr>
              <a:spLocks/>
            </p:cNvSpPr>
            <p:nvPr/>
          </p:nvSpPr>
          <p:spPr bwMode="auto">
            <a:xfrm>
              <a:off x="1009" y="3421"/>
              <a:ext cx="42" cy="43"/>
            </a:xfrm>
            <a:custGeom>
              <a:avLst/>
              <a:gdLst>
                <a:gd name="T0" fmla="*/ 21 w 42"/>
                <a:gd name="T1" fmla="*/ 0 h 43"/>
                <a:gd name="T2" fmla="*/ 42 w 42"/>
                <a:gd name="T3" fmla="*/ 21 h 43"/>
                <a:gd name="T4" fmla="*/ 21 w 42"/>
                <a:gd name="T5" fmla="*/ 43 h 43"/>
                <a:gd name="T6" fmla="*/ 0 w 42"/>
                <a:gd name="T7" fmla="*/ 21 h 43"/>
                <a:gd name="T8" fmla="*/ 21 w 42"/>
                <a:gd name="T9" fmla="*/ 0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43">
                  <a:moveTo>
                    <a:pt x="21" y="0"/>
                  </a:moveTo>
                  <a:lnTo>
                    <a:pt x="42" y="21"/>
                  </a:lnTo>
                  <a:lnTo>
                    <a:pt x="21" y="43"/>
                  </a:lnTo>
                  <a:lnTo>
                    <a:pt x="0" y="21"/>
                  </a:lnTo>
                  <a:lnTo>
                    <a:pt x="21" y="0"/>
                  </a:lnTo>
                  <a:close/>
                </a:path>
              </a:pathLst>
            </a:custGeom>
            <a:solidFill>
              <a:srgbClr val="FF00FF"/>
            </a:solidFill>
            <a:ln w="7938">
              <a:solidFill>
                <a:srgbClr val="000000"/>
              </a:solidFill>
              <a:prstDash val="solid"/>
              <a:round/>
              <a:headEnd/>
              <a:tailEnd/>
            </a:ln>
          </p:spPr>
          <p:txBody>
            <a:bodyPr/>
            <a:lstStyle/>
            <a:p>
              <a:endParaRPr lang="en-US"/>
            </a:p>
          </p:txBody>
        </p:sp>
        <p:sp>
          <p:nvSpPr>
            <p:cNvPr id="30950" name="Freeform 320"/>
            <p:cNvSpPr>
              <a:spLocks/>
            </p:cNvSpPr>
            <p:nvPr/>
          </p:nvSpPr>
          <p:spPr bwMode="auto">
            <a:xfrm>
              <a:off x="866" y="3495"/>
              <a:ext cx="42" cy="43"/>
            </a:xfrm>
            <a:custGeom>
              <a:avLst/>
              <a:gdLst>
                <a:gd name="T0" fmla="*/ 21 w 42"/>
                <a:gd name="T1" fmla="*/ 0 h 43"/>
                <a:gd name="T2" fmla="*/ 42 w 42"/>
                <a:gd name="T3" fmla="*/ 22 h 43"/>
                <a:gd name="T4" fmla="*/ 21 w 42"/>
                <a:gd name="T5" fmla="*/ 43 h 43"/>
                <a:gd name="T6" fmla="*/ 0 w 42"/>
                <a:gd name="T7" fmla="*/ 22 h 43"/>
                <a:gd name="T8" fmla="*/ 21 w 42"/>
                <a:gd name="T9" fmla="*/ 0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43">
                  <a:moveTo>
                    <a:pt x="21" y="0"/>
                  </a:moveTo>
                  <a:lnTo>
                    <a:pt x="42" y="22"/>
                  </a:lnTo>
                  <a:lnTo>
                    <a:pt x="21" y="43"/>
                  </a:lnTo>
                  <a:lnTo>
                    <a:pt x="0" y="22"/>
                  </a:lnTo>
                  <a:lnTo>
                    <a:pt x="21" y="0"/>
                  </a:lnTo>
                  <a:close/>
                </a:path>
              </a:pathLst>
            </a:custGeom>
            <a:solidFill>
              <a:srgbClr val="FF00FF"/>
            </a:solidFill>
            <a:ln w="7938">
              <a:solidFill>
                <a:srgbClr val="000000"/>
              </a:solidFill>
              <a:prstDash val="solid"/>
              <a:round/>
              <a:headEnd/>
              <a:tailEnd/>
            </a:ln>
          </p:spPr>
          <p:txBody>
            <a:bodyPr/>
            <a:lstStyle/>
            <a:p>
              <a:endParaRPr lang="en-US"/>
            </a:p>
          </p:txBody>
        </p:sp>
        <p:sp>
          <p:nvSpPr>
            <p:cNvPr id="30951" name="Freeform 321"/>
            <p:cNvSpPr>
              <a:spLocks/>
            </p:cNvSpPr>
            <p:nvPr/>
          </p:nvSpPr>
          <p:spPr bwMode="auto">
            <a:xfrm>
              <a:off x="797" y="3522"/>
              <a:ext cx="42" cy="42"/>
            </a:xfrm>
            <a:custGeom>
              <a:avLst/>
              <a:gdLst>
                <a:gd name="T0" fmla="*/ 21 w 42"/>
                <a:gd name="T1" fmla="*/ 0 h 42"/>
                <a:gd name="T2" fmla="*/ 42 w 42"/>
                <a:gd name="T3" fmla="*/ 21 h 42"/>
                <a:gd name="T4" fmla="*/ 21 w 42"/>
                <a:gd name="T5" fmla="*/ 42 h 42"/>
                <a:gd name="T6" fmla="*/ 0 w 42"/>
                <a:gd name="T7" fmla="*/ 21 h 42"/>
                <a:gd name="T8" fmla="*/ 21 w 42"/>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42">
                  <a:moveTo>
                    <a:pt x="21" y="0"/>
                  </a:moveTo>
                  <a:lnTo>
                    <a:pt x="42" y="21"/>
                  </a:lnTo>
                  <a:lnTo>
                    <a:pt x="21" y="42"/>
                  </a:lnTo>
                  <a:lnTo>
                    <a:pt x="0" y="21"/>
                  </a:lnTo>
                  <a:lnTo>
                    <a:pt x="21" y="0"/>
                  </a:lnTo>
                  <a:close/>
                </a:path>
              </a:pathLst>
            </a:custGeom>
            <a:solidFill>
              <a:srgbClr val="FF00FF"/>
            </a:solidFill>
            <a:ln w="7938">
              <a:solidFill>
                <a:srgbClr val="000000"/>
              </a:solidFill>
              <a:prstDash val="solid"/>
              <a:round/>
              <a:headEnd/>
              <a:tailEnd/>
            </a:ln>
          </p:spPr>
          <p:txBody>
            <a:bodyPr/>
            <a:lstStyle/>
            <a:p>
              <a:endParaRPr lang="en-US"/>
            </a:p>
          </p:txBody>
        </p:sp>
        <p:sp>
          <p:nvSpPr>
            <p:cNvPr id="30952" name="Freeform 322"/>
            <p:cNvSpPr>
              <a:spLocks/>
            </p:cNvSpPr>
            <p:nvPr/>
          </p:nvSpPr>
          <p:spPr bwMode="auto">
            <a:xfrm>
              <a:off x="908" y="3527"/>
              <a:ext cx="43" cy="43"/>
            </a:xfrm>
            <a:custGeom>
              <a:avLst/>
              <a:gdLst>
                <a:gd name="T0" fmla="*/ 21 w 43"/>
                <a:gd name="T1" fmla="*/ 0 h 43"/>
                <a:gd name="T2" fmla="*/ 43 w 43"/>
                <a:gd name="T3" fmla="*/ 21 h 43"/>
                <a:gd name="T4" fmla="*/ 21 w 43"/>
                <a:gd name="T5" fmla="*/ 43 h 43"/>
                <a:gd name="T6" fmla="*/ 0 w 43"/>
                <a:gd name="T7" fmla="*/ 21 h 43"/>
                <a:gd name="T8" fmla="*/ 21 w 43"/>
                <a:gd name="T9" fmla="*/ 0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43">
                  <a:moveTo>
                    <a:pt x="21" y="0"/>
                  </a:moveTo>
                  <a:lnTo>
                    <a:pt x="43" y="21"/>
                  </a:lnTo>
                  <a:lnTo>
                    <a:pt x="21" y="43"/>
                  </a:lnTo>
                  <a:lnTo>
                    <a:pt x="0" y="21"/>
                  </a:lnTo>
                  <a:lnTo>
                    <a:pt x="21" y="0"/>
                  </a:lnTo>
                  <a:close/>
                </a:path>
              </a:pathLst>
            </a:custGeom>
            <a:solidFill>
              <a:srgbClr val="FF00FF"/>
            </a:solidFill>
            <a:ln w="7938">
              <a:solidFill>
                <a:srgbClr val="000000"/>
              </a:solidFill>
              <a:prstDash val="solid"/>
              <a:round/>
              <a:headEnd/>
              <a:tailEnd/>
            </a:ln>
          </p:spPr>
          <p:txBody>
            <a:bodyPr/>
            <a:lstStyle/>
            <a:p>
              <a:endParaRPr lang="en-US"/>
            </a:p>
          </p:txBody>
        </p:sp>
        <p:sp>
          <p:nvSpPr>
            <p:cNvPr id="30953" name="Freeform 323"/>
            <p:cNvSpPr>
              <a:spLocks/>
            </p:cNvSpPr>
            <p:nvPr/>
          </p:nvSpPr>
          <p:spPr bwMode="auto">
            <a:xfrm>
              <a:off x="728" y="3405"/>
              <a:ext cx="42" cy="43"/>
            </a:xfrm>
            <a:custGeom>
              <a:avLst/>
              <a:gdLst>
                <a:gd name="T0" fmla="*/ 21 w 42"/>
                <a:gd name="T1" fmla="*/ 0 h 43"/>
                <a:gd name="T2" fmla="*/ 42 w 42"/>
                <a:gd name="T3" fmla="*/ 21 h 43"/>
                <a:gd name="T4" fmla="*/ 21 w 42"/>
                <a:gd name="T5" fmla="*/ 43 h 43"/>
                <a:gd name="T6" fmla="*/ 0 w 42"/>
                <a:gd name="T7" fmla="*/ 21 h 43"/>
                <a:gd name="T8" fmla="*/ 21 w 42"/>
                <a:gd name="T9" fmla="*/ 0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43">
                  <a:moveTo>
                    <a:pt x="21" y="0"/>
                  </a:moveTo>
                  <a:lnTo>
                    <a:pt x="42" y="21"/>
                  </a:lnTo>
                  <a:lnTo>
                    <a:pt x="21" y="43"/>
                  </a:lnTo>
                  <a:lnTo>
                    <a:pt x="0" y="21"/>
                  </a:lnTo>
                  <a:lnTo>
                    <a:pt x="21" y="0"/>
                  </a:lnTo>
                  <a:close/>
                </a:path>
              </a:pathLst>
            </a:custGeom>
            <a:solidFill>
              <a:srgbClr val="FF00FF"/>
            </a:solidFill>
            <a:ln w="7938">
              <a:solidFill>
                <a:srgbClr val="000000"/>
              </a:solidFill>
              <a:prstDash val="solid"/>
              <a:round/>
              <a:headEnd/>
              <a:tailEnd/>
            </a:ln>
          </p:spPr>
          <p:txBody>
            <a:bodyPr/>
            <a:lstStyle/>
            <a:p>
              <a:endParaRPr lang="en-US"/>
            </a:p>
          </p:txBody>
        </p:sp>
        <p:sp>
          <p:nvSpPr>
            <p:cNvPr id="30954" name="Freeform 324"/>
            <p:cNvSpPr>
              <a:spLocks/>
            </p:cNvSpPr>
            <p:nvPr/>
          </p:nvSpPr>
          <p:spPr bwMode="auto">
            <a:xfrm>
              <a:off x="1242" y="3633"/>
              <a:ext cx="43" cy="43"/>
            </a:xfrm>
            <a:custGeom>
              <a:avLst/>
              <a:gdLst>
                <a:gd name="T0" fmla="*/ 22 w 43"/>
                <a:gd name="T1" fmla="*/ 0 h 43"/>
                <a:gd name="T2" fmla="*/ 43 w 43"/>
                <a:gd name="T3" fmla="*/ 22 h 43"/>
                <a:gd name="T4" fmla="*/ 22 w 43"/>
                <a:gd name="T5" fmla="*/ 43 h 43"/>
                <a:gd name="T6" fmla="*/ 0 w 43"/>
                <a:gd name="T7" fmla="*/ 22 h 43"/>
                <a:gd name="T8" fmla="*/ 22 w 43"/>
                <a:gd name="T9" fmla="*/ 0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43">
                  <a:moveTo>
                    <a:pt x="22" y="0"/>
                  </a:moveTo>
                  <a:lnTo>
                    <a:pt x="43" y="22"/>
                  </a:lnTo>
                  <a:lnTo>
                    <a:pt x="22" y="43"/>
                  </a:lnTo>
                  <a:lnTo>
                    <a:pt x="0" y="22"/>
                  </a:lnTo>
                  <a:lnTo>
                    <a:pt x="22" y="0"/>
                  </a:lnTo>
                  <a:close/>
                </a:path>
              </a:pathLst>
            </a:custGeom>
            <a:solidFill>
              <a:srgbClr val="FF00FF"/>
            </a:solidFill>
            <a:ln w="7938">
              <a:solidFill>
                <a:srgbClr val="000000"/>
              </a:solidFill>
              <a:prstDash val="solid"/>
              <a:round/>
              <a:headEnd/>
              <a:tailEnd/>
            </a:ln>
          </p:spPr>
          <p:txBody>
            <a:bodyPr/>
            <a:lstStyle/>
            <a:p>
              <a:endParaRPr lang="en-US"/>
            </a:p>
          </p:txBody>
        </p:sp>
        <p:sp>
          <p:nvSpPr>
            <p:cNvPr id="30955" name="Freeform 325"/>
            <p:cNvSpPr>
              <a:spLocks/>
            </p:cNvSpPr>
            <p:nvPr/>
          </p:nvSpPr>
          <p:spPr bwMode="auto">
            <a:xfrm>
              <a:off x="791" y="3522"/>
              <a:ext cx="43" cy="42"/>
            </a:xfrm>
            <a:custGeom>
              <a:avLst/>
              <a:gdLst>
                <a:gd name="T0" fmla="*/ 22 w 43"/>
                <a:gd name="T1" fmla="*/ 0 h 42"/>
                <a:gd name="T2" fmla="*/ 43 w 43"/>
                <a:gd name="T3" fmla="*/ 21 h 42"/>
                <a:gd name="T4" fmla="*/ 22 w 43"/>
                <a:gd name="T5" fmla="*/ 42 h 42"/>
                <a:gd name="T6" fmla="*/ 0 w 43"/>
                <a:gd name="T7" fmla="*/ 21 h 42"/>
                <a:gd name="T8" fmla="*/ 22 w 43"/>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42">
                  <a:moveTo>
                    <a:pt x="22" y="0"/>
                  </a:moveTo>
                  <a:lnTo>
                    <a:pt x="43" y="21"/>
                  </a:lnTo>
                  <a:lnTo>
                    <a:pt x="22" y="42"/>
                  </a:lnTo>
                  <a:lnTo>
                    <a:pt x="0" y="21"/>
                  </a:lnTo>
                  <a:lnTo>
                    <a:pt x="22" y="0"/>
                  </a:lnTo>
                  <a:close/>
                </a:path>
              </a:pathLst>
            </a:custGeom>
            <a:solidFill>
              <a:srgbClr val="FF00FF"/>
            </a:solidFill>
            <a:ln w="7938">
              <a:solidFill>
                <a:srgbClr val="000000"/>
              </a:solidFill>
              <a:prstDash val="solid"/>
              <a:round/>
              <a:headEnd/>
              <a:tailEnd/>
            </a:ln>
          </p:spPr>
          <p:txBody>
            <a:bodyPr/>
            <a:lstStyle/>
            <a:p>
              <a:endParaRPr lang="en-US"/>
            </a:p>
          </p:txBody>
        </p:sp>
        <p:sp>
          <p:nvSpPr>
            <p:cNvPr id="30956" name="Freeform 326"/>
            <p:cNvSpPr>
              <a:spLocks/>
            </p:cNvSpPr>
            <p:nvPr/>
          </p:nvSpPr>
          <p:spPr bwMode="auto">
            <a:xfrm>
              <a:off x="892" y="3554"/>
              <a:ext cx="43" cy="42"/>
            </a:xfrm>
            <a:custGeom>
              <a:avLst/>
              <a:gdLst>
                <a:gd name="T0" fmla="*/ 21 w 43"/>
                <a:gd name="T1" fmla="*/ 0 h 42"/>
                <a:gd name="T2" fmla="*/ 43 w 43"/>
                <a:gd name="T3" fmla="*/ 21 h 42"/>
                <a:gd name="T4" fmla="*/ 21 w 43"/>
                <a:gd name="T5" fmla="*/ 42 h 42"/>
                <a:gd name="T6" fmla="*/ 0 w 43"/>
                <a:gd name="T7" fmla="*/ 21 h 42"/>
                <a:gd name="T8" fmla="*/ 21 w 43"/>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42">
                  <a:moveTo>
                    <a:pt x="21" y="0"/>
                  </a:moveTo>
                  <a:lnTo>
                    <a:pt x="43" y="21"/>
                  </a:lnTo>
                  <a:lnTo>
                    <a:pt x="21" y="42"/>
                  </a:lnTo>
                  <a:lnTo>
                    <a:pt x="0" y="21"/>
                  </a:lnTo>
                  <a:lnTo>
                    <a:pt x="21" y="0"/>
                  </a:lnTo>
                  <a:close/>
                </a:path>
              </a:pathLst>
            </a:custGeom>
            <a:solidFill>
              <a:srgbClr val="FF00FF"/>
            </a:solidFill>
            <a:ln w="7938">
              <a:solidFill>
                <a:srgbClr val="000000"/>
              </a:solidFill>
              <a:prstDash val="solid"/>
              <a:round/>
              <a:headEnd/>
              <a:tailEnd/>
            </a:ln>
          </p:spPr>
          <p:txBody>
            <a:bodyPr/>
            <a:lstStyle/>
            <a:p>
              <a:endParaRPr lang="en-US"/>
            </a:p>
          </p:txBody>
        </p:sp>
        <p:sp>
          <p:nvSpPr>
            <p:cNvPr id="30957" name="Freeform 327"/>
            <p:cNvSpPr>
              <a:spLocks/>
            </p:cNvSpPr>
            <p:nvPr/>
          </p:nvSpPr>
          <p:spPr bwMode="auto">
            <a:xfrm>
              <a:off x="632" y="3400"/>
              <a:ext cx="43" cy="42"/>
            </a:xfrm>
            <a:custGeom>
              <a:avLst/>
              <a:gdLst>
                <a:gd name="T0" fmla="*/ 21 w 43"/>
                <a:gd name="T1" fmla="*/ 0 h 42"/>
                <a:gd name="T2" fmla="*/ 43 w 43"/>
                <a:gd name="T3" fmla="*/ 21 h 42"/>
                <a:gd name="T4" fmla="*/ 21 w 43"/>
                <a:gd name="T5" fmla="*/ 42 h 42"/>
                <a:gd name="T6" fmla="*/ 0 w 43"/>
                <a:gd name="T7" fmla="*/ 21 h 42"/>
                <a:gd name="T8" fmla="*/ 21 w 43"/>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42">
                  <a:moveTo>
                    <a:pt x="21" y="0"/>
                  </a:moveTo>
                  <a:lnTo>
                    <a:pt x="43" y="21"/>
                  </a:lnTo>
                  <a:lnTo>
                    <a:pt x="21" y="42"/>
                  </a:lnTo>
                  <a:lnTo>
                    <a:pt x="0" y="21"/>
                  </a:lnTo>
                  <a:lnTo>
                    <a:pt x="21" y="0"/>
                  </a:lnTo>
                  <a:close/>
                </a:path>
              </a:pathLst>
            </a:custGeom>
            <a:solidFill>
              <a:srgbClr val="FF00FF"/>
            </a:solidFill>
            <a:ln w="7938">
              <a:solidFill>
                <a:srgbClr val="000000"/>
              </a:solidFill>
              <a:prstDash val="solid"/>
              <a:round/>
              <a:headEnd/>
              <a:tailEnd/>
            </a:ln>
          </p:spPr>
          <p:txBody>
            <a:bodyPr/>
            <a:lstStyle/>
            <a:p>
              <a:endParaRPr lang="en-US"/>
            </a:p>
          </p:txBody>
        </p:sp>
        <p:sp>
          <p:nvSpPr>
            <p:cNvPr id="30958" name="Freeform 328"/>
            <p:cNvSpPr>
              <a:spLocks/>
            </p:cNvSpPr>
            <p:nvPr/>
          </p:nvSpPr>
          <p:spPr bwMode="auto">
            <a:xfrm>
              <a:off x="1152" y="3591"/>
              <a:ext cx="43" cy="42"/>
            </a:xfrm>
            <a:custGeom>
              <a:avLst/>
              <a:gdLst>
                <a:gd name="T0" fmla="*/ 21 w 43"/>
                <a:gd name="T1" fmla="*/ 0 h 42"/>
                <a:gd name="T2" fmla="*/ 43 w 43"/>
                <a:gd name="T3" fmla="*/ 21 h 42"/>
                <a:gd name="T4" fmla="*/ 21 w 43"/>
                <a:gd name="T5" fmla="*/ 42 h 42"/>
                <a:gd name="T6" fmla="*/ 0 w 43"/>
                <a:gd name="T7" fmla="*/ 21 h 42"/>
                <a:gd name="T8" fmla="*/ 21 w 43"/>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42">
                  <a:moveTo>
                    <a:pt x="21" y="0"/>
                  </a:moveTo>
                  <a:lnTo>
                    <a:pt x="43" y="21"/>
                  </a:lnTo>
                  <a:lnTo>
                    <a:pt x="21" y="42"/>
                  </a:lnTo>
                  <a:lnTo>
                    <a:pt x="0" y="21"/>
                  </a:lnTo>
                  <a:lnTo>
                    <a:pt x="21" y="0"/>
                  </a:lnTo>
                  <a:close/>
                </a:path>
              </a:pathLst>
            </a:custGeom>
            <a:solidFill>
              <a:srgbClr val="FF00FF"/>
            </a:solidFill>
            <a:ln w="7938">
              <a:solidFill>
                <a:srgbClr val="000000"/>
              </a:solidFill>
              <a:prstDash val="solid"/>
              <a:round/>
              <a:headEnd/>
              <a:tailEnd/>
            </a:ln>
          </p:spPr>
          <p:txBody>
            <a:bodyPr/>
            <a:lstStyle/>
            <a:p>
              <a:endParaRPr lang="en-US"/>
            </a:p>
          </p:txBody>
        </p:sp>
        <p:sp>
          <p:nvSpPr>
            <p:cNvPr id="30959" name="Rectangle 329"/>
            <p:cNvSpPr>
              <a:spLocks noChangeArrowheads="1"/>
            </p:cNvSpPr>
            <p:nvPr/>
          </p:nvSpPr>
          <p:spPr bwMode="auto">
            <a:xfrm>
              <a:off x="316" y="3798"/>
              <a:ext cx="267"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r>
                <a:rPr lang="en-US" altLang="en-US" sz="1300">
                  <a:solidFill>
                    <a:srgbClr val="000000"/>
                  </a:solidFill>
                  <a:latin typeface="Arial" pitchFamily="34" charset="0"/>
                </a:rPr>
                <a:t>-2000</a:t>
              </a:r>
              <a:endParaRPr lang="en-US" altLang="en-US"/>
            </a:p>
          </p:txBody>
        </p:sp>
        <p:sp>
          <p:nvSpPr>
            <p:cNvPr id="30960" name="Rectangle 330"/>
            <p:cNvSpPr>
              <a:spLocks noChangeArrowheads="1"/>
            </p:cNvSpPr>
            <p:nvPr/>
          </p:nvSpPr>
          <p:spPr bwMode="auto">
            <a:xfrm>
              <a:off x="316" y="3596"/>
              <a:ext cx="267"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r>
                <a:rPr lang="en-US" altLang="en-US" sz="1300">
                  <a:solidFill>
                    <a:srgbClr val="000000"/>
                  </a:solidFill>
                  <a:latin typeface="Arial" pitchFamily="34" charset="0"/>
                </a:rPr>
                <a:t>-1000</a:t>
              </a:r>
              <a:endParaRPr lang="en-US" altLang="en-US"/>
            </a:p>
          </p:txBody>
        </p:sp>
        <p:sp>
          <p:nvSpPr>
            <p:cNvPr id="30961" name="Rectangle 331"/>
            <p:cNvSpPr>
              <a:spLocks noChangeArrowheads="1"/>
            </p:cNvSpPr>
            <p:nvPr/>
          </p:nvSpPr>
          <p:spPr bwMode="auto">
            <a:xfrm>
              <a:off x="529" y="3395"/>
              <a:ext cx="5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r>
                <a:rPr lang="en-US" altLang="en-US" sz="1300">
                  <a:solidFill>
                    <a:srgbClr val="000000"/>
                  </a:solidFill>
                  <a:latin typeface="Arial" pitchFamily="34" charset="0"/>
                </a:rPr>
                <a:t>0</a:t>
              </a:r>
              <a:endParaRPr lang="en-US" altLang="en-US"/>
            </a:p>
          </p:txBody>
        </p:sp>
        <p:sp>
          <p:nvSpPr>
            <p:cNvPr id="30962" name="Rectangle 332"/>
            <p:cNvSpPr>
              <a:spLocks noChangeArrowheads="1"/>
            </p:cNvSpPr>
            <p:nvPr/>
          </p:nvSpPr>
          <p:spPr bwMode="auto">
            <a:xfrm>
              <a:off x="354" y="3193"/>
              <a:ext cx="23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r>
                <a:rPr lang="en-US" altLang="en-US" sz="1300">
                  <a:solidFill>
                    <a:srgbClr val="000000"/>
                  </a:solidFill>
                  <a:latin typeface="Arial" pitchFamily="34" charset="0"/>
                </a:rPr>
                <a:t>1000</a:t>
              </a:r>
              <a:endParaRPr lang="en-US" altLang="en-US"/>
            </a:p>
          </p:txBody>
        </p:sp>
        <p:sp>
          <p:nvSpPr>
            <p:cNvPr id="30963" name="Rectangle 333"/>
            <p:cNvSpPr>
              <a:spLocks noChangeArrowheads="1"/>
            </p:cNvSpPr>
            <p:nvPr/>
          </p:nvSpPr>
          <p:spPr bwMode="auto">
            <a:xfrm>
              <a:off x="354" y="2991"/>
              <a:ext cx="23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r>
                <a:rPr lang="en-US" altLang="en-US" sz="1300">
                  <a:solidFill>
                    <a:srgbClr val="000000"/>
                  </a:solidFill>
                  <a:latin typeface="Arial" pitchFamily="34" charset="0"/>
                </a:rPr>
                <a:t>2000</a:t>
              </a:r>
              <a:endParaRPr lang="en-US" altLang="en-US"/>
            </a:p>
          </p:txBody>
        </p:sp>
        <p:sp>
          <p:nvSpPr>
            <p:cNvPr id="30964" name="Rectangle 334"/>
            <p:cNvSpPr>
              <a:spLocks noChangeArrowheads="1"/>
            </p:cNvSpPr>
            <p:nvPr/>
          </p:nvSpPr>
          <p:spPr bwMode="auto">
            <a:xfrm>
              <a:off x="354" y="2789"/>
              <a:ext cx="23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r>
                <a:rPr lang="en-US" altLang="en-US" sz="1300">
                  <a:solidFill>
                    <a:srgbClr val="000000"/>
                  </a:solidFill>
                  <a:latin typeface="Arial" pitchFamily="34" charset="0"/>
                </a:rPr>
                <a:t>3000</a:t>
              </a:r>
              <a:endParaRPr lang="en-US" altLang="en-US"/>
            </a:p>
          </p:txBody>
        </p:sp>
        <p:sp>
          <p:nvSpPr>
            <p:cNvPr id="30965" name="Rectangle 335"/>
            <p:cNvSpPr>
              <a:spLocks noChangeArrowheads="1"/>
            </p:cNvSpPr>
            <p:nvPr/>
          </p:nvSpPr>
          <p:spPr bwMode="auto">
            <a:xfrm>
              <a:off x="616" y="3905"/>
              <a:ext cx="5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r>
                <a:rPr lang="en-US" altLang="en-US" sz="1300">
                  <a:solidFill>
                    <a:srgbClr val="000000"/>
                  </a:solidFill>
                  <a:latin typeface="Arial" pitchFamily="34" charset="0"/>
                </a:rPr>
                <a:t>0</a:t>
              </a:r>
              <a:endParaRPr lang="en-US" altLang="en-US"/>
            </a:p>
          </p:txBody>
        </p:sp>
        <p:sp>
          <p:nvSpPr>
            <p:cNvPr id="30966" name="Rectangle 336"/>
            <p:cNvSpPr>
              <a:spLocks noChangeArrowheads="1"/>
            </p:cNvSpPr>
            <p:nvPr/>
          </p:nvSpPr>
          <p:spPr bwMode="auto">
            <a:xfrm>
              <a:off x="1099" y="3905"/>
              <a:ext cx="23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r>
                <a:rPr lang="en-US" altLang="en-US" sz="1300">
                  <a:solidFill>
                    <a:srgbClr val="000000"/>
                  </a:solidFill>
                  <a:latin typeface="Arial" pitchFamily="34" charset="0"/>
                </a:rPr>
                <a:t>2000</a:t>
              </a:r>
              <a:endParaRPr lang="en-US" altLang="en-US"/>
            </a:p>
          </p:txBody>
        </p:sp>
        <p:sp>
          <p:nvSpPr>
            <p:cNvPr id="30967" name="Rectangle 337"/>
            <p:cNvSpPr>
              <a:spLocks noChangeArrowheads="1"/>
            </p:cNvSpPr>
            <p:nvPr/>
          </p:nvSpPr>
          <p:spPr bwMode="auto">
            <a:xfrm>
              <a:off x="1616" y="3905"/>
              <a:ext cx="23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r>
                <a:rPr lang="en-US" altLang="en-US" sz="1300">
                  <a:solidFill>
                    <a:srgbClr val="000000"/>
                  </a:solidFill>
                  <a:latin typeface="Arial" pitchFamily="34" charset="0"/>
                </a:rPr>
                <a:t>4000</a:t>
              </a:r>
              <a:endParaRPr lang="en-US" altLang="en-US"/>
            </a:p>
          </p:txBody>
        </p:sp>
        <p:sp>
          <p:nvSpPr>
            <p:cNvPr id="30968" name="Rectangle 338"/>
            <p:cNvSpPr>
              <a:spLocks noChangeArrowheads="1"/>
            </p:cNvSpPr>
            <p:nvPr/>
          </p:nvSpPr>
          <p:spPr bwMode="auto">
            <a:xfrm>
              <a:off x="851" y="4041"/>
              <a:ext cx="6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r>
                <a:rPr lang="en-US" altLang="en-US" sz="1800">
                  <a:solidFill>
                    <a:srgbClr val="000000"/>
                  </a:solidFill>
                  <a:latin typeface="Arial" pitchFamily="34" charset="0"/>
                </a:rPr>
                <a:t>Predicteds</a:t>
              </a:r>
              <a:endParaRPr lang="en-US" altLang="en-US" sz="1800"/>
            </a:p>
          </p:txBody>
        </p:sp>
        <p:sp>
          <p:nvSpPr>
            <p:cNvPr id="30969" name="Rectangle 339"/>
            <p:cNvSpPr>
              <a:spLocks noChangeArrowheads="1"/>
            </p:cNvSpPr>
            <p:nvPr/>
          </p:nvSpPr>
          <p:spPr bwMode="auto">
            <a:xfrm>
              <a:off x="342" y="2613"/>
              <a:ext cx="63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r>
                <a:rPr lang="en-US" altLang="en-US" sz="1800">
                  <a:solidFill>
                    <a:srgbClr val="000000"/>
                  </a:solidFill>
                  <a:latin typeface="Arial" pitchFamily="34" charset="0"/>
                </a:rPr>
                <a:t>Residuals</a:t>
              </a:r>
              <a:endParaRPr lang="en-US" altLang="en-US" sz="1800"/>
            </a:p>
          </p:txBody>
        </p:sp>
        <p:sp>
          <p:nvSpPr>
            <p:cNvPr id="30970" name="Line 420"/>
            <p:cNvSpPr>
              <a:spLocks noChangeShapeType="1"/>
            </p:cNvSpPr>
            <p:nvPr/>
          </p:nvSpPr>
          <p:spPr bwMode="auto">
            <a:xfrm>
              <a:off x="658" y="3450"/>
              <a:ext cx="1128"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87156" name="Group 436"/>
          <p:cNvGrpSpPr>
            <a:grpSpLocks/>
          </p:cNvGrpSpPr>
          <p:nvPr/>
        </p:nvGrpSpPr>
        <p:grpSpPr bwMode="auto">
          <a:xfrm>
            <a:off x="6180138" y="4148138"/>
            <a:ext cx="2640012" cy="2597150"/>
            <a:chOff x="3893" y="2613"/>
            <a:chExt cx="1663" cy="1636"/>
          </a:xfrm>
        </p:grpSpPr>
        <p:sp>
          <p:nvSpPr>
            <p:cNvPr id="30828" name="Rectangle 342"/>
            <p:cNvSpPr>
              <a:spLocks noChangeArrowheads="1"/>
            </p:cNvSpPr>
            <p:nvPr/>
          </p:nvSpPr>
          <p:spPr bwMode="auto">
            <a:xfrm>
              <a:off x="3893" y="2613"/>
              <a:ext cx="1663" cy="1636"/>
            </a:xfrm>
            <a:prstGeom prst="rect">
              <a:avLst/>
            </a:prstGeom>
            <a:solidFill>
              <a:srgbClr val="CCFFCC"/>
            </a:solidFill>
            <a:ln w="0">
              <a:solidFill>
                <a:srgbClr val="000000"/>
              </a:solidFill>
              <a:miter lim="800000"/>
              <a:headEnd/>
              <a:tailEnd/>
            </a:ln>
          </p:spPr>
          <p:txBody>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endParaRPr lang="en-US" altLang="en-US"/>
            </a:p>
          </p:txBody>
        </p:sp>
        <p:sp>
          <p:nvSpPr>
            <p:cNvPr id="30829" name="Rectangle 343"/>
            <p:cNvSpPr>
              <a:spLocks noChangeArrowheads="1"/>
            </p:cNvSpPr>
            <p:nvPr/>
          </p:nvSpPr>
          <p:spPr bwMode="auto">
            <a:xfrm>
              <a:off x="4232" y="2887"/>
              <a:ext cx="1215" cy="99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endParaRPr lang="en-US" altLang="en-US"/>
            </a:p>
          </p:txBody>
        </p:sp>
        <p:sp>
          <p:nvSpPr>
            <p:cNvPr id="30830" name="Rectangle 344"/>
            <p:cNvSpPr>
              <a:spLocks noChangeArrowheads="1"/>
            </p:cNvSpPr>
            <p:nvPr/>
          </p:nvSpPr>
          <p:spPr bwMode="auto">
            <a:xfrm>
              <a:off x="4232" y="2887"/>
              <a:ext cx="1215" cy="993"/>
            </a:xfrm>
            <a:prstGeom prst="rect">
              <a:avLst/>
            </a:prstGeom>
            <a:noFill/>
            <a:ln w="793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endParaRPr lang="en-US" altLang="en-US"/>
            </a:p>
          </p:txBody>
        </p:sp>
        <p:sp>
          <p:nvSpPr>
            <p:cNvPr id="30831" name="Line 345"/>
            <p:cNvSpPr>
              <a:spLocks noChangeShapeType="1"/>
            </p:cNvSpPr>
            <p:nvPr/>
          </p:nvSpPr>
          <p:spPr bwMode="auto">
            <a:xfrm>
              <a:off x="4232" y="2887"/>
              <a:ext cx="0" cy="99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32" name="Line 346"/>
            <p:cNvSpPr>
              <a:spLocks noChangeShapeType="1"/>
            </p:cNvSpPr>
            <p:nvPr/>
          </p:nvSpPr>
          <p:spPr bwMode="auto">
            <a:xfrm>
              <a:off x="4200" y="3880"/>
              <a:ext cx="3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33" name="Line 347"/>
            <p:cNvSpPr>
              <a:spLocks noChangeShapeType="1"/>
            </p:cNvSpPr>
            <p:nvPr/>
          </p:nvSpPr>
          <p:spPr bwMode="auto">
            <a:xfrm>
              <a:off x="4200" y="3630"/>
              <a:ext cx="3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34" name="Line 348"/>
            <p:cNvSpPr>
              <a:spLocks noChangeShapeType="1"/>
            </p:cNvSpPr>
            <p:nvPr/>
          </p:nvSpPr>
          <p:spPr bwMode="auto">
            <a:xfrm>
              <a:off x="4200" y="3386"/>
              <a:ext cx="3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35" name="Line 349"/>
            <p:cNvSpPr>
              <a:spLocks noChangeShapeType="1"/>
            </p:cNvSpPr>
            <p:nvPr/>
          </p:nvSpPr>
          <p:spPr bwMode="auto">
            <a:xfrm>
              <a:off x="4200" y="3137"/>
              <a:ext cx="3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36" name="Line 350"/>
            <p:cNvSpPr>
              <a:spLocks noChangeShapeType="1"/>
            </p:cNvSpPr>
            <p:nvPr/>
          </p:nvSpPr>
          <p:spPr bwMode="auto">
            <a:xfrm>
              <a:off x="4200" y="2887"/>
              <a:ext cx="3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37" name="Line 351"/>
            <p:cNvSpPr>
              <a:spLocks noChangeShapeType="1"/>
            </p:cNvSpPr>
            <p:nvPr/>
          </p:nvSpPr>
          <p:spPr bwMode="auto">
            <a:xfrm>
              <a:off x="4232" y="3880"/>
              <a:ext cx="121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38" name="Line 352"/>
            <p:cNvSpPr>
              <a:spLocks noChangeShapeType="1"/>
            </p:cNvSpPr>
            <p:nvPr/>
          </p:nvSpPr>
          <p:spPr bwMode="auto">
            <a:xfrm flipV="1">
              <a:off x="4232" y="3880"/>
              <a:ext cx="0" cy="3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39" name="Line 353"/>
            <p:cNvSpPr>
              <a:spLocks noChangeShapeType="1"/>
            </p:cNvSpPr>
            <p:nvPr/>
          </p:nvSpPr>
          <p:spPr bwMode="auto">
            <a:xfrm flipV="1">
              <a:off x="4635" y="3880"/>
              <a:ext cx="0" cy="3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40" name="Line 354"/>
            <p:cNvSpPr>
              <a:spLocks noChangeShapeType="1"/>
            </p:cNvSpPr>
            <p:nvPr/>
          </p:nvSpPr>
          <p:spPr bwMode="auto">
            <a:xfrm flipV="1">
              <a:off x="5044" y="3880"/>
              <a:ext cx="0" cy="3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41" name="Line 355"/>
            <p:cNvSpPr>
              <a:spLocks noChangeShapeType="1"/>
            </p:cNvSpPr>
            <p:nvPr/>
          </p:nvSpPr>
          <p:spPr bwMode="auto">
            <a:xfrm flipV="1">
              <a:off x="5447" y="3880"/>
              <a:ext cx="0" cy="3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42" name="Freeform 356"/>
            <p:cNvSpPr>
              <a:spLocks/>
            </p:cNvSpPr>
            <p:nvPr/>
          </p:nvSpPr>
          <p:spPr bwMode="auto">
            <a:xfrm>
              <a:off x="4571" y="3407"/>
              <a:ext cx="43" cy="43"/>
            </a:xfrm>
            <a:custGeom>
              <a:avLst/>
              <a:gdLst>
                <a:gd name="T0" fmla="*/ 22 w 43"/>
                <a:gd name="T1" fmla="*/ 0 h 43"/>
                <a:gd name="T2" fmla="*/ 43 w 43"/>
                <a:gd name="T3" fmla="*/ 22 h 43"/>
                <a:gd name="T4" fmla="*/ 22 w 43"/>
                <a:gd name="T5" fmla="*/ 43 h 43"/>
                <a:gd name="T6" fmla="*/ 0 w 43"/>
                <a:gd name="T7" fmla="*/ 22 h 43"/>
                <a:gd name="T8" fmla="*/ 22 w 43"/>
                <a:gd name="T9" fmla="*/ 0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43">
                  <a:moveTo>
                    <a:pt x="22" y="0"/>
                  </a:moveTo>
                  <a:lnTo>
                    <a:pt x="43" y="22"/>
                  </a:lnTo>
                  <a:lnTo>
                    <a:pt x="22" y="43"/>
                  </a:lnTo>
                  <a:lnTo>
                    <a:pt x="0" y="22"/>
                  </a:lnTo>
                  <a:lnTo>
                    <a:pt x="22" y="0"/>
                  </a:lnTo>
                  <a:close/>
                </a:path>
              </a:pathLst>
            </a:custGeom>
            <a:solidFill>
              <a:srgbClr val="FF00FF"/>
            </a:solidFill>
            <a:ln w="7938">
              <a:solidFill>
                <a:srgbClr val="000000"/>
              </a:solidFill>
              <a:prstDash val="solid"/>
              <a:round/>
              <a:headEnd/>
              <a:tailEnd/>
            </a:ln>
          </p:spPr>
          <p:txBody>
            <a:bodyPr/>
            <a:lstStyle/>
            <a:p>
              <a:endParaRPr lang="en-US"/>
            </a:p>
          </p:txBody>
        </p:sp>
        <p:sp>
          <p:nvSpPr>
            <p:cNvPr id="30843" name="Freeform 357"/>
            <p:cNvSpPr>
              <a:spLocks/>
            </p:cNvSpPr>
            <p:nvPr/>
          </p:nvSpPr>
          <p:spPr bwMode="auto">
            <a:xfrm>
              <a:off x="4821" y="3498"/>
              <a:ext cx="42" cy="42"/>
            </a:xfrm>
            <a:custGeom>
              <a:avLst/>
              <a:gdLst>
                <a:gd name="T0" fmla="*/ 21 w 42"/>
                <a:gd name="T1" fmla="*/ 0 h 42"/>
                <a:gd name="T2" fmla="*/ 42 w 42"/>
                <a:gd name="T3" fmla="*/ 21 h 42"/>
                <a:gd name="T4" fmla="*/ 21 w 42"/>
                <a:gd name="T5" fmla="*/ 42 h 42"/>
                <a:gd name="T6" fmla="*/ 0 w 42"/>
                <a:gd name="T7" fmla="*/ 21 h 42"/>
                <a:gd name="T8" fmla="*/ 21 w 42"/>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42">
                  <a:moveTo>
                    <a:pt x="21" y="0"/>
                  </a:moveTo>
                  <a:lnTo>
                    <a:pt x="42" y="21"/>
                  </a:lnTo>
                  <a:lnTo>
                    <a:pt x="21" y="42"/>
                  </a:lnTo>
                  <a:lnTo>
                    <a:pt x="0" y="21"/>
                  </a:lnTo>
                  <a:lnTo>
                    <a:pt x="21" y="0"/>
                  </a:lnTo>
                  <a:close/>
                </a:path>
              </a:pathLst>
            </a:custGeom>
            <a:solidFill>
              <a:srgbClr val="FF00FF"/>
            </a:solidFill>
            <a:ln w="7938">
              <a:solidFill>
                <a:srgbClr val="000000"/>
              </a:solidFill>
              <a:prstDash val="solid"/>
              <a:round/>
              <a:headEnd/>
              <a:tailEnd/>
            </a:ln>
          </p:spPr>
          <p:txBody>
            <a:bodyPr/>
            <a:lstStyle/>
            <a:p>
              <a:endParaRPr lang="en-US"/>
            </a:p>
          </p:txBody>
        </p:sp>
        <p:sp>
          <p:nvSpPr>
            <p:cNvPr id="30844" name="Freeform 358"/>
            <p:cNvSpPr>
              <a:spLocks/>
            </p:cNvSpPr>
            <p:nvPr/>
          </p:nvSpPr>
          <p:spPr bwMode="auto">
            <a:xfrm>
              <a:off x="4736" y="3121"/>
              <a:ext cx="42" cy="42"/>
            </a:xfrm>
            <a:custGeom>
              <a:avLst/>
              <a:gdLst>
                <a:gd name="T0" fmla="*/ 21 w 42"/>
                <a:gd name="T1" fmla="*/ 0 h 42"/>
                <a:gd name="T2" fmla="*/ 42 w 42"/>
                <a:gd name="T3" fmla="*/ 21 h 42"/>
                <a:gd name="T4" fmla="*/ 21 w 42"/>
                <a:gd name="T5" fmla="*/ 42 h 42"/>
                <a:gd name="T6" fmla="*/ 0 w 42"/>
                <a:gd name="T7" fmla="*/ 21 h 42"/>
                <a:gd name="T8" fmla="*/ 21 w 42"/>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42">
                  <a:moveTo>
                    <a:pt x="21" y="0"/>
                  </a:moveTo>
                  <a:lnTo>
                    <a:pt x="42" y="21"/>
                  </a:lnTo>
                  <a:lnTo>
                    <a:pt x="21" y="42"/>
                  </a:lnTo>
                  <a:lnTo>
                    <a:pt x="0" y="21"/>
                  </a:lnTo>
                  <a:lnTo>
                    <a:pt x="21" y="0"/>
                  </a:lnTo>
                  <a:close/>
                </a:path>
              </a:pathLst>
            </a:custGeom>
            <a:solidFill>
              <a:srgbClr val="FF00FF"/>
            </a:solidFill>
            <a:ln w="7938">
              <a:solidFill>
                <a:srgbClr val="000000"/>
              </a:solidFill>
              <a:prstDash val="solid"/>
              <a:round/>
              <a:headEnd/>
              <a:tailEnd/>
            </a:ln>
          </p:spPr>
          <p:txBody>
            <a:bodyPr/>
            <a:lstStyle/>
            <a:p>
              <a:endParaRPr lang="en-US"/>
            </a:p>
          </p:txBody>
        </p:sp>
        <p:sp>
          <p:nvSpPr>
            <p:cNvPr id="30845" name="Freeform 359"/>
            <p:cNvSpPr>
              <a:spLocks/>
            </p:cNvSpPr>
            <p:nvPr/>
          </p:nvSpPr>
          <p:spPr bwMode="auto">
            <a:xfrm>
              <a:off x="4524" y="2951"/>
              <a:ext cx="42" cy="42"/>
            </a:xfrm>
            <a:custGeom>
              <a:avLst/>
              <a:gdLst>
                <a:gd name="T0" fmla="*/ 21 w 42"/>
                <a:gd name="T1" fmla="*/ 0 h 42"/>
                <a:gd name="T2" fmla="*/ 42 w 42"/>
                <a:gd name="T3" fmla="*/ 21 h 42"/>
                <a:gd name="T4" fmla="*/ 21 w 42"/>
                <a:gd name="T5" fmla="*/ 42 h 42"/>
                <a:gd name="T6" fmla="*/ 0 w 42"/>
                <a:gd name="T7" fmla="*/ 21 h 42"/>
                <a:gd name="T8" fmla="*/ 21 w 42"/>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42">
                  <a:moveTo>
                    <a:pt x="21" y="0"/>
                  </a:moveTo>
                  <a:lnTo>
                    <a:pt x="42" y="21"/>
                  </a:lnTo>
                  <a:lnTo>
                    <a:pt x="21" y="42"/>
                  </a:lnTo>
                  <a:lnTo>
                    <a:pt x="0" y="21"/>
                  </a:lnTo>
                  <a:lnTo>
                    <a:pt x="21" y="0"/>
                  </a:lnTo>
                  <a:close/>
                </a:path>
              </a:pathLst>
            </a:custGeom>
            <a:solidFill>
              <a:srgbClr val="FF00FF"/>
            </a:solidFill>
            <a:ln w="7938">
              <a:solidFill>
                <a:srgbClr val="000000"/>
              </a:solidFill>
              <a:prstDash val="solid"/>
              <a:round/>
              <a:headEnd/>
              <a:tailEnd/>
            </a:ln>
          </p:spPr>
          <p:txBody>
            <a:bodyPr/>
            <a:lstStyle/>
            <a:p>
              <a:endParaRPr lang="en-US"/>
            </a:p>
          </p:txBody>
        </p:sp>
        <p:sp>
          <p:nvSpPr>
            <p:cNvPr id="30846" name="Freeform 360"/>
            <p:cNvSpPr>
              <a:spLocks/>
            </p:cNvSpPr>
            <p:nvPr/>
          </p:nvSpPr>
          <p:spPr bwMode="auto">
            <a:xfrm>
              <a:off x="4561" y="3322"/>
              <a:ext cx="42" cy="43"/>
            </a:xfrm>
            <a:custGeom>
              <a:avLst/>
              <a:gdLst>
                <a:gd name="T0" fmla="*/ 21 w 42"/>
                <a:gd name="T1" fmla="*/ 0 h 43"/>
                <a:gd name="T2" fmla="*/ 42 w 42"/>
                <a:gd name="T3" fmla="*/ 22 h 43"/>
                <a:gd name="T4" fmla="*/ 21 w 42"/>
                <a:gd name="T5" fmla="*/ 43 h 43"/>
                <a:gd name="T6" fmla="*/ 0 w 42"/>
                <a:gd name="T7" fmla="*/ 22 h 43"/>
                <a:gd name="T8" fmla="*/ 21 w 42"/>
                <a:gd name="T9" fmla="*/ 0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43">
                  <a:moveTo>
                    <a:pt x="21" y="0"/>
                  </a:moveTo>
                  <a:lnTo>
                    <a:pt x="42" y="22"/>
                  </a:lnTo>
                  <a:lnTo>
                    <a:pt x="21" y="43"/>
                  </a:lnTo>
                  <a:lnTo>
                    <a:pt x="0" y="22"/>
                  </a:lnTo>
                  <a:lnTo>
                    <a:pt x="21" y="0"/>
                  </a:lnTo>
                  <a:close/>
                </a:path>
              </a:pathLst>
            </a:custGeom>
            <a:solidFill>
              <a:srgbClr val="FF00FF"/>
            </a:solidFill>
            <a:ln w="7938">
              <a:solidFill>
                <a:srgbClr val="000000"/>
              </a:solidFill>
              <a:prstDash val="solid"/>
              <a:round/>
              <a:headEnd/>
              <a:tailEnd/>
            </a:ln>
          </p:spPr>
          <p:txBody>
            <a:bodyPr/>
            <a:lstStyle/>
            <a:p>
              <a:endParaRPr lang="en-US"/>
            </a:p>
          </p:txBody>
        </p:sp>
        <p:sp>
          <p:nvSpPr>
            <p:cNvPr id="30847" name="Freeform 361"/>
            <p:cNvSpPr>
              <a:spLocks/>
            </p:cNvSpPr>
            <p:nvPr/>
          </p:nvSpPr>
          <p:spPr bwMode="auto">
            <a:xfrm>
              <a:off x="5251" y="3482"/>
              <a:ext cx="42" cy="42"/>
            </a:xfrm>
            <a:custGeom>
              <a:avLst/>
              <a:gdLst>
                <a:gd name="T0" fmla="*/ 21 w 42"/>
                <a:gd name="T1" fmla="*/ 0 h 42"/>
                <a:gd name="T2" fmla="*/ 42 w 42"/>
                <a:gd name="T3" fmla="*/ 21 h 42"/>
                <a:gd name="T4" fmla="*/ 21 w 42"/>
                <a:gd name="T5" fmla="*/ 42 h 42"/>
                <a:gd name="T6" fmla="*/ 0 w 42"/>
                <a:gd name="T7" fmla="*/ 21 h 42"/>
                <a:gd name="T8" fmla="*/ 21 w 42"/>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42">
                  <a:moveTo>
                    <a:pt x="21" y="0"/>
                  </a:moveTo>
                  <a:lnTo>
                    <a:pt x="42" y="21"/>
                  </a:lnTo>
                  <a:lnTo>
                    <a:pt x="21" y="42"/>
                  </a:lnTo>
                  <a:lnTo>
                    <a:pt x="0" y="21"/>
                  </a:lnTo>
                  <a:lnTo>
                    <a:pt x="21" y="0"/>
                  </a:lnTo>
                  <a:close/>
                </a:path>
              </a:pathLst>
            </a:custGeom>
            <a:solidFill>
              <a:srgbClr val="FF00FF"/>
            </a:solidFill>
            <a:ln w="7938">
              <a:solidFill>
                <a:srgbClr val="000000"/>
              </a:solidFill>
              <a:prstDash val="solid"/>
              <a:round/>
              <a:headEnd/>
              <a:tailEnd/>
            </a:ln>
          </p:spPr>
          <p:txBody>
            <a:bodyPr/>
            <a:lstStyle/>
            <a:p>
              <a:endParaRPr lang="en-US"/>
            </a:p>
          </p:txBody>
        </p:sp>
        <p:sp>
          <p:nvSpPr>
            <p:cNvPr id="30848" name="Freeform 362"/>
            <p:cNvSpPr>
              <a:spLocks/>
            </p:cNvSpPr>
            <p:nvPr/>
          </p:nvSpPr>
          <p:spPr bwMode="auto">
            <a:xfrm>
              <a:off x="4502" y="3280"/>
              <a:ext cx="43" cy="42"/>
            </a:xfrm>
            <a:custGeom>
              <a:avLst/>
              <a:gdLst>
                <a:gd name="T0" fmla="*/ 22 w 43"/>
                <a:gd name="T1" fmla="*/ 0 h 42"/>
                <a:gd name="T2" fmla="*/ 43 w 43"/>
                <a:gd name="T3" fmla="*/ 21 h 42"/>
                <a:gd name="T4" fmla="*/ 22 w 43"/>
                <a:gd name="T5" fmla="*/ 42 h 42"/>
                <a:gd name="T6" fmla="*/ 0 w 43"/>
                <a:gd name="T7" fmla="*/ 21 h 42"/>
                <a:gd name="T8" fmla="*/ 22 w 43"/>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42">
                  <a:moveTo>
                    <a:pt x="22" y="0"/>
                  </a:moveTo>
                  <a:lnTo>
                    <a:pt x="43" y="21"/>
                  </a:lnTo>
                  <a:lnTo>
                    <a:pt x="22" y="42"/>
                  </a:lnTo>
                  <a:lnTo>
                    <a:pt x="0" y="21"/>
                  </a:lnTo>
                  <a:lnTo>
                    <a:pt x="22" y="0"/>
                  </a:lnTo>
                  <a:close/>
                </a:path>
              </a:pathLst>
            </a:custGeom>
            <a:solidFill>
              <a:srgbClr val="FF00FF"/>
            </a:solidFill>
            <a:ln w="7938">
              <a:solidFill>
                <a:srgbClr val="000000"/>
              </a:solidFill>
              <a:prstDash val="solid"/>
              <a:round/>
              <a:headEnd/>
              <a:tailEnd/>
            </a:ln>
          </p:spPr>
          <p:txBody>
            <a:bodyPr/>
            <a:lstStyle/>
            <a:p>
              <a:endParaRPr lang="en-US"/>
            </a:p>
          </p:txBody>
        </p:sp>
        <p:sp>
          <p:nvSpPr>
            <p:cNvPr id="30849" name="Freeform 363"/>
            <p:cNvSpPr>
              <a:spLocks/>
            </p:cNvSpPr>
            <p:nvPr/>
          </p:nvSpPr>
          <p:spPr bwMode="auto">
            <a:xfrm>
              <a:off x="4794" y="3482"/>
              <a:ext cx="43" cy="42"/>
            </a:xfrm>
            <a:custGeom>
              <a:avLst/>
              <a:gdLst>
                <a:gd name="T0" fmla="*/ 22 w 43"/>
                <a:gd name="T1" fmla="*/ 0 h 42"/>
                <a:gd name="T2" fmla="*/ 43 w 43"/>
                <a:gd name="T3" fmla="*/ 21 h 42"/>
                <a:gd name="T4" fmla="*/ 22 w 43"/>
                <a:gd name="T5" fmla="*/ 42 h 42"/>
                <a:gd name="T6" fmla="*/ 0 w 43"/>
                <a:gd name="T7" fmla="*/ 21 h 42"/>
                <a:gd name="T8" fmla="*/ 22 w 43"/>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42">
                  <a:moveTo>
                    <a:pt x="22" y="0"/>
                  </a:moveTo>
                  <a:lnTo>
                    <a:pt x="43" y="21"/>
                  </a:lnTo>
                  <a:lnTo>
                    <a:pt x="22" y="42"/>
                  </a:lnTo>
                  <a:lnTo>
                    <a:pt x="0" y="21"/>
                  </a:lnTo>
                  <a:lnTo>
                    <a:pt x="22" y="0"/>
                  </a:lnTo>
                  <a:close/>
                </a:path>
              </a:pathLst>
            </a:custGeom>
            <a:solidFill>
              <a:srgbClr val="FF00FF"/>
            </a:solidFill>
            <a:ln w="7938">
              <a:solidFill>
                <a:srgbClr val="000000"/>
              </a:solidFill>
              <a:prstDash val="solid"/>
              <a:round/>
              <a:headEnd/>
              <a:tailEnd/>
            </a:ln>
          </p:spPr>
          <p:txBody>
            <a:bodyPr/>
            <a:lstStyle/>
            <a:p>
              <a:endParaRPr lang="en-US"/>
            </a:p>
          </p:txBody>
        </p:sp>
        <p:sp>
          <p:nvSpPr>
            <p:cNvPr id="30850" name="Freeform 364"/>
            <p:cNvSpPr>
              <a:spLocks/>
            </p:cNvSpPr>
            <p:nvPr/>
          </p:nvSpPr>
          <p:spPr bwMode="auto">
            <a:xfrm>
              <a:off x="4725" y="3354"/>
              <a:ext cx="43" cy="43"/>
            </a:xfrm>
            <a:custGeom>
              <a:avLst/>
              <a:gdLst>
                <a:gd name="T0" fmla="*/ 22 w 43"/>
                <a:gd name="T1" fmla="*/ 0 h 43"/>
                <a:gd name="T2" fmla="*/ 43 w 43"/>
                <a:gd name="T3" fmla="*/ 21 h 43"/>
                <a:gd name="T4" fmla="*/ 22 w 43"/>
                <a:gd name="T5" fmla="*/ 43 h 43"/>
                <a:gd name="T6" fmla="*/ 0 w 43"/>
                <a:gd name="T7" fmla="*/ 21 h 43"/>
                <a:gd name="T8" fmla="*/ 22 w 43"/>
                <a:gd name="T9" fmla="*/ 0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43">
                  <a:moveTo>
                    <a:pt x="22" y="0"/>
                  </a:moveTo>
                  <a:lnTo>
                    <a:pt x="43" y="21"/>
                  </a:lnTo>
                  <a:lnTo>
                    <a:pt x="22" y="43"/>
                  </a:lnTo>
                  <a:lnTo>
                    <a:pt x="0" y="21"/>
                  </a:lnTo>
                  <a:lnTo>
                    <a:pt x="22" y="0"/>
                  </a:lnTo>
                  <a:close/>
                </a:path>
              </a:pathLst>
            </a:custGeom>
            <a:solidFill>
              <a:srgbClr val="FF00FF"/>
            </a:solidFill>
            <a:ln w="7938">
              <a:solidFill>
                <a:srgbClr val="000000"/>
              </a:solidFill>
              <a:prstDash val="solid"/>
              <a:round/>
              <a:headEnd/>
              <a:tailEnd/>
            </a:ln>
          </p:spPr>
          <p:txBody>
            <a:bodyPr/>
            <a:lstStyle/>
            <a:p>
              <a:endParaRPr lang="en-US"/>
            </a:p>
          </p:txBody>
        </p:sp>
        <p:sp>
          <p:nvSpPr>
            <p:cNvPr id="30851" name="Freeform 365"/>
            <p:cNvSpPr>
              <a:spLocks/>
            </p:cNvSpPr>
            <p:nvPr/>
          </p:nvSpPr>
          <p:spPr bwMode="auto">
            <a:xfrm>
              <a:off x="4688" y="3466"/>
              <a:ext cx="43" cy="42"/>
            </a:xfrm>
            <a:custGeom>
              <a:avLst/>
              <a:gdLst>
                <a:gd name="T0" fmla="*/ 21 w 43"/>
                <a:gd name="T1" fmla="*/ 0 h 42"/>
                <a:gd name="T2" fmla="*/ 43 w 43"/>
                <a:gd name="T3" fmla="*/ 21 h 42"/>
                <a:gd name="T4" fmla="*/ 21 w 43"/>
                <a:gd name="T5" fmla="*/ 42 h 42"/>
                <a:gd name="T6" fmla="*/ 0 w 43"/>
                <a:gd name="T7" fmla="*/ 21 h 42"/>
                <a:gd name="T8" fmla="*/ 21 w 43"/>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42">
                  <a:moveTo>
                    <a:pt x="21" y="0"/>
                  </a:moveTo>
                  <a:lnTo>
                    <a:pt x="43" y="21"/>
                  </a:lnTo>
                  <a:lnTo>
                    <a:pt x="21" y="42"/>
                  </a:lnTo>
                  <a:lnTo>
                    <a:pt x="0" y="21"/>
                  </a:lnTo>
                  <a:lnTo>
                    <a:pt x="21" y="0"/>
                  </a:lnTo>
                  <a:close/>
                </a:path>
              </a:pathLst>
            </a:custGeom>
            <a:solidFill>
              <a:srgbClr val="FF00FF"/>
            </a:solidFill>
            <a:ln w="7938">
              <a:solidFill>
                <a:srgbClr val="000000"/>
              </a:solidFill>
              <a:prstDash val="solid"/>
              <a:round/>
              <a:headEnd/>
              <a:tailEnd/>
            </a:ln>
          </p:spPr>
          <p:txBody>
            <a:bodyPr/>
            <a:lstStyle/>
            <a:p>
              <a:endParaRPr lang="en-US"/>
            </a:p>
          </p:txBody>
        </p:sp>
        <p:sp>
          <p:nvSpPr>
            <p:cNvPr id="30852" name="Freeform 366"/>
            <p:cNvSpPr>
              <a:spLocks/>
            </p:cNvSpPr>
            <p:nvPr/>
          </p:nvSpPr>
          <p:spPr bwMode="auto">
            <a:xfrm>
              <a:off x="4821" y="3651"/>
              <a:ext cx="42" cy="43"/>
            </a:xfrm>
            <a:custGeom>
              <a:avLst/>
              <a:gdLst>
                <a:gd name="T0" fmla="*/ 21 w 42"/>
                <a:gd name="T1" fmla="*/ 0 h 43"/>
                <a:gd name="T2" fmla="*/ 42 w 42"/>
                <a:gd name="T3" fmla="*/ 22 h 43"/>
                <a:gd name="T4" fmla="*/ 21 w 42"/>
                <a:gd name="T5" fmla="*/ 43 h 43"/>
                <a:gd name="T6" fmla="*/ 0 w 42"/>
                <a:gd name="T7" fmla="*/ 22 h 43"/>
                <a:gd name="T8" fmla="*/ 21 w 42"/>
                <a:gd name="T9" fmla="*/ 0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43">
                  <a:moveTo>
                    <a:pt x="21" y="0"/>
                  </a:moveTo>
                  <a:lnTo>
                    <a:pt x="42" y="22"/>
                  </a:lnTo>
                  <a:lnTo>
                    <a:pt x="21" y="43"/>
                  </a:lnTo>
                  <a:lnTo>
                    <a:pt x="0" y="22"/>
                  </a:lnTo>
                  <a:lnTo>
                    <a:pt x="21" y="0"/>
                  </a:lnTo>
                  <a:close/>
                </a:path>
              </a:pathLst>
            </a:custGeom>
            <a:solidFill>
              <a:srgbClr val="FF00FF"/>
            </a:solidFill>
            <a:ln w="7938">
              <a:solidFill>
                <a:srgbClr val="000000"/>
              </a:solidFill>
              <a:prstDash val="solid"/>
              <a:round/>
              <a:headEnd/>
              <a:tailEnd/>
            </a:ln>
          </p:spPr>
          <p:txBody>
            <a:bodyPr/>
            <a:lstStyle/>
            <a:p>
              <a:endParaRPr lang="en-US"/>
            </a:p>
          </p:txBody>
        </p:sp>
        <p:sp>
          <p:nvSpPr>
            <p:cNvPr id="30853" name="Freeform 367"/>
            <p:cNvSpPr>
              <a:spLocks/>
            </p:cNvSpPr>
            <p:nvPr/>
          </p:nvSpPr>
          <p:spPr bwMode="auto">
            <a:xfrm>
              <a:off x="4821" y="3720"/>
              <a:ext cx="42" cy="43"/>
            </a:xfrm>
            <a:custGeom>
              <a:avLst/>
              <a:gdLst>
                <a:gd name="T0" fmla="*/ 21 w 42"/>
                <a:gd name="T1" fmla="*/ 0 h 43"/>
                <a:gd name="T2" fmla="*/ 42 w 42"/>
                <a:gd name="T3" fmla="*/ 22 h 43"/>
                <a:gd name="T4" fmla="*/ 21 w 42"/>
                <a:gd name="T5" fmla="*/ 43 h 43"/>
                <a:gd name="T6" fmla="*/ 0 w 42"/>
                <a:gd name="T7" fmla="*/ 22 h 43"/>
                <a:gd name="T8" fmla="*/ 21 w 42"/>
                <a:gd name="T9" fmla="*/ 0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43">
                  <a:moveTo>
                    <a:pt x="21" y="0"/>
                  </a:moveTo>
                  <a:lnTo>
                    <a:pt x="42" y="22"/>
                  </a:lnTo>
                  <a:lnTo>
                    <a:pt x="21" y="43"/>
                  </a:lnTo>
                  <a:lnTo>
                    <a:pt x="0" y="22"/>
                  </a:lnTo>
                  <a:lnTo>
                    <a:pt x="21" y="0"/>
                  </a:lnTo>
                  <a:close/>
                </a:path>
              </a:pathLst>
            </a:custGeom>
            <a:solidFill>
              <a:srgbClr val="FF00FF"/>
            </a:solidFill>
            <a:ln w="7938">
              <a:solidFill>
                <a:srgbClr val="000000"/>
              </a:solidFill>
              <a:prstDash val="solid"/>
              <a:round/>
              <a:headEnd/>
              <a:tailEnd/>
            </a:ln>
          </p:spPr>
          <p:txBody>
            <a:bodyPr/>
            <a:lstStyle/>
            <a:p>
              <a:endParaRPr lang="en-US"/>
            </a:p>
          </p:txBody>
        </p:sp>
        <p:sp>
          <p:nvSpPr>
            <p:cNvPr id="30854" name="Freeform 368"/>
            <p:cNvSpPr>
              <a:spLocks/>
            </p:cNvSpPr>
            <p:nvPr/>
          </p:nvSpPr>
          <p:spPr bwMode="auto">
            <a:xfrm>
              <a:off x="4741" y="3253"/>
              <a:ext cx="43" cy="43"/>
            </a:xfrm>
            <a:custGeom>
              <a:avLst/>
              <a:gdLst>
                <a:gd name="T0" fmla="*/ 22 w 43"/>
                <a:gd name="T1" fmla="*/ 0 h 43"/>
                <a:gd name="T2" fmla="*/ 43 w 43"/>
                <a:gd name="T3" fmla="*/ 22 h 43"/>
                <a:gd name="T4" fmla="*/ 22 w 43"/>
                <a:gd name="T5" fmla="*/ 43 h 43"/>
                <a:gd name="T6" fmla="*/ 0 w 43"/>
                <a:gd name="T7" fmla="*/ 22 h 43"/>
                <a:gd name="T8" fmla="*/ 22 w 43"/>
                <a:gd name="T9" fmla="*/ 0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43">
                  <a:moveTo>
                    <a:pt x="22" y="0"/>
                  </a:moveTo>
                  <a:lnTo>
                    <a:pt x="43" y="22"/>
                  </a:lnTo>
                  <a:lnTo>
                    <a:pt x="22" y="43"/>
                  </a:lnTo>
                  <a:lnTo>
                    <a:pt x="0" y="22"/>
                  </a:lnTo>
                  <a:lnTo>
                    <a:pt x="22" y="0"/>
                  </a:lnTo>
                  <a:close/>
                </a:path>
              </a:pathLst>
            </a:custGeom>
            <a:solidFill>
              <a:srgbClr val="FF00FF"/>
            </a:solidFill>
            <a:ln w="7938">
              <a:solidFill>
                <a:srgbClr val="000000"/>
              </a:solidFill>
              <a:prstDash val="solid"/>
              <a:round/>
              <a:headEnd/>
              <a:tailEnd/>
            </a:ln>
          </p:spPr>
          <p:txBody>
            <a:bodyPr/>
            <a:lstStyle/>
            <a:p>
              <a:endParaRPr lang="en-US"/>
            </a:p>
          </p:txBody>
        </p:sp>
        <p:sp>
          <p:nvSpPr>
            <p:cNvPr id="30855" name="Freeform 369"/>
            <p:cNvSpPr>
              <a:spLocks/>
            </p:cNvSpPr>
            <p:nvPr/>
          </p:nvSpPr>
          <p:spPr bwMode="auto">
            <a:xfrm>
              <a:off x="4715" y="3349"/>
              <a:ext cx="42" cy="42"/>
            </a:xfrm>
            <a:custGeom>
              <a:avLst/>
              <a:gdLst>
                <a:gd name="T0" fmla="*/ 21 w 42"/>
                <a:gd name="T1" fmla="*/ 0 h 42"/>
                <a:gd name="T2" fmla="*/ 42 w 42"/>
                <a:gd name="T3" fmla="*/ 21 h 42"/>
                <a:gd name="T4" fmla="*/ 21 w 42"/>
                <a:gd name="T5" fmla="*/ 42 h 42"/>
                <a:gd name="T6" fmla="*/ 0 w 42"/>
                <a:gd name="T7" fmla="*/ 21 h 42"/>
                <a:gd name="T8" fmla="*/ 21 w 42"/>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42">
                  <a:moveTo>
                    <a:pt x="21" y="0"/>
                  </a:moveTo>
                  <a:lnTo>
                    <a:pt x="42" y="21"/>
                  </a:lnTo>
                  <a:lnTo>
                    <a:pt x="21" y="42"/>
                  </a:lnTo>
                  <a:lnTo>
                    <a:pt x="0" y="21"/>
                  </a:lnTo>
                  <a:lnTo>
                    <a:pt x="21" y="0"/>
                  </a:lnTo>
                  <a:close/>
                </a:path>
              </a:pathLst>
            </a:custGeom>
            <a:solidFill>
              <a:srgbClr val="FF00FF"/>
            </a:solidFill>
            <a:ln w="7938">
              <a:solidFill>
                <a:srgbClr val="000000"/>
              </a:solidFill>
              <a:prstDash val="solid"/>
              <a:round/>
              <a:headEnd/>
              <a:tailEnd/>
            </a:ln>
          </p:spPr>
          <p:txBody>
            <a:bodyPr/>
            <a:lstStyle/>
            <a:p>
              <a:endParaRPr lang="en-US"/>
            </a:p>
          </p:txBody>
        </p:sp>
        <p:sp>
          <p:nvSpPr>
            <p:cNvPr id="30856" name="Freeform 370"/>
            <p:cNvSpPr>
              <a:spLocks/>
            </p:cNvSpPr>
            <p:nvPr/>
          </p:nvSpPr>
          <p:spPr bwMode="auto">
            <a:xfrm>
              <a:off x="5017" y="3232"/>
              <a:ext cx="43" cy="43"/>
            </a:xfrm>
            <a:custGeom>
              <a:avLst/>
              <a:gdLst>
                <a:gd name="T0" fmla="*/ 22 w 43"/>
                <a:gd name="T1" fmla="*/ 0 h 43"/>
                <a:gd name="T2" fmla="*/ 43 w 43"/>
                <a:gd name="T3" fmla="*/ 21 h 43"/>
                <a:gd name="T4" fmla="*/ 22 w 43"/>
                <a:gd name="T5" fmla="*/ 43 h 43"/>
                <a:gd name="T6" fmla="*/ 0 w 43"/>
                <a:gd name="T7" fmla="*/ 21 h 43"/>
                <a:gd name="T8" fmla="*/ 22 w 43"/>
                <a:gd name="T9" fmla="*/ 0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43">
                  <a:moveTo>
                    <a:pt x="22" y="0"/>
                  </a:moveTo>
                  <a:lnTo>
                    <a:pt x="43" y="21"/>
                  </a:lnTo>
                  <a:lnTo>
                    <a:pt x="22" y="43"/>
                  </a:lnTo>
                  <a:lnTo>
                    <a:pt x="0" y="21"/>
                  </a:lnTo>
                  <a:lnTo>
                    <a:pt x="22" y="0"/>
                  </a:lnTo>
                  <a:close/>
                </a:path>
              </a:pathLst>
            </a:custGeom>
            <a:solidFill>
              <a:srgbClr val="FF00FF"/>
            </a:solidFill>
            <a:ln w="7938">
              <a:solidFill>
                <a:srgbClr val="000000"/>
              </a:solidFill>
              <a:prstDash val="solid"/>
              <a:round/>
              <a:headEnd/>
              <a:tailEnd/>
            </a:ln>
          </p:spPr>
          <p:txBody>
            <a:bodyPr/>
            <a:lstStyle/>
            <a:p>
              <a:endParaRPr lang="en-US"/>
            </a:p>
          </p:txBody>
        </p:sp>
        <p:sp>
          <p:nvSpPr>
            <p:cNvPr id="30857" name="Freeform 371"/>
            <p:cNvSpPr>
              <a:spLocks/>
            </p:cNvSpPr>
            <p:nvPr/>
          </p:nvSpPr>
          <p:spPr bwMode="auto">
            <a:xfrm>
              <a:off x="4667" y="3683"/>
              <a:ext cx="42" cy="43"/>
            </a:xfrm>
            <a:custGeom>
              <a:avLst/>
              <a:gdLst>
                <a:gd name="T0" fmla="*/ 21 w 42"/>
                <a:gd name="T1" fmla="*/ 0 h 43"/>
                <a:gd name="T2" fmla="*/ 42 w 42"/>
                <a:gd name="T3" fmla="*/ 22 h 43"/>
                <a:gd name="T4" fmla="*/ 21 w 42"/>
                <a:gd name="T5" fmla="*/ 43 h 43"/>
                <a:gd name="T6" fmla="*/ 0 w 42"/>
                <a:gd name="T7" fmla="*/ 22 h 43"/>
                <a:gd name="T8" fmla="*/ 21 w 42"/>
                <a:gd name="T9" fmla="*/ 0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43">
                  <a:moveTo>
                    <a:pt x="21" y="0"/>
                  </a:moveTo>
                  <a:lnTo>
                    <a:pt x="42" y="22"/>
                  </a:lnTo>
                  <a:lnTo>
                    <a:pt x="21" y="43"/>
                  </a:lnTo>
                  <a:lnTo>
                    <a:pt x="0" y="22"/>
                  </a:lnTo>
                  <a:lnTo>
                    <a:pt x="21" y="0"/>
                  </a:lnTo>
                  <a:close/>
                </a:path>
              </a:pathLst>
            </a:custGeom>
            <a:solidFill>
              <a:srgbClr val="FF00FF"/>
            </a:solidFill>
            <a:ln w="7938">
              <a:solidFill>
                <a:srgbClr val="000000"/>
              </a:solidFill>
              <a:prstDash val="solid"/>
              <a:round/>
              <a:headEnd/>
              <a:tailEnd/>
            </a:ln>
          </p:spPr>
          <p:txBody>
            <a:bodyPr/>
            <a:lstStyle/>
            <a:p>
              <a:endParaRPr lang="en-US"/>
            </a:p>
          </p:txBody>
        </p:sp>
        <p:sp>
          <p:nvSpPr>
            <p:cNvPr id="30858" name="Freeform 372"/>
            <p:cNvSpPr>
              <a:spLocks/>
            </p:cNvSpPr>
            <p:nvPr/>
          </p:nvSpPr>
          <p:spPr bwMode="auto">
            <a:xfrm>
              <a:off x="4667" y="3774"/>
              <a:ext cx="42" cy="42"/>
            </a:xfrm>
            <a:custGeom>
              <a:avLst/>
              <a:gdLst>
                <a:gd name="T0" fmla="*/ 21 w 42"/>
                <a:gd name="T1" fmla="*/ 0 h 42"/>
                <a:gd name="T2" fmla="*/ 42 w 42"/>
                <a:gd name="T3" fmla="*/ 21 h 42"/>
                <a:gd name="T4" fmla="*/ 21 w 42"/>
                <a:gd name="T5" fmla="*/ 42 h 42"/>
                <a:gd name="T6" fmla="*/ 0 w 42"/>
                <a:gd name="T7" fmla="*/ 21 h 42"/>
                <a:gd name="T8" fmla="*/ 21 w 42"/>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42">
                  <a:moveTo>
                    <a:pt x="21" y="0"/>
                  </a:moveTo>
                  <a:lnTo>
                    <a:pt x="42" y="21"/>
                  </a:lnTo>
                  <a:lnTo>
                    <a:pt x="21" y="42"/>
                  </a:lnTo>
                  <a:lnTo>
                    <a:pt x="0" y="21"/>
                  </a:lnTo>
                  <a:lnTo>
                    <a:pt x="21" y="0"/>
                  </a:lnTo>
                  <a:close/>
                </a:path>
              </a:pathLst>
            </a:custGeom>
            <a:solidFill>
              <a:srgbClr val="FF00FF"/>
            </a:solidFill>
            <a:ln w="7938">
              <a:solidFill>
                <a:srgbClr val="000000"/>
              </a:solidFill>
              <a:prstDash val="solid"/>
              <a:round/>
              <a:headEnd/>
              <a:tailEnd/>
            </a:ln>
          </p:spPr>
          <p:txBody>
            <a:bodyPr/>
            <a:lstStyle/>
            <a:p>
              <a:endParaRPr lang="en-US"/>
            </a:p>
          </p:txBody>
        </p:sp>
        <p:sp>
          <p:nvSpPr>
            <p:cNvPr id="30859" name="Freeform 373"/>
            <p:cNvSpPr>
              <a:spLocks/>
            </p:cNvSpPr>
            <p:nvPr/>
          </p:nvSpPr>
          <p:spPr bwMode="auto">
            <a:xfrm>
              <a:off x="4906" y="3843"/>
              <a:ext cx="42" cy="42"/>
            </a:xfrm>
            <a:custGeom>
              <a:avLst/>
              <a:gdLst>
                <a:gd name="T0" fmla="*/ 21 w 42"/>
                <a:gd name="T1" fmla="*/ 0 h 42"/>
                <a:gd name="T2" fmla="*/ 42 w 42"/>
                <a:gd name="T3" fmla="*/ 21 h 42"/>
                <a:gd name="T4" fmla="*/ 21 w 42"/>
                <a:gd name="T5" fmla="*/ 42 h 42"/>
                <a:gd name="T6" fmla="*/ 0 w 42"/>
                <a:gd name="T7" fmla="*/ 21 h 42"/>
                <a:gd name="T8" fmla="*/ 21 w 42"/>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42">
                  <a:moveTo>
                    <a:pt x="21" y="0"/>
                  </a:moveTo>
                  <a:lnTo>
                    <a:pt x="42" y="21"/>
                  </a:lnTo>
                  <a:lnTo>
                    <a:pt x="21" y="42"/>
                  </a:lnTo>
                  <a:lnTo>
                    <a:pt x="0" y="21"/>
                  </a:lnTo>
                  <a:lnTo>
                    <a:pt x="21" y="0"/>
                  </a:lnTo>
                  <a:close/>
                </a:path>
              </a:pathLst>
            </a:custGeom>
            <a:solidFill>
              <a:srgbClr val="FF00FF"/>
            </a:solidFill>
            <a:ln w="7938">
              <a:solidFill>
                <a:srgbClr val="000000"/>
              </a:solidFill>
              <a:prstDash val="solid"/>
              <a:round/>
              <a:headEnd/>
              <a:tailEnd/>
            </a:ln>
          </p:spPr>
          <p:txBody>
            <a:bodyPr/>
            <a:lstStyle/>
            <a:p>
              <a:endParaRPr lang="en-US"/>
            </a:p>
          </p:txBody>
        </p:sp>
        <p:sp>
          <p:nvSpPr>
            <p:cNvPr id="30860" name="Freeform 374"/>
            <p:cNvSpPr>
              <a:spLocks/>
            </p:cNvSpPr>
            <p:nvPr/>
          </p:nvSpPr>
          <p:spPr bwMode="auto">
            <a:xfrm>
              <a:off x="4635" y="3386"/>
              <a:ext cx="43" cy="43"/>
            </a:xfrm>
            <a:custGeom>
              <a:avLst/>
              <a:gdLst>
                <a:gd name="T0" fmla="*/ 21 w 43"/>
                <a:gd name="T1" fmla="*/ 0 h 43"/>
                <a:gd name="T2" fmla="*/ 43 w 43"/>
                <a:gd name="T3" fmla="*/ 21 h 43"/>
                <a:gd name="T4" fmla="*/ 21 w 43"/>
                <a:gd name="T5" fmla="*/ 43 h 43"/>
                <a:gd name="T6" fmla="*/ 0 w 43"/>
                <a:gd name="T7" fmla="*/ 21 h 43"/>
                <a:gd name="T8" fmla="*/ 21 w 43"/>
                <a:gd name="T9" fmla="*/ 0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43">
                  <a:moveTo>
                    <a:pt x="21" y="0"/>
                  </a:moveTo>
                  <a:lnTo>
                    <a:pt x="43" y="21"/>
                  </a:lnTo>
                  <a:lnTo>
                    <a:pt x="21" y="43"/>
                  </a:lnTo>
                  <a:lnTo>
                    <a:pt x="0" y="21"/>
                  </a:lnTo>
                  <a:lnTo>
                    <a:pt x="21" y="0"/>
                  </a:lnTo>
                  <a:close/>
                </a:path>
              </a:pathLst>
            </a:custGeom>
            <a:solidFill>
              <a:srgbClr val="FF00FF"/>
            </a:solidFill>
            <a:ln w="7938">
              <a:solidFill>
                <a:srgbClr val="000000"/>
              </a:solidFill>
              <a:prstDash val="solid"/>
              <a:round/>
              <a:headEnd/>
              <a:tailEnd/>
            </a:ln>
          </p:spPr>
          <p:txBody>
            <a:bodyPr/>
            <a:lstStyle/>
            <a:p>
              <a:endParaRPr lang="en-US"/>
            </a:p>
          </p:txBody>
        </p:sp>
        <p:sp>
          <p:nvSpPr>
            <p:cNvPr id="30861" name="Freeform 376"/>
            <p:cNvSpPr>
              <a:spLocks/>
            </p:cNvSpPr>
            <p:nvPr/>
          </p:nvSpPr>
          <p:spPr bwMode="auto">
            <a:xfrm>
              <a:off x="4370" y="3126"/>
              <a:ext cx="42" cy="42"/>
            </a:xfrm>
            <a:custGeom>
              <a:avLst/>
              <a:gdLst>
                <a:gd name="T0" fmla="*/ 21 w 42"/>
                <a:gd name="T1" fmla="*/ 0 h 42"/>
                <a:gd name="T2" fmla="*/ 42 w 42"/>
                <a:gd name="T3" fmla="*/ 21 h 42"/>
                <a:gd name="T4" fmla="*/ 21 w 42"/>
                <a:gd name="T5" fmla="*/ 42 h 42"/>
                <a:gd name="T6" fmla="*/ 0 w 42"/>
                <a:gd name="T7" fmla="*/ 21 h 42"/>
                <a:gd name="T8" fmla="*/ 21 w 42"/>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42">
                  <a:moveTo>
                    <a:pt x="21" y="0"/>
                  </a:moveTo>
                  <a:lnTo>
                    <a:pt x="42" y="21"/>
                  </a:lnTo>
                  <a:lnTo>
                    <a:pt x="21" y="42"/>
                  </a:lnTo>
                  <a:lnTo>
                    <a:pt x="0" y="21"/>
                  </a:lnTo>
                  <a:lnTo>
                    <a:pt x="21" y="0"/>
                  </a:lnTo>
                  <a:close/>
                </a:path>
              </a:pathLst>
            </a:custGeom>
            <a:solidFill>
              <a:srgbClr val="FF00FF"/>
            </a:solidFill>
            <a:ln w="7938">
              <a:solidFill>
                <a:srgbClr val="000000"/>
              </a:solidFill>
              <a:prstDash val="solid"/>
              <a:round/>
              <a:headEnd/>
              <a:tailEnd/>
            </a:ln>
          </p:spPr>
          <p:txBody>
            <a:bodyPr/>
            <a:lstStyle/>
            <a:p>
              <a:endParaRPr lang="en-US"/>
            </a:p>
          </p:txBody>
        </p:sp>
        <p:sp>
          <p:nvSpPr>
            <p:cNvPr id="30862" name="Freeform 377"/>
            <p:cNvSpPr>
              <a:spLocks/>
            </p:cNvSpPr>
            <p:nvPr/>
          </p:nvSpPr>
          <p:spPr bwMode="auto">
            <a:xfrm>
              <a:off x="4609" y="3184"/>
              <a:ext cx="42" cy="43"/>
            </a:xfrm>
            <a:custGeom>
              <a:avLst/>
              <a:gdLst>
                <a:gd name="T0" fmla="*/ 21 w 42"/>
                <a:gd name="T1" fmla="*/ 0 h 43"/>
                <a:gd name="T2" fmla="*/ 42 w 42"/>
                <a:gd name="T3" fmla="*/ 22 h 43"/>
                <a:gd name="T4" fmla="*/ 21 w 42"/>
                <a:gd name="T5" fmla="*/ 43 h 43"/>
                <a:gd name="T6" fmla="*/ 0 w 42"/>
                <a:gd name="T7" fmla="*/ 22 h 43"/>
                <a:gd name="T8" fmla="*/ 21 w 42"/>
                <a:gd name="T9" fmla="*/ 0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43">
                  <a:moveTo>
                    <a:pt x="21" y="0"/>
                  </a:moveTo>
                  <a:lnTo>
                    <a:pt x="42" y="22"/>
                  </a:lnTo>
                  <a:lnTo>
                    <a:pt x="21" y="43"/>
                  </a:lnTo>
                  <a:lnTo>
                    <a:pt x="0" y="22"/>
                  </a:lnTo>
                  <a:lnTo>
                    <a:pt x="21" y="0"/>
                  </a:lnTo>
                  <a:close/>
                </a:path>
              </a:pathLst>
            </a:custGeom>
            <a:solidFill>
              <a:srgbClr val="FF00FF"/>
            </a:solidFill>
            <a:ln w="7938">
              <a:solidFill>
                <a:srgbClr val="000000"/>
              </a:solidFill>
              <a:prstDash val="solid"/>
              <a:round/>
              <a:headEnd/>
              <a:tailEnd/>
            </a:ln>
          </p:spPr>
          <p:txBody>
            <a:bodyPr/>
            <a:lstStyle/>
            <a:p>
              <a:endParaRPr lang="en-US"/>
            </a:p>
          </p:txBody>
        </p:sp>
        <p:sp>
          <p:nvSpPr>
            <p:cNvPr id="30863" name="Freeform 378"/>
            <p:cNvSpPr>
              <a:spLocks/>
            </p:cNvSpPr>
            <p:nvPr/>
          </p:nvSpPr>
          <p:spPr bwMode="auto">
            <a:xfrm>
              <a:off x="4635" y="3609"/>
              <a:ext cx="43" cy="42"/>
            </a:xfrm>
            <a:custGeom>
              <a:avLst/>
              <a:gdLst>
                <a:gd name="T0" fmla="*/ 21 w 43"/>
                <a:gd name="T1" fmla="*/ 0 h 42"/>
                <a:gd name="T2" fmla="*/ 43 w 43"/>
                <a:gd name="T3" fmla="*/ 21 h 42"/>
                <a:gd name="T4" fmla="*/ 21 w 43"/>
                <a:gd name="T5" fmla="*/ 42 h 42"/>
                <a:gd name="T6" fmla="*/ 0 w 43"/>
                <a:gd name="T7" fmla="*/ 21 h 42"/>
                <a:gd name="T8" fmla="*/ 21 w 43"/>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42">
                  <a:moveTo>
                    <a:pt x="21" y="0"/>
                  </a:moveTo>
                  <a:lnTo>
                    <a:pt x="43" y="21"/>
                  </a:lnTo>
                  <a:lnTo>
                    <a:pt x="21" y="42"/>
                  </a:lnTo>
                  <a:lnTo>
                    <a:pt x="0" y="21"/>
                  </a:lnTo>
                  <a:lnTo>
                    <a:pt x="21" y="0"/>
                  </a:lnTo>
                  <a:close/>
                </a:path>
              </a:pathLst>
            </a:custGeom>
            <a:solidFill>
              <a:srgbClr val="FF00FF"/>
            </a:solidFill>
            <a:ln w="7938">
              <a:solidFill>
                <a:srgbClr val="000000"/>
              </a:solidFill>
              <a:prstDash val="solid"/>
              <a:round/>
              <a:headEnd/>
              <a:tailEnd/>
            </a:ln>
          </p:spPr>
          <p:txBody>
            <a:bodyPr/>
            <a:lstStyle/>
            <a:p>
              <a:endParaRPr lang="en-US"/>
            </a:p>
          </p:txBody>
        </p:sp>
        <p:sp>
          <p:nvSpPr>
            <p:cNvPr id="30864" name="Freeform 379"/>
            <p:cNvSpPr>
              <a:spLocks/>
            </p:cNvSpPr>
            <p:nvPr/>
          </p:nvSpPr>
          <p:spPr bwMode="auto">
            <a:xfrm>
              <a:off x="4863" y="3338"/>
              <a:ext cx="43" cy="43"/>
            </a:xfrm>
            <a:custGeom>
              <a:avLst/>
              <a:gdLst>
                <a:gd name="T0" fmla="*/ 22 w 43"/>
                <a:gd name="T1" fmla="*/ 0 h 43"/>
                <a:gd name="T2" fmla="*/ 43 w 43"/>
                <a:gd name="T3" fmla="*/ 22 h 43"/>
                <a:gd name="T4" fmla="*/ 22 w 43"/>
                <a:gd name="T5" fmla="*/ 43 h 43"/>
                <a:gd name="T6" fmla="*/ 0 w 43"/>
                <a:gd name="T7" fmla="*/ 22 h 43"/>
                <a:gd name="T8" fmla="*/ 22 w 43"/>
                <a:gd name="T9" fmla="*/ 0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43">
                  <a:moveTo>
                    <a:pt x="22" y="0"/>
                  </a:moveTo>
                  <a:lnTo>
                    <a:pt x="43" y="22"/>
                  </a:lnTo>
                  <a:lnTo>
                    <a:pt x="22" y="43"/>
                  </a:lnTo>
                  <a:lnTo>
                    <a:pt x="0" y="22"/>
                  </a:lnTo>
                  <a:lnTo>
                    <a:pt x="22" y="0"/>
                  </a:lnTo>
                  <a:close/>
                </a:path>
              </a:pathLst>
            </a:custGeom>
            <a:solidFill>
              <a:srgbClr val="FF00FF"/>
            </a:solidFill>
            <a:ln w="7938">
              <a:solidFill>
                <a:srgbClr val="000000"/>
              </a:solidFill>
              <a:prstDash val="solid"/>
              <a:round/>
              <a:headEnd/>
              <a:tailEnd/>
            </a:ln>
          </p:spPr>
          <p:txBody>
            <a:bodyPr/>
            <a:lstStyle/>
            <a:p>
              <a:endParaRPr lang="en-US"/>
            </a:p>
          </p:txBody>
        </p:sp>
        <p:sp>
          <p:nvSpPr>
            <p:cNvPr id="30865" name="Freeform 380"/>
            <p:cNvSpPr>
              <a:spLocks/>
            </p:cNvSpPr>
            <p:nvPr/>
          </p:nvSpPr>
          <p:spPr bwMode="auto">
            <a:xfrm>
              <a:off x="4784" y="3105"/>
              <a:ext cx="42" cy="42"/>
            </a:xfrm>
            <a:custGeom>
              <a:avLst/>
              <a:gdLst>
                <a:gd name="T0" fmla="*/ 21 w 42"/>
                <a:gd name="T1" fmla="*/ 0 h 42"/>
                <a:gd name="T2" fmla="*/ 42 w 42"/>
                <a:gd name="T3" fmla="*/ 21 h 42"/>
                <a:gd name="T4" fmla="*/ 21 w 42"/>
                <a:gd name="T5" fmla="*/ 42 h 42"/>
                <a:gd name="T6" fmla="*/ 0 w 42"/>
                <a:gd name="T7" fmla="*/ 21 h 42"/>
                <a:gd name="T8" fmla="*/ 21 w 42"/>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42">
                  <a:moveTo>
                    <a:pt x="21" y="0"/>
                  </a:moveTo>
                  <a:lnTo>
                    <a:pt x="42" y="21"/>
                  </a:lnTo>
                  <a:lnTo>
                    <a:pt x="21" y="42"/>
                  </a:lnTo>
                  <a:lnTo>
                    <a:pt x="0" y="21"/>
                  </a:lnTo>
                  <a:lnTo>
                    <a:pt x="21" y="0"/>
                  </a:lnTo>
                  <a:close/>
                </a:path>
              </a:pathLst>
            </a:custGeom>
            <a:solidFill>
              <a:srgbClr val="FF00FF"/>
            </a:solidFill>
            <a:ln w="7938">
              <a:solidFill>
                <a:srgbClr val="000000"/>
              </a:solidFill>
              <a:prstDash val="solid"/>
              <a:round/>
              <a:headEnd/>
              <a:tailEnd/>
            </a:ln>
          </p:spPr>
          <p:txBody>
            <a:bodyPr/>
            <a:lstStyle/>
            <a:p>
              <a:endParaRPr lang="en-US"/>
            </a:p>
          </p:txBody>
        </p:sp>
        <p:sp>
          <p:nvSpPr>
            <p:cNvPr id="30866" name="Freeform 381"/>
            <p:cNvSpPr>
              <a:spLocks/>
            </p:cNvSpPr>
            <p:nvPr/>
          </p:nvSpPr>
          <p:spPr bwMode="auto">
            <a:xfrm>
              <a:off x="4752" y="3163"/>
              <a:ext cx="42" cy="43"/>
            </a:xfrm>
            <a:custGeom>
              <a:avLst/>
              <a:gdLst>
                <a:gd name="T0" fmla="*/ 21 w 42"/>
                <a:gd name="T1" fmla="*/ 0 h 43"/>
                <a:gd name="T2" fmla="*/ 42 w 42"/>
                <a:gd name="T3" fmla="*/ 21 h 43"/>
                <a:gd name="T4" fmla="*/ 21 w 42"/>
                <a:gd name="T5" fmla="*/ 43 h 43"/>
                <a:gd name="T6" fmla="*/ 0 w 42"/>
                <a:gd name="T7" fmla="*/ 21 h 43"/>
                <a:gd name="T8" fmla="*/ 21 w 42"/>
                <a:gd name="T9" fmla="*/ 0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43">
                  <a:moveTo>
                    <a:pt x="21" y="0"/>
                  </a:moveTo>
                  <a:lnTo>
                    <a:pt x="42" y="21"/>
                  </a:lnTo>
                  <a:lnTo>
                    <a:pt x="21" y="43"/>
                  </a:lnTo>
                  <a:lnTo>
                    <a:pt x="0" y="21"/>
                  </a:lnTo>
                  <a:lnTo>
                    <a:pt x="21" y="0"/>
                  </a:lnTo>
                  <a:close/>
                </a:path>
              </a:pathLst>
            </a:custGeom>
            <a:solidFill>
              <a:srgbClr val="FF00FF"/>
            </a:solidFill>
            <a:ln w="7938">
              <a:solidFill>
                <a:srgbClr val="000000"/>
              </a:solidFill>
              <a:prstDash val="solid"/>
              <a:round/>
              <a:headEnd/>
              <a:tailEnd/>
            </a:ln>
          </p:spPr>
          <p:txBody>
            <a:bodyPr/>
            <a:lstStyle/>
            <a:p>
              <a:endParaRPr lang="en-US"/>
            </a:p>
          </p:txBody>
        </p:sp>
        <p:sp>
          <p:nvSpPr>
            <p:cNvPr id="30867" name="Freeform 382"/>
            <p:cNvSpPr>
              <a:spLocks/>
            </p:cNvSpPr>
            <p:nvPr/>
          </p:nvSpPr>
          <p:spPr bwMode="auto">
            <a:xfrm>
              <a:off x="4635" y="3291"/>
              <a:ext cx="43" cy="42"/>
            </a:xfrm>
            <a:custGeom>
              <a:avLst/>
              <a:gdLst>
                <a:gd name="T0" fmla="*/ 21 w 43"/>
                <a:gd name="T1" fmla="*/ 0 h 42"/>
                <a:gd name="T2" fmla="*/ 43 w 43"/>
                <a:gd name="T3" fmla="*/ 21 h 42"/>
                <a:gd name="T4" fmla="*/ 21 w 43"/>
                <a:gd name="T5" fmla="*/ 42 h 42"/>
                <a:gd name="T6" fmla="*/ 0 w 43"/>
                <a:gd name="T7" fmla="*/ 21 h 42"/>
                <a:gd name="T8" fmla="*/ 21 w 43"/>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42">
                  <a:moveTo>
                    <a:pt x="21" y="0"/>
                  </a:moveTo>
                  <a:lnTo>
                    <a:pt x="43" y="21"/>
                  </a:lnTo>
                  <a:lnTo>
                    <a:pt x="21" y="42"/>
                  </a:lnTo>
                  <a:lnTo>
                    <a:pt x="0" y="21"/>
                  </a:lnTo>
                  <a:lnTo>
                    <a:pt x="21" y="0"/>
                  </a:lnTo>
                  <a:close/>
                </a:path>
              </a:pathLst>
            </a:custGeom>
            <a:solidFill>
              <a:srgbClr val="FF00FF"/>
            </a:solidFill>
            <a:ln w="7938">
              <a:solidFill>
                <a:srgbClr val="000000"/>
              </a:solidFill>
              <a:prstDash val="solid"/>
              <a:round/>
              <a:headEnd/>
              <a:tailEnd/>
            </a:ln>
          </p:spPr>
          <p:txBody>
            <a:bodyPr/>
            <a:lstStyle/>
            <a:p>
              <a:endParaRPr lang="en-US"/>
            </a:p>
          </p:txBody>
        </p:sp>
        <p:sp>
          <p:nvSpPr>
            <p:cNvPr id="30868" name="Freeform 383"/>
            <p:cNvSpPr>
              <a:spLocks/>
            </p:cNvSpPr>
            <p:nvPr/>
          </p:nvSpPr>
          <p:spPr bwMode="auto">
            <a:xfrm>
              <a:off x="4465" y="3232"/>
              <a:ext cx="43" cy="43"/>
            </a:xfrm>
            <a:custGeom>
              <a:avLst/>
              <a:gdLst>
                <a:gd name="T0" fmla="*/ 22 w 43"/>
                <a:gd name="T1" fmla="*/ 0 h 43"/>
                <a:gd name="T2" fmla="*/ 43 w 43"/>
                <a:gd name="T3" fmla="*/ 21 h 43"/>
                <a:gd name="T4" fmla="*/ 22 w 43"/>
                <a:gd name="T5" fmla="*/ 43 h 43"/>
                <a:gd name="T6" fmla="*/ 0 w 43"/>
                <a:gd name="T7" fmla="*/ 21 h 43"/>
                <a:gd name="T8" fmla="*/ 22 w 43"/>
                <a:gd name="T9" fmla="*/ 0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43">
                  <a:moveTo>
                    <a:pt x="22" y="0"/>
                  </a:moveTo>
                  <a:lnTo>
                    <a:pt x="43" y="21"/>
                  </a:lnTo>
                  <a:lnTo>
                    <a:pt x="22" y="43"/>
                  </a:lnTo>
                  <a:lnTo>
                    <a:pt x="0" y="21"/>
                  </a:lnTo>
                  <a:lnTo>
                    <a:pt x="22" y="0"/>
                  </a:lnTo>
                  <a:close/>
                </a:path>
              </a:pathLst>
            </a:custGeom>
            <a:solidFill>
              <a:srgbClr val="FF00FF"/>
            </a:solidFill>
            <a:ln w="7938">
              <a:solidFill>
                <a:srgbClr val="000000"/>
              </a:solidFill>
              <a:prstDash val="solid"/>
              <a:round/>
              <a:headEnd/>
              <a:tailEnd/>
            </a:ln>
          </p:spPr>
          <p:txBody>
            <a:bodyPr/>
            <a:lstStyle/>
            <a:p>
              <a:endParaRPr lang="en-US"/>
            </a:p>
          </p:txBody>
        </p:sp>
        <p:sp>
          <p:nvSpPr>
            <p:cNvPr id="30869" name="Freeform 384"/>
            <p:cNvSpPr>
              <a:spLocks/>
            </p:cNvSpPr>
            <p:nvPr/>
          </p:nvSpPr>
          <p:spPr bwMode="auto">
            <a:xfrm>
              <a:off x="4678" y="3306"/>
              <a:ext cx="42" cy="43"/>
            </a:xfrm>
            <a:custGeom>
              <a:avLst/>
              <a:gdLst>
                <a:gd name="T0" fmla="*/ 21 w 42"/>
                <a:gd name="T1" fmla="*/ 0 h 43"/>
                <a:gd name="T2" fmla="*/ 42 w 42"/>
                <a:gd name="T3" fmla="*/ 22 h 43"/>
                <a:gd name="T4" fmla="*/ 21 w 42"/>
                <a:gd name="T5" fmla="*/ 43 h 43"/>
                <a:gd name="T6" fmla="*/ 0 w 42"/>
                <a:gd name="T7" fmla="*/ 22 h 43"/>
                <a:gd name="T8" fmla="*/ 21 w 42"/>
                <a:gd name="T9" fmla="*/ 0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43">
                  <a:moveTo>
                    <a:pt x="21" y="0"/>
                  </a:moveTo>
                  <a:lnTo>
                    <a:pt x="42" y="22"/>
                  </a:lnTo>
                  <a:lnTo>
                    <a:pt x="21" y="43"/>
                  </a:lnTo>
                  <a:lnTo>
                    <a:pt x="0" y="22"/>
                  </a:lnTo>
                  <a:lnTo>
                    <a:pt x="21" y="0"/>
                  </a:lnTo>
                  <a:close/>
                </a:path>
              </a:pathLst>
            </a:custGeom>
            <a:solidFill>
              <a:srgbClr val="FF00FF"/>
            </a:solidFill>
            <a:ln w="7938">
              <a:solidFill>
                <a:srgbClr val="000000"/>
              </a:solidFill>
              <a:prstDash val="solid"/>
              <a:round/>
              <a:headEnd/>
              <a:tailEnd/>
            </a:ln>
          </p:spPr>
          <p:txBody>
            <a:bodyPr/>
            <a:lstStyle/>
            <a:p>
              <a:endParaRPr lang="en-US"/>
            </a:p>
          </p:txBody>
        </p:sp>
        <p:sp>
          <p:nvSpPr>
            <p:cNvPr id="30870" name="Freeform 385"/>
            <p:cNvSpPr>
              <a:spLocks/>
            </p:cNvSpPr>
            <p:nvPr/>
          </p:nvSpPr>
          <p:spPr bwMode="auto">
            <a:xfrm>
              <a:off x="4863" y="3253"/>
              <a:ext cx="43" cy="43"/>
            </a:xfrm>
            <a:custGeom>
              <a:avLst/>
              <a:gdLst>
                <a:gd name="T0" fmla="*/ 22 w 43"/>
                <a:gd name="T1" fmla="*/ 0 h 43"/>
                <a:gd name="T2" fmla="*/ 43 w 43"/>
                <a:gd name="T3" fmla="*/ 22 h 43"/>
                <a:gd name="T4" fmla="*/ 22 w 43"/>
                <a:gd name="T5" fmla="*/ 43 h 43"/>
                <a:gd name="T6" fmla="*/ 0 w 43"/>
                <a:gd name="T7" fmla="*/ 22 h 43"/>
                <a:gd name="T8" fmla="*/ 22 w 43"/>
                <a:gd name="T9" fmla="*/ 0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43">
                  <a:moveTo>
                    <a:pt x="22" y="0"/>
                  </a:moveTo>
                  <a:lnTo>
                    <a:pt x="43" y="22"/>
                  </a:lnTo>
                  <a:lnTo>
                    <a:pt x="22" y="43"/>
                  </a:lnTo>
                  <a:lnTo>
                    <a:pt x="0" y="22"/>
                  </a:lnTo>
                  <a:lnTo>
                    <a:pt x="22" y="0"/>
                  </a:lnTo>
                  <a:close/>
                </a:path>
              </a:pathLst>
            </a:custGeom>
            <a:solidFill>
              <a:srgbClr val="FF00FF"/>
            </a:solidFill>
            <a:ln w="7938">
              <a:solidFill>
                <a:srgbClr val="000000"/>
              </a:solidFill>
              <a:prstDash val="solid"/>
              <a:round/>
              <a:headEnd/>
              <a:tailEnd/>
            </a:ln>
          </p:spPr>
          <p:txBody>
            <a:bodyPr/>
            <a:lstStyle/>
            <a:p>
              <a:endParaRPr lang="en-US"/>
            </a:p>
          </p:txBody>
        </p:sp>
        <p:sp>
          <p:nvSpPr>
            <p:cNvPr id="30871" name="Freeform 386"/>
            <p:cNvSpPr>
              <a:spLocks/>
            </p:cNvSpPr>
            <p:nvPr/>
          </p:nvSpPr>
          <p:spPr bwMode="auto">
            <a:xfrm>
              <a:off x="4948" y="3715"/>
              <a:ext cx="43" cy="43"/>
            </a:xfrm>
            <a:custGeom>
              <a:avLst/>
              <a:gdLst>
                <a:gd name="T0" fmla="*/ 22 w 43"/>
                <a:gd name="T1" fmla="*/ 0 h 43"/>
                <a:gd name="T2" fmla="*/ 43 w 43"/>
                <a:gd name="T3" fmla="*/ 21 h 43"/>
                <a:gd name="T4" fmla="*/ 22 w 43"/>
                <a:gd name="T5" fmla="*/ 43 h 43"/>
                <a:gd name="T6" fmla="*/ 0 w 43"/>
                <a:gd name="T7" fmla="*/ 21 h 43"/>
                <a:gd name="T8" fmla="*/ 22 w 43"/>
                <a:gd name="T9" fmla="*/ 0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43">
                  <a:moveTo>
                    <a:pt x="22" y="0"/>
                  </a:moveTo>
                  <a:lnTo>
                    <a:pt x="43" y="21"/>
                  </a:lnTo>
                  <a:lnTo>
                    <a:pt x="22" y="43"/>
                  </a:lnTo>
                  <a:lnTo>
                    <a:pt x="0" y="21"/>
                  </a:lnTo>
                  <a:lnTo>
                    <a:pt x="22" y="0"/>
                  </a:lnTo>
                  <a:close/>
                </a:path>
              </a:pathLst>
            </a:custGeom>
            <a:solidFill>
              <a:srgbClr val="FF00FF"/>
            </a:solidFill>
            <a:ln w="7938">
              <a:solidFill>
                <a:srgbClr val="000000"/>
              </a:solidFill>
              <a:prstDash val="solid"/>
              <a:round/>
              <a:headEnd/>
              <a:tailEnd/>
            </a:ln>
          </p:spPr>
          <p:txBody>
            <a:bodyPr/>
            <a:lstStyle/>
            <a:p>
              <a:endParaRPr lang="en-US"/>
            </a:p>
          </p:txBody>
        </p:sp>
        <p:sp>
          <p:nvSpPr>
            <p:cNvPr id="30872" name="Freeform 387"/>
            <p:cNvSpPr>
              <a:spLocks/>
            </p:cNvSpPr>
            <p:nvPr/>
          </p:nvSpPr>
          <p:spPr bwMode="auto">
            <a:xfrm>
              <a:off x="4524" y="3593"/>
              <a:ext cx="42" cy="43"/>
            </a:xfrm>
            <a:custGeom>
              <a:avLst/>
              <a:gdLst>
                <a:gd name="T0" fmla="*/ 21 w 42"/>
                <a:gd name="T1" fmla="*/ 0 h 43"/>
                <a:gd name="T2" fmla="*/ 42 w 42"/>
                <a:gd name="T3" fmla="*/ 21 h 43"/>
                <a:gd name="T4" fmla="*/ 21 w 42"/>
                <a:gd name="T5" fmla="*/ 43 h 43"/>
                <a:gd name="T6" fmla="*/ 0 w 42"/>
                <a:gd name="T7" fmla="*/ 21 h 43"/>
                <a:gd name="T8" fmla="*/ 21 w 42"/>
                <a:gd name="T9" fmla="*/ 0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43">
                  <a:moveTo>
                    <a:pt x="21" y="0"/>
                  </a:moveTo>
                  <a:lnTo>
                    <a:pt x="42" y="21"/>
                  </a:lnTo>
                  <a:lnTo>
                    <a:pt x="21" y="43"/>
                  </a:lnTo>
                  <a:lnTo>
                    <a:pt x="0" y="21"/>
                  </a:lnTo>
                  <a:lnTo>
                    <a:pt x="21" y="0"/>
                  </a:lnTo>
                  <a:close/>
                </a:path>
              </a:pathLst>
            </a:custGeom>
            <a:solidFill>
              <a:srgbClr val="FF00FF"/>
            </a:solidFill>
            <a:ln w="7938">
              <a:solidFill>
                <a:srgbClr val="000000"/>
              </a:solidFill>
              <a:prstDash val="solid"/>
              <a:round/>
              <a:headEnd/>
              <a:tailEnd/>
            </a:ln>
          </p:spPr>
          <p:txBody>
            <a:bodyPr/>
            <a:lstStyle/>
            <a:p>
              <a:endParaRPr lang="en-US"/>
            </a:p>
          </p:txBody>
        </p:sp>
        <p:sp>
          <p:nvSpPr>
            <p:cNvPr id="30873" name="Freeform 388"/>
            <p:cNvSpPr>
              <a:spLocks/>
            </p:cNvSpPr>
            <p:nvPr/>
          </p:nvSpPr>
          <p:spPr bwMode="auto">
            <a:xfrm>
              <a:off x="5161" y="3291"/>
              <a:ext cx="42" cy="42"/>
            </a:xfrm>
            <a:custGeom>
              <a:avLst/>
              <a:gdLst>
                <a:gd name="T0" fmla="*/ 21 w 42"/>
                <a:gd name="T1" fmla="*/ 0 h 42"/>
                <a:gd name="T2" fmla="*/ 42 w 42"/>
                <a:gd name="T3" fmla="*/ 21 h 42"/>
                <a:gd name="T4" fmla="*/ 21 w 42"/>
                <a:gd name="T5" fmla="*/ 42 h 42"/>
                <a:gd name="T6" fmla="*/ 0 w 42"/>
                <a:gd name="T7" fmla="*/ 21 h 42"/>
                <a:gd name="T8" fmla="*/ 21 w 42"/>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42">
                  <a:moveTo>
                    <a:pt x="21" y="0"/>
                  </a:moveTo>
                  <a:lnTo>
                    <a:pt x="42" y="21"/>
                  </a:lnTo>
                  <a:lnTo>
                    <a:pt x="21" y="42"/>
                  </a:lnTo>
                  <a:lnTo>
                    <a:pt x="0" y="21"/>
                  </a:lnTo>
                  <a:lnTo>
                    <a:pt x="21" y="0"/>
                  </a:lnTo>
                  <a:close/>
                </a:path>
              </a:pathLst>
            </a:custGeom>
            <a:solidFill>
              <a:srgbClr val="FF0000"/>
            </a:solidFill>
            <a:ln w="7938">
              <a:solidFill>
                <a:srgbClr val="000000"/>
              </a:solidFill>
              <a:prstDash val="solid"/>
              <a:round/>
              <a:headEnd/>
              <a:tailEnd/>
            </a:ln>
          </p:spPr>
          <p:txBody>
            <a:bodyPr/>
            <a:lstStyle/>
            <a:p>
              <a:endParaRPr lang="en-US"/>
            </a:p>
          </p:txBody>
        </p:sp>
        <p:sp>
          <p:nvSpPr>
            <p:cNvPr id="30874" name="Freeform 389"/>
            <p:cNvSpPr>
              <a:spLocks/>
            </p:cNvSpPr>
            <p:nvPr/>
          </p:nvSpPr>
          <p:spPr bwMode="auto">
            <a:xfrm>
              <a:off x="4938" y="2908"/>
              <a:ext cx="42" cy="43"/>
            </a:xfrm>
            <a:custGeom>
              <a:avLst/>
              <a:gdLst>
                <a:gd name="T0" fmla="*/ 21 w 42"/>
                <a:gd name="T1" fmla="*/ 0 h 43"/>
                <a:gd name="T2" fmla="*/ 42 w 42"/>
                <a:gd name="T3" fmla="*/ 22 h 43"/>
                <a:gd name="T4" fmla="*/ 21 w 42"/>
                <a:gd name="T5" fmla="*/ 43 h 43"/>
                <a:gd name="T6" fmla="*/ 0 w 42"/>
                <a:gd name="T7" fmla="*/ 22 h 43"/>
                <a:gd name="T8" fmla="*/ 21 w 42"/>
                <a:gd name="T9" fmla="*/ 0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43">
                  <a:moveTo>
                    <a:pt x="21" y="0"/>
                  </a:moveTo>
                  <a:lnTo>
                    <a:pt x="42" y="22"/>
                  </a:lnTo>
                  <a:lnTo>
                    <a:pt x="21" y="43"/>
                  </a:lnTo>
                  <a:lnTo>
                    <a:pt x="0" y="22"/>
                  </a:lnTo>
                  <a:lnTo>
                    <a:pt x="21" y="0"/>
                  </a:lnTo>
                  <a:close/>
                </a:path>
              </a:pathLst>
            </a:custGeom>
            <a:solidFill>
              <a:srgbClr val="FF00FF"/>
            </a:solidFill>
            <a:ln w="7938">
              <a:solidFill>
                <a:srgbClr val="000000"/>
              </a:solidFill>
              <a:prstDash val="solid"/>
              <a:round/>
              <a:headEnd/>
              <a:tailEnd/>
            </a:ln>
          </p:spPr>
          <p:txBody>
            <a:bodyPr/>
            <a:lstStyle/>
            <a:p>
              <a:endParaRPr lang="en-US"/>
            </a:p>
          </p:txBody>
        </p:sp>
        <p:sp>
          <p:nvSpPr>
            <p:cNvPr id="30875" name="Freeform 390"/>
            <p:cNvSpPr>
              <a:spLocks/>
            </p:cNvSpPr>
            <p:nvPr/>
          </p:nvSpPr>
          <p:spPr bwMode="auto">
            <a:xfrm>
              <a:off x="4640" y="3455"/>
              <a:ext cx="43" cy="43"/>
            </a:xfrm>
            <a:custGeom>
              <a:avLst/>
              <a:gdLst>
                <a:gd name="T0" fmla="*/ 22 w 43"/>
                <a:gd name="T1" fmla="*/ 0 h 43"/>
                <a:gd name="T2" fmla="*/ 43 w 43"/>
                <a:gd name="T3" fmla="*/ 21 h 43"/>
                <a:gd name="T4" fmla="*/ 22 w 43"/>
                <a:gd name="T5" fmla="*/ 43 h 43"/>
                <a:gd name="T6" fmla="*/ 0 w 43"/>
                <a:gd name="T7" fmla="*/ 21 h 43"/>
                <a:gd name="T8" fmla="*/ 22 w 43"/>
                <a:gd name="T9" fmla="*/ 0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43">
                  <a:moveTo>
                    <a:pt x="22" y="0"/>
                  </a:moveTo>
                  <a:lnTo>
                    <a:pt x="43" y="21"/>
                  </a:lnTo>
                  <a:lnTo>
                    <a:pt x="22" y="43"/>
                  </a:lnTo>
                  <a:lnTo>
                    <a:pt x="0" y="21"/>
                  </a:lnTo>
                  <a:lnTo>
                    <a:pt x="22" y="0"/>
                  </a:lnTo>
                  <a:close/>
                </a:path>
              </a:pathLst>
            </a:custGeom>
            <a:solidFill>
              <a:srgbClr val="FF00FF"/>
            </a:solidFill>
            <a:ln w="7938">
              <a:solidFill>
                <a:srgbClr val="000000"/>
              </a:solidFill>
              <a:prstDash val="solid"/>
              <a:round/>
              <a:headEnd/>
              <a:tailEnd/>
            </a:ln>
          </p:spPr>
          <p:txBody>
            <a:bodyPr/>
            <a:lstStyle/>
            <a:p>
              <a:endParaRPr lang="en-US"/>
            </a:p>
          </p:txBody>
        </p:sp>
        <p:sp>
          <p:nvSpPr>
            <p:cNvPr id="30876" name="Freeform 391"/>
            <p:cNvSpPr>
              <a:spLocks/>
            </p:cNvSpPr>
            <p:nvPr/>
          </p:nvSpPr>
          <p:spPr bwMode="auto">
            <a:xfrm>
              <a:off x="4832" y="3513"/>
              <a:ext cx="42" cy="43"/>
            </a:xfrm>
            <a:custGeom>
              <a:avLst/>
              <a:gdLst>
                <a:gd name="T0" fmla="*/ 21 w 42"/>
                <a:gd name="T1" fmla="*/ 0 h 43"/>
                <a:gd name="T2" fmla="*/ 42 w 42"/>
                <a:gd name="T3" fmla="*/ 22 h 43"/>
                <a:gd name="T4" fmla="*/ 21 w 42"/>
                <a:gd name="T5" fmla="*/ 43 h 43"/>
                <a:gd name="T6" fmla="*/ 0 w 42"/>
                <a:gd name="T7" fmla="*/ 22 h 43"/>
                <a:gd name="T8" fmla="*/ 21 w 42"/>
                <a:gd name="T9" fmla="*/ 0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43">
                  <a:moveTo>
                    <a:pt x="21" y="0"/>
                  </a:moveTo>
                  <a:lnTo>
                    <a:pt x="42" y="22"/>
                  </a:lnTo>
                  <a:lnTo>
                    <a:pt x="21" y="43"/>
                  </a:lnTo>
                  <a:lnTo>
                    <a:pt x="0" y="22"/>
                  </a:lnTo>
                  <a:lnTo>
                    <a:pt x="21" y="0"/>
                  </a:lnTo>
                  <a:close/>
                </a:path>
              </a:pathLst>
            </a:custGeom>
            <a:solidFill>
              <a:srgbClr val="FF00FF"/>
            </a:solidFill>
            <a:ln w="7938">
              <a:solidFill>
                <a:srgbClr val="000000"/>
              </a:solidFill>
              <a:prstDash val="solid"/>
              <a:round/>
              <a:headEnd/>
              <a:tailEnd/>
            </a:ln>
          </p:spPr>
          <p:txBody>
            <a:bodyPr/>
            <a:lstStyle/>
            <a:p>
              <a:endParaRPr lang="en-US"/>
            </a:p>
          </p:txBody>
        </p:sp>
        <p:sp>
          <p:nvSpPr>
            <p:cNvPr id="30877" name="Freeform 392"/>
            <p:cNvSpPr>
              <a:spLocks/>
            </p:cNvSpPr>
            <p:nvPr/>
          </p:nvSpPr>
          <p:spPr bwMode="auto">
            <a:xfrm>
              <a:off x="4460" y="3800"/>
              <a:ext cx="42" cy="43"/>
            </a:xfrm>
            <a:custGeom>
              <a:avLst/>
              <a:gdLst>
                <a:gd name="T0" fmla="*/ 21 w 42"/>
                <a:gd name="T1" fmla="*/ 0 h 43"/>
                <a:gd name="T2" fmla="*/ 42 w 42"/>
                <a:gd name="T3" fmla="*/ 21 h 43"/>
                <a:gd name="T4" fmla="*/ 21 w 42"/>
                <a:gd name="T5" fmla="*/ 43 h 43"/>
                <a:gd name="T6" fmla="*/ 0 w 42"/>
                <a:gd name="T7" fmla="*/ 21 h 43"/>
                <a:gd name="T8" fmla="*/ 21 w 42"/>
                <a:gd name="T9" fmla="*/ 0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43">
                  <a:moveTo>
                    <a:pt x="21" y="0"/>
                  </a:moveTo>
                  <a:lnTo>
                    <a:pt x="42" y="21"/>
                  </a:lnTo>
                  <a:lnTo>
                    <a:pt x="21" y="43"/>
                  </a:lnTo>
                  <a:lnTo>
                    <a:pt x="0" y="21"/>
                  </a:lnTo>
                  <a:lnTo>
                    <a:pt x="21" y="0"/>
                  </a:lnTo>
                  <a:close/>
                </a:path>
              </a:pathLst>
            </a:custGeom>
            <a:solidFill>
              <a:srgbClr val="FF00FF"/>
            </a:solidFill>
            <a:ln w="7938">
              <a:solidFill>
                <a:srgbClr val="000000"/>
              </a:solidFill>
              <a:prstDash val="solid"/>
              <a:round/>
              <a:headEnd/>
              <a:tailEnd/>
            </a:ln>
          </p:spPr>
          <p:txBody>
            <a:bodyPr/>
            <a:lstStyle/>
            <a:p>
              <a:endParaRPr lang="en-US"/>
            </a:p>
          </p:txBody>
        </p:sp>
        <p:sp>
          <p:nvSpPr>
            <p:cNvPr id="30878" name="Freeform 393"/>
            <p:cNvSpPr>
              <a:spLocks/>
            </p:cNvSpPr>
            <p:nvPr/>
          </p:nvSpPr>
          <p:spPr bwMode="auto">
            <a:xfrm>
              <a:off x="4837" y="2924"/>
              <a:ext cx="42" cy="43"/>
            </a:xfrm>
            <a:custGeom>
              <a:avLst/>
              <a:gdLst>
                <a:gd name="T0" fmla="*/ 21 w 42"/>
                <a:gd name="T1" fmla="*/ 0 h 43"/>
                <a:gd name="T2" fmla="*/ 42 w 42"/>
                <a:gd name="T3" fmla="*/ 22 h 43"/>
                <a:gd name="T4" fmla="*/ 21 w 42"/>
                <a:gd name="T5" fmla="*/ 43 h 43"/>
                <a:gd name="T6" fmla="*/ 0 w 42"/>
                <a:gd name="T7" fmla="*/ 22 h 43"/>
                <a:gd name="T8" fmla="*/ 21 w 42"/>
                <a:gd name="T9" fmla="*/ 0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43">
                  <a:moveTo>
                    <a:pt x="21" y="0"/>
                  </a:moveTo>
                  <a:lnTo>
                    <a:pt x="42" y="22"/>
                  </a:lnTo>
                  <a:lnTo>
                    <a:pt x="21" y="43"/>
                  </a:lnTo>
                  <a:lnTo>
                    <a:pt x="0" y="22"/>
                  </a:lnTo>
                  <a:lnTo>
                    <a:pt x="21" y="0"/>
                  </a:lnTo>
                  <a:close/>
                </a:path>
              </a:pathLst>
            </a:custGeom>
            <a:solidFill>
              <a:srgbClr val="FF00FF"/>
            </a:solidFill>
            <a:ln w="7938">
              <a:solidFill>
                <a:srgbClr val="000000"/>
              </a:solidFill>
              <a:prstDash val="solid"/>
              <a:round/>
              <a:headEnd/>
              <a:tailEnd/>
            </a:ln>
          </p:spPr>
          <p:txBody>
            <a:bodyPr/>
            <a:lstStyle/>
            <a:p>
              <a:endParaRPr lang="en-US"/>
            </a:p>
          </p:txBody>
        </p:sp>
        <p:sp>
          <p:nvSpPr>
            <p:cNvPr id="30879" name="Freeform 394"/>
            <p:cNvSpPr>
              <a:spLocks/>
            </p:cNvSpPr>
            <p:nvPr/>
          </p:nvSpPr>
          <p:spPr bwMode="auto">
            <a:xfrm>
              <a:off x="4752" y="3137"/>
              <a:ext cx="42" cy="42"/>
            </a:xfrm>
            <a:custGeom>
              <a:avLst/>
              <a:gdLst>
                <a:gd name="T0" fmla="*/ 21 w 42"/>
                <a:gd name="T1" fmla="*/ 0 h 42"/>
                <a:gd name="T2" fmla="*/ 42 w 42"/>
                <a:gd name="T3" fmla="*/ 21 h 42"/>
                <a:gd name="T4" fmla="*/ 21 w 42"/>
                <a:gd name="T5" fmla="*/ 42 h 42"/>
                <a:gd name="T6" fmla="*/ 0 w 42"/>
                <a:gd name="T7" fmla="*/ 21 h 42"/>
                <a:gd name="T8" fmla="*/ 21 w 42"/>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42">
                  <a:moveTo>
                    <a:pt x="21" y="0"/>
                  </a:moveTo>
                  <a:lnTo>
                    <a:pt x="42" y="21"/>
                  </a:lnTo>
                  <a:lnTo>
                    <a:pt x="21" y="42"/>
                  </a:lnTo>
                  <a:lnTo>
                    <a:pt x="0" y="21"/>
                  </a:lnTo>
                  <a:lnTo>
                    <a:pt x="21" y="0"/>
                  </a:lnTo>
                  <a:close/>
                </a:path>
              </a:pathLst>
            </a:custGeom>
            <a:solidFill>
              <a:srgbClr val="FF00FF"/>
            </a:solidFill>
            <a:ln w="7938">
              <a:solidFill>
                <a:srgbClr val="000000"/>
              </a:solidFill>
              <a:prstDash val="solid"/>
              <a:round/>
              <a:headEnd/>
              <a:tailEnd/>
            </a:ln>
          </p:spPr>
          <p:txBody>
            <a:bodyPr/>
            <a:lstStyle/>
            <a:p>
              <a:endParaRPr lang="en-US"/>
            </a:p>
          </p:txBody>
        </p:sp>
        <p:sp>
          <p:nvSpPr>
            <p:cNvPr id="30880" name="Freeform 395"/>
            <p:cNvSpPr>
              <a:spLocks/>
            </p:cNvSpPr>
            <p:nvPr/>
          </p:nvSpPr>
          <p:spPr bwMode="auto">
            <a:xfrm>
              <a:off x="4556" y="3620"/>
              <a:ext cx="42" cy="42"/>
            </a:xfrm>
            <a:custGeom>
              <a:avLst/>
              <a:gdLst>
                <a:gd name="T0" fmla="*/ 21 w 42"/>
                <a:gd name="T1" fmla="*/ 0 h 42"/>
                <a:gd name="T2" fmla="*/ 42 w 42"/>
                <a:gd name="T3" fmla="*/ 21 h 42"/>
                <a:gd name="T4" fmla="*/ 21 w 42"/>
                <a:gd name="T5" fmla="*/ 42 h 42"/>
                <a:gd name="T6" fmla="*/ 0 w 42"/>
                <a:gd name="T7" fmla="*/ 21 h 42"/>
                <a:gd name="T8" fmla="*/ 21 w 42"/>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42">
                  <a:moveTo>
                    <a:pt x="21" y="0"/>
                  </a:moveTo>
                  <a:lnTo>
                    <a:pt x="42" y="21"/>
                  </a:lnTo>
                  <a:lnTo>
                    <a:pt x="21" y="42"/>
                  </a:lnTo>
                  <a:lnTo>
                    <a:pt x="0" y="21"/>
                  </a:lnTo>
                  <a:lnTo>
                    <a:pt x="21" y="0"/>
                  </a:lnTo>
                  <a:close/>
                </a:path>
              </a:pathLst>
            </a:custGeom>
            <a:solidFill>
              <a:srgbClr val="FF00FF"/>
            </a:solidFill>
            <a:ln w="7938">
              <a:solidFill>
                <a:srgbClr val="000000"/>
              </a:solidFill>
              <a:prstDash val="solid"/>
              <a:round/>
              <a:headEnd/>
              <a:tailEnd/>
            </a:ln>
          </p:spPr>
          <p:txBody>
            <a:bodyPr/>
            <a:lstStyle/>
            <a:p>
              <a:endParaRPr lang="en-US"/>
            </a:p>
          </p:txBody>
        </p:sp>
        <p:sp>
          <p:nvSpPr>
            <p:cNvPr id="30881" name="Freeform 396"/>
            <p:cNvSpPr>
              <a:spLocks/>
            </p:cNvSpPr>
            <p:nvPr/>
          </p:nvSpPr>
          <p:spPr bwMode="auto">
            <a:xfrm>
              <a:off x="4715" y="3598"/>
              <a:ext cx="42" cy="43"/>
            </a:xfrm>
            <a:custGeom>
              <a:avLst/>
              <a:gdLst>
                <a:gd name="T0" fmla="*/ 21 w 42"/>
                <a:gd name="T1" fmla="*/ 0 h 43"/>
                <a:gd name="T2" fmla="*/ 42 w 42"/>
                <a:gd name="T3" fmla="*/ 22 h 43"/>
                <a:gd name="T4" fmla="*/ 21 w 42"/>
                <a:gd name="T5" fmla="*/ 43 h 43"/>
                <a:gd name="T6" fmla="*/ 0 w 42"/>
                <a:gd name="T7" fmla="*/ 22 h 43"/>
                <a:gd name="T8" fmla="*/ 21 w 42"/>
                <a:gd name="T9" fmla="*/ 0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43">
                  <a:moveTo>
                    <a:pt x="21" y="0"/>
                  </a:moveTo>
                  <a:lnTo>
                    <a:pt x="42" y="22"/>
                  </a:lnTo>
                  <a:lnTo>
                    <a:pt x="21" y="43"/>
                  </a:lnTo>
                  <a:lnTo>
                    <a:pt x="0" y="22"/>
                  </a:lnTo>
                  <a:lnTo>
                    <a:pt x="21" y="0"/>
                  </a:lnTo>
                  <a:close/>
                </a:path>
              </a:pathLst>
            </a:custGeom>
            <a:solidFill>
              <a:srgbClr val="FF00FF"/>
            </a:solidFill>
            <a:ln w="7938">
              <a:solidFill>
                <a:srgbClr val="000000"/>
              </a:solidFill>
              <a:prstDash val="solid"/>
              <a:round/>
              <a:headEnd/>
              <a:tailEnd/>
            </a:ln>
          </p:spPr>
          <p:txBody>
            <a:bodyPr/>
            <a:lstStyle/>
            <a:p>
              <a:endParaRPr lang="en-US"/>
            </a:p>
          </p:txBody>
        </p:sp>
        <p:sp>
          <p:nvSpPr>
            <p:cNvPr id="30882" name="Freeform 397"/>
            <p:cNvSpPr>
              <a:spLocks/>
            </p:cNvSpPr>
            <p:nvPr/>
          </p:nvSpPr>
          <p:spPr bwMode="auto">
            <a:xfrm>
              <a:off x="4598" y="3036"/>
              <a:ext cx="42" cy="42"/>
            </a:xfrm>
            <a:custGeom>
              <a:avLst/>
              <a:gdLst>
                <a:gd name="T0" fmla="*/ 21 w 42"/>
                <a:gd name="T1" fmla="*/ 0 h 42"/>
                <a:gd name="T2" fmla="*/ 42 w 42"/>
                <a:gd name="T3" fmla="*/ 21 h 42"/>
                <a:gd name="T4" fmla="*/ 21 w 42"/>
                <a:gd name="T5" fmla="*/ 42 h 42"/>
                <a:gd name="T6" fmla="*/ 0 w 42"/>
                <a:gd name="T7" fmla="*/ 21 h 42"/>
                <a:gd name="T8" fmla="*/ 21 w 42"/>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42">
                  <a:moveTo>
                    <a:pt x="21" y="0"/>
                  </a:moveTo>
                  <a:lnTo>
                    <a:pt x="42" y="21"/>
                  </a:lnTo>
                  <a:lnTo>
                    <a:pt x="21" y="42"/>
                  </a:lnTo>
                  <a:lnTo>
                    <a:pt x="0" y="21"/>
                  </a:lnTo>
                  <a:lnTo>
                    <a:pt x="21" y="0"/>
                  </a:lnTo>
                  <a:close/>
                </a:path>
              </a:pathLst>
            </a:custGeom>
            <a:solidFill>
              <a:srgbClr val="FF00FF"/>
            </a:solidFill>
            <a:ln w="7938">
              <a:solidFill>
                <a:srgbClr val="000000"/>
              </a:solidFill>
              <a:prstDash val="solid"/>
              <a:round/>
              <a:headEnd/>
              <a:tailEnd/>
            </a:ln>
          </p:spPr>
          <p:txBody>
            <a:bodyPr/>
            <a:lstStyle/>
            <a:p>
              <a:endParaRPr lang="en-US"/>
            </a:p>
          </p:txBody>
        </p:sp>
        <p:sp>
          <p:nvSpPr>
            <p:cNvPr id="30883" name="Freeform 398"/>
            <p:cNvSpPr>
              <a:spLocks/>
            </p:cNvSpPr>
            <p:nvPr/>
          </p:nvSpPr>
          <p:spPr bwMode="auto">
            <a:xfrm>
              <a:off x="4778" y="3237"/>
              <a:ext cx="43" cy="43"/>
            </a:xfrm>
            <a:custGeom>
              <a:avLst/>
              <a:gdLst>
                <a:gd name="T0" fmla="*/ 22 w 43"/>
                <a:gd name="T1" fmla="*/ 0 h 43"/>
                <a:gd name="T2" fmla="*/ 43 w 43"/>
                <a:gd name="T3" fmla="*/ 22 h 43"/>
                <a:gd name="T4" fmla="*/ 22 w 43"/>
                <a:gd name="T5" fmla="*/ 43 h 43"/>
                <a:gd name="T6" fmla="*/ 0 w 43"/>
                <a:gd name="T7" fmla="*/ 22 h 43"/>
                <a:gd name="T8" fmla="*/ 22 w 43"/>
                <a:gd name="T9" fmla="*/ 0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43">
                  <a:moveTo>
                    <a:pt x="22" y="0"/>
                  </a:moveTo>
                  <a:lnTo>
                    <a:pt x="43" y="22"/>
                  </a:lnTo>
                  <a:lnTo>
                    <a:pt x="22" y="43"/>
                  </a:lnTo>
                  <a:lnTo>
                    <a:pt x="0" y="22"/>
                  </a:lnTo>
                  <a:lnTo>
                    <a:pt x="22" y="0"/>
                  </a:lnTo>
                  <a:close/>
                </a:path>
              </a:pathLst>
            </a:custGeom>
            <a:solidFill>
              <a:srgbClr val="FF00FF"/>
            </a:solidFill>
            <a:ln w="7938">
              <a:solidFill>
                <a:srgbClr val="000000"/>
              </a:solidFill>
              <a:prstDash val="solid"/>
              <a:round/>
              <a:headEnd/>
              <a:tailEnd/>
            </a:ln>
          </p:spPr>
          <p:txBody>
            <a:bodyPr/>
            <a:lstStyle/>
            <a:p>
              <a:endParaRPr lang="en-US"/>
            </a:p>
          </p:txBody>
        </p:sp>
        <p:sp>
          <p:nvSpPr>
            <p:cNvPr id="30884" name="Freeform 399"/>
            <p:cNvSpPr>
              <a:spLocks/>
            </p:cNvSpPr>
            <p:nvPr/>
          </p:nvSpPr>
          <p:spPr bwMode="auto">
            <a:xfrm>
              <a:off x="4672" y="2924"/>
              <a:ext cx="43" cy="43"/>
            </a:xfrm>
            <a:custGeom>
              <a:avLst/>
              <a:gdLst>
                <a:gd name="T0" fmla="*/ 22 w 43"/>
                <a:gd name="T1" fmla="*/ 0 h 43"/>
                <a:gd name="T2" fmla="*/ 43 w 43"/>
                <a:gd name="T3" fmla="*/ 22 h 43"/>
                <a:gd name="T4" fmla="*/ 22 w 43"/>
                <a:gd name="T5" fmla="*/ 43 h 43"/>
                <a:gd name="T6" fmla="*/ 0 w 43"/>
                <a:gd name="T7" fmla="*/ 22 h 43"/>
                <a:gd name="T8" fmla="*/ 22 w 43"/>
                <a:gd name="T9" fmla="*/ 0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43">
                  <a:moveTo>
                    <a:pt x="22" y="0"/>
                  </a:moveTo>
                  <a:lnTo>
                    <a:pt x="43" y="22"/>
                  </a:lnTo>
                  <a:lnTo>
                    <a:pt x="22" y="43"/>
                  </a:lnTo>
                  <a:lnTo>
                    <a:pt x="0" y="22"/>
                  </a:lnTo>
                  <a:lnTo>
                    <a:pt x="22" y="0"/>
                  </a:lnTo>
                  <a:close/>
                </a:path>
              </a:pathLst>
            </a:custGeom>
            <a:solidFill>
              <a:srgbClr val="FF00FF"/>
            </a:solidFill>
            <a:ln w="7938">
              <a:solidFill>
                <a:srgbClr val="000000"/>
              </a:solidFill>
              <a:prstDash val="solid"/>
              <a:round/>
              <a:headEnd/>
              <a:tailEnd/>
            </a:ln>
          </p:spPr>
          <p:txBody>
            <a:bodyPr/>
            <a:lstStyle/>
            <a:p>
              <a:endParaRPr lang="en-US"/>
            </a:p>
          </p:txBody>
        </p:sp>
        <p:sp>
          <p:nvSpPr>
            <p:cNvPr id="30885" name="Freeform 400"/>
            <p:cNvSpPr>
              <a:spLocks/>
            </p:cNvSpPr>
            <p:nvPr/>
          </p:nvSpPr>
          <p:spPr bwMode="auto">
            <a:xfrm>
              <a:off x="4975" y="3434"/>
              <a:ext cx="42" cy="42"/>
            </a:xfrm>
            <a:custGeom>
              <a:avLst/>
              <a:gdLst>
                <a:gd name="T0" fmla="*/ 21 w 42"/>
                <a:gd name="T1" fmla="*/ 0 h 42"/>
                <a:gd name="T2" fmla="*/ 42 w 42"/>
                <a:gd name="T3" fmla="*/ 21 h 42"/>
                <a:gd name="T4" fmla="*/ 21 w 42"/>
                <a:gd name="T5" fmla="*/ 42 h 42"/>
                <a:gd name="T6" fmla="*/ 0 w 42"/>
                <a:gd name="T7" fmla="*/ 21 h 42"/>
                <a:gd name="T8" fmla="*/ 21 w 42"/>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42">
                  <a:moveTo>
                    <a:pt x="21" y="0"/>
                  </a:moveTo>
                  <a:lnTo>
                    <a:pt x="42" y="21"/>
                  </a:lnTo>
                  <a:lnTo>
                    <a:pt x="21" y="42"/>
                  </a:lnTo>
                  <a:lnTo>
                    <a:pt x="0" y="21"/>
                  </a:lnTo>
                  <a:lnTo>
                    <a:pt x="21" y="0"/>
                  </a:lnTo>
                  <a:close/>
                </a:path>
              </a:pathLst>
            </a:custGeom>
            <a:solidFill>
              <a:srgbClr val="FF00FF"/>
            </a:solidFill>
            <a:ln w="7938">
              <a:solidFill>
                <a:srgbClr val="000000"/>
              </a:solidFill>
              <a:prstDash val="solid"/>
              <a:round/>
              <a:headEnd/>
              <a:tailEnd/>
            </a:ln>
          </p:spPr>
          <p:txBody>
            <a:bodyPr/>
            <a:lstStyle/>
            <a:p>
              <a:endParaRPr lang="en-US"/>
            </a:p>
          </p:txBody>
        </p:sp>
        <p:sp>
          <p:nvSpPr>
            <p:cNvPr id="30886" name="Freeform 401"/>
            <p:cNvSpPr>
              <a:spLocks/>
            </p:cNvSpPr>
            <p:nvPr/>
          </p:nvSpPr>
          <p:spPr bwMode="auto">
            <a:xfrm>
              <a:off x="4550" y="3370"/>
              <a:ext cx="43" cy="43"/>
            </a:xfrm>
            <a:custGeom>
              <a:avLst/>
              <a:gdLst>
                <a:gd name="T0" fmla="*/ 21 w 43"/>
                <a:gd name="T1" fmla="*/ 0 h 43"/>
                <a:gd name="T2" fmla="*/ 43 w 43"/>
                <a:gd name="T3" fmla="*/ 21 h 43"/>
                <a:gd name="T4" fmla="*/ 21 w 43"/>
                <a:gd name="T5" fmla="*/ 43 h 43"/>
                <a:gd name="T6" fmla="*/ 0 w 43"/>
                <a:gd name="T7" fmla="*/ 21 h 43"/>
                <a:gd name="T8" fmla="*/ 21 w 43"/>
                <a:gd name="T9" fmla="*/ 0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43">
                  <a:moveTo>
                    <a:pt x="21" y="0"/>
                  </a:moveTo>
                  <a:lnTo>
                    <a:pt x="43" y="21"/>
                  </a:lnTo>
                  <a:lnTo>
                    <a:pt x="21" y="43"/>
                  </a:lnTo>
                  <a:lnTo>
                    <a:pt x="0" y="21"/>
                  </a:lnTo>
                  <a:lnTo>
                    <a:pt x="21" y="0"/>
                  </a:lnTo>
                  <a:close/>
                </a:path>
              </a:pathLst>
            </a:custGeom>
            <a:solidFill>
              <a:srgbClr val="FF00FF"/>
            </a:solidFill>
            <a:ln w="7938">
              <a:solidFill>
                <a:srgbClr val="000000"/>
              </a:solidFill>
              <a:prstDash val="solid"/>
              <a:round/>
              <a:headEnd/>
              <a:tailEnd/>
            </a:ln>
          </p:spPr>
          <p:txBody>
            <a:bodyPr/>
            <a:lstStyle/>
            <a:p>
              <a:endParaRPr lang="en-US"/>
            </a:p>
          </p:txBody>
        </p:sp>
        <p:sp>
          <p:nvSpPr>
            <p:cNvPr id="30887" name="Freeform 402"/>
            <p:cNvSpPr>
              <a:spLocks/>
            </p:cNvSpPr>
            <p:nvPr/>
          </p:nvSpPr>
          <p:spPr bwMode="auto">
            <a:xfrm>
              <a:off x="4709" y="3636"/>
              <a:ext cx="43" cy="42"/>
            </a:xfrm>
            <a:custGeom>
              <a:avLst/>
              <a:gdLst>
                <a:gd name="T0" fmla="*/ 22 w 43"/>
                <a:gd name="T1" fmla="*/ 0 h 42"/>
                <a:gd name="T2" fmla="*/ 43 w 43"/>
                <a:gd name="T3" fmla="*/ 21 h 42"/>
                <a:gd name="T4" fmla="*/ 22 w 43"/>
                <a:gd name="T5" fmla="*/ 42 h 42"/>
                <a:gd name="T6" fmla="*/ 0 w 43"/>
                <a:gd name="T7" fmla="*/ 21 h 42"/>
                <a:gd name="T8" fmla="*/ 22 w 43"/>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42">
                  <a:moveTo>
                    <a:pt x="22" y="0"/>
                  </a:moveTo>
                  <a:lnTo>
                    <a:pt x="43" y="21"/>
                  </a:lnTo>
                  <a:lnTo>
                    <a:pt x="22" y="42"/>
                  </a:lnTo>
                  <a:lnTo>
                    <a:pt x="0" y="21"/>
                  </a:lnTo>
                  <a:lnTo>
                    <a:pt x="22" y="0"/>
                  </a:lnTo>
                  <a:close/>
                </a:path>
              </a:pathLst>
            </a:custGeom>
            <a:solidFill>
              <a:srgbClr val="FF00FF"/>
            </a:solidFill>
            <a:ln w="7938">
              <a:solidFill>
                <a:srgbClr val="000000"/>
              </a:solidFill>
              <a:prstDash val="solid"/>
              <a:round/>
              <a:headEnd/>
              <a:tailEnd/>
            </a:ln>
          </p:spPr>
          <p:txBody>
            <a:bodyPr/>
            <a:lstStyle/>
            <a:p>
              <a:endParaRPr lang="en-US"/>
            </a:p>
          </p:txBody>
        </p:sp>
        <p:sp>
          <p:nvSpPr>
            <p:cNvPr id="30888" name="Freeform 403"/>
            <p:cNvSpPr>
              <a:spLocks/>
            </p:cNvSpPr>
            <p:nvPr/>
          </p:nvSpPr>
          <p:spPr bwMode="auto">
            <a:xfrm>
              <a:off x="4768" y="3407"/>
              <a:ext cx="42" cy="43"/>
            </a:xfrm>
            <a:custGeom>
              <a:avLst/>
              <a:gdLst>
                <a:gd name="T0" fmla="*/ 21 w 42"/>
                <a:gd name="T1" fmla="*/ 0 h 43"/>
                <a:gd name="T2" fmla="*/ 42 w 42"/>
                <a:gd name="T3" fmla="*/ 22 h 43"/>
                <a:gd name="T4" fmla="*/ 21 w 42"/>
                <a:gd name="T5" fmla="*/ 43 h 43"/>
                <a:gd name="T6" fmla="*/ 0 w 42"/>
                <a:gd name="T7" fmla="*/ 22 h 43"/>
                <a:gd name="T8" fmla="*/ 21 w 42"/>
                <a:gd name="T9" fmla="*/ 0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43">
                  <a:moveTo>
                    <a:pt x="21" y="0"/>
                  </a:moveTo>
                  <a:lnTo>
                    <a:pt x="42" y="22"/>
                  </a:lnTo>
                  <a:lnTo>
                    <a:pt x="21" y="43"/>
                  </a:lnTo>
                  <a:lnTo>
                    <a:pt x="0" y="22"/>
                  </a:lnTo>
                  <a:lnTo>
                    <a:pt x="21" y="0"/>
                  </a:lnTo>
                  <a:close/>
                </a:path>
              </a:pathLst>
            </a:custGeom>
            <a:solidFill>
              <a:srgbClr val="FF00FF"/>
            </a:solidFill>
            <a:ln w="7938">
              <a:solidFill>
                <a:srgbClr val="000000"/>
              </a:solidFill>
              <a:prstDash val="solid"/>
              <a:round/>
              <a:headEnd/>
              <a:tailEnd/>
            </a:ln>
          </p:spPr>
          <p:txBody>
            <a:bodyPr/>
            <a:lstStyle/>
            <a:p>
              <a:endParaRPr lang="en-US"/>
            </a:p>
          </p:txBody>
        </p:sp>
        <p:sp>
          <p:nvSpPr>
            <p:cNvPr id="30889" name="Freeform 404"/>
            <p:cNvSpPr>
              <a:spLocks/>
            </p:cNvSpPr>
            <p:nvPr/>
          </p:nvSpPr>
          <p:spPr bwMode="auto">
            <a:xfrm>
              <a:off x="4619" y="3227"/>
              <a:ext cx="43" cy="42"/>
            </a:xfrm>
            <a:custGeom>
              <a:avLst/>
              <a:gdLst>
                <a:gd name="T0" fmla="*/ 21 w 43"/>
                <a:gd name="T1" fmla="*/ 0 h 42"/>
                <a:gd name="T2" fmla="*/ 43 w 43"/>
                <a:gd name="T3" fmla="*/ 21 h 42"/>
                <a:gd name="T4" fmla="*/ 21 w 43"/>
                <a:gd name="T5" fmla="*/ 42 h 42"/>
                <a:gd name="T6" fmla="*/ 0 w 43"/>
                <a:gd name="T7" fmla="*/ 21 h 42"/>
                <a:gd name="T8" fmla="*/ 21 w 43"/>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42">
                  <a:moveTo>
                    <a:pt x="21" y="0"/>
                  </a:moveTo>
                  <a:lnTo>
                    <a:pt x="43" y="21"/>
                  </a:lnTo>
                  <a:lnTo>
                    <a:pt x="21" y="42"/>
                  </a:lnTo>
                  <a:lnTo>
                    <a:pt x="0" y="21"/>
                  </a:lnTo>
                  <a:lnTo>
                    <a:pt x="21" y="0"/>
                  </a:lnTo>
                  <a:close/>
                </a:path>
              </a:pathLst>
            </a:custGeom>
            <a:solidFill>
              <a:srgbClr val="FF00FF"/>
            </a:solidFill>
            <a:ln w="7938">
              <a:solidFill>
                <a:srgbClr val="000000"/>
              </a:solidFill>
              <a:prstDash val="solid"/>
              <a:round/>
              <a:headEnd/>
              <a:tailEnd/>
            </a:ln>
          </p:spPr>
          <p:txBody>
            <a:bodyPr/>
            <a:lstStyle/>
            <a:p>
              <a:endParaRPr lang="en-US"/>
            </a:p>
          </p:txBody>
        </p:sp>
        <p:sp>
          <p:nvSpPr>
            <p:cNvPr id="30890" name="Freeform 405"/>
            <p:cNvSpPr>
              <a:spLocks/>
            </p:cNvSpPr>
            <p:nvPr/>
          </p:nvSpPr>
          <p:spPr bwMode="auto">
            <a:xfrm>
              <a:off x="4922" y="3312"/>
              <a:ext cx="42" cy="42"/>
            </a:xfrm>
            <a:custGeom>
              <a:avLst/>
              <a:gdLst>
                <a:gd name="T0" fmla="*/ 21 w 42"/>
                <a:gd name="T1" fmla="*/ 0 h 42"/>
                <a:gd name="T2" fmla="*/ 42 w 42"/>
                <a:gd name="T3" fmla="*/ 21 h 42"/>
                <a:gd name="T4" fmla="*/ 21 w 42"/>
                <a:gd name="T5" fmla="*/ 42 h 42"/>
                <a:gd name="T6" fmla="*/ 0 w 42"/>
                <a:gd name="T7" fmla="*/ 21 h 42"/>
                <a:gd name="T8" fmla="*/ 21 w 42"/>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42">
                  <a:moveTo>
                    <a:pt x="21" y="0"/>
                  </a:moveTo>
                  <a:lnTo>
                    <a:pt x="42" y="21"/>
                  </a:lnTo>
                  <a:lnTo>
                    <a:pt x="21" y="42"/>
                  </a:lnTo>
                  <a:lnTo>
                    <a:pt x="0" y="21"/>
                  </a:lnTo>
                  <a:lnTo>
                    <a:pt x="21" y="0"/>
                  </a:lnTo>
                  <a:close/>
                </a:path>
              </a:pathLst>
            </a:custGeom>
            <a:solidFill>
              <a:srgbClr val="FF00FF"/>
            </a:solidFill>
            <a:ln w="7938">
              <a:solidFill>
                <a:srgbClr val="000000"/>
              </a:solidFill>
              <a:prstDash val="solid"/>
              <a:round/>
              <a:headEnd/>
              <a:tailEnd/>
            </a:ln>
          </p:spPr>
          <p:txBody>
            <a:bodyPr/>
            <a:lstStyle/>
            <a:p>
              <a:endParaRPr lang="en-US"/>
            </a:p>
          </p:txBody>
        </p:sp>
        <p:sp>
          <p:nvSpPr>
            <p:cNvPr id="30891" name="Rectangle 406"/>
            <p:cNvSpPr>
              <a:spLocks noChangeArrowheads="1"/>
            </p:cNvSpPr>
            <p:nvPr/>
          </p:nvSpPr>
          <p:spPr bwMode="auto">
            <a:xfrm>
              <a:off x="3958" y="3821"/>
              <a:ext cx="209"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r>
                <a:rPr lang="en-US" altLang="en-US" sz="1300">
                  <a:solidFill>
                    <a:srgbClr val="000000"/>
                  </a:solidFill>
                  <a:latin typeface="Arial" pitchFamily="34" charset="0"/>
                </a:rPr>
                <a:t>-100</a:t>
              </a:r>
              <a:endParaRPr lang="en-US" altLang="en-US"/>
            </a:p>
          </p:txBody>
        </p:sp>
        <p:sp>
          <p:nvSpPr>
            <p:cNvPr id="30892" name="Rectangle 407"/>
            <p:cNvSpPr>
              <a:spLocks noChangeArrowheads="1"/>
            </p:cNvSpPr>
            <p:nvPr/>
          </p:nvSpPr>
          <p:spPr bwMode="auto">
            <a:xfrm>
              <a:off x="4016" y="3572"/>
              <a:ext cx="151"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r>
                <a:rPr lang="en-US" altLang="en-US" sz="1300">
                  <a:solidFill>
                    <a:srgbClr val="000000"/>
                  </a:solidFill>
                  <a:latin typeface="Arial" pitchFamily="34" charset="0"/>
                </a:rPr>
                <a:t>-50</a:t>
              </a:r>
              <a:endParaRPr lang="en-US" altLang="en-US"/>
            </a:p>
          </p:txBody>
        </p:sp>
        <p:sp>
          <p:nvSpPr>
            <p:cNvPr id="30893" name="Rectangle 408"/>
            <p:cNvSpPr>
              <a:spLocks noChangeArrowheads="1"/>
            </p:cNvSpPr>
            <p:nvPr/>
          </p:nvSpPr>
          <p:spPr bwMode="auto">
            <a:xfrm>
              <a:off x="4112" y="3328"/>
              <a:ext cx="5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r>
                <a:rPr lang="en-US" altLang="en-US" sz="1300">
                  <a:solidFill>
                    <a:srgbClr val="000000"/>
                  </a:solidFill>
                  <a:latin typeface="Arial" pitchFamily="34" charset="0"/>
                </a:rPr>
                <a:t>0</a:t>
              </a:r>
              <a:endParaRPr lang="en-US" altLang="en-US"/>
            </a:p>
          </p:txBody>
        </p:sp>
        <p:sp>
          <p:nvSpPr>
            <p:cNvPr id="30894" name="Rectangle 409"/>
            <p:cNvSpPr>
              <a:spLocks noChangeArrowheads="1"/>
            </p:cNvSpPr>
            <p:nvPr/>
          </p:nvSpPr>
          <p:spPr bwMode="auto">
            <a:xfrm>
              <a:off x="4053" y="3078"/>
              <a:ext cx="11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r>
                <a:rPr lang="en-US" altLang="en-US" sz="1300">
                  <a:solidFill>
                    <a:srgbClr val="000000"/>
                  </a:solidFill>
                  <a:latin typeface="Arial" pitchFamily="34" charset="0"/>
                </a:rPr>
                <a:t>50</a:t>
              </a:r>
              <a:endParaRPr lang="en-US" altLang="en-US"/>
            </a:p>
          </p:txBody>
        </p:sp>
        <p:sp>
          <p:nvSpPr>
            <p:cNvPr id="30895" name="Rectangle 410"/>
            <p:cNvSpPr>
              <a:spLocks noChangeArrowheads="1"/>
            </p:cNvSpPr>
            <p:nvPr/>
          </p:nvSpPr>
          <p:spPr bwMode="auto">
            <a:xfrm>
              <a:off x="3995" y="2829"/>
              <a:ext cx="174"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r>
                <a:rPr lang="en-US" altLang="en-US" sz="1300">
                  <a:solidFill>
                    <a:srgbClr val="000000"/>
                  </a:solidFill>
                  <a:latin typeface="Arial" pitchFamily="34" charset="0"/>
                </a:rPr>
                <a:t>100</a:t>
              </a:r>
              <a:endParaRPr lang="en-US" altLang="en-US"/>
            </a:p>
          </p:txBody>
        </p:sp>
        <p:sp>
          <p:nvSpPr>
            <p:cNvPr id="30896" name="Rectangle 411"/>
            <p:cNvSpPr>
              <a:spLocks noChangeArrowheads="1"/>
            </p:cNvSpPr>
            <p:nvPr/>
          </p:nvSpPr>
          <p:spPr bwMode="auto">
            <a:xfrm>
              <a:off x="4147" y="3928"/>
              <a:ext cx="174"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r>
                <a:rPr lang="en-US" altLang="en-US" sz="1300">
                  <a:solidFill>
                    <a:srgbClr val="000000"/>
                  </a:solidFill>
                  <a:latin typeface="Arial" pitchFamily="34" charset="0"/>
                </a:rPr>
                <a:t>250</a:t>
              </a:r>
              <a:endParaRPr lang="en-US" altLang="en-US"/>
            </a:p>
          </p:txBody>
        </p:sp>
        <p:sp>
          <p:nvSpPr>
            <p:cNvPr id="30897" name="Rectangle 412"/>
            <p:cNvSpPr>
              <a:spLocks noChangeArrowheads="1"/>
            </p:cNvSpPr>
            <p:nvPr/>
          </p:nvSpPr>
          <p:spPr bwMode="auto">
            <a:xfrm>
              <a:off x="4550" y="3928"/>
              <a:ext cx="174"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r>
                <a:rPr lang="en-US" altLang="en-US" sz="1300">
                  <a:solidFill>
                    <a:srgbClr val="000000"/>
                  </a:solidFill>
                  <a:latin typeface="Arial" pitchFamily="34" charset="0"/>
                </a:rPr>
                <a:t>500</a:t>
              </a:r>
              <a:endParaRPr lang="en-US" altLang="en-US"/>
            </a:p>
          </p:txBody>
        </p:sp>
        <p:sp>
          <p:nvSpPr>
            <p:cNvPr id="30898" name="Rectangle 413"/>
            <p:cNvSpPr>
              <a:spLocks noChangeArrowheads="1"/>
            </p:cNvSpPr>
            <p:nvPr/>
          </p:nvSpPr>
          <p:spPr bwMode="auto">
            <a:xfrm>
              <a:off x="4959" y="3928"/>
              <a:ext cx="174"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r>
                <a:rPr lang="en-US" altLang="en-US" sz="1300">
                  <a:solidFill>
                    <a:srgbClr val="000000"/>
                  </a:solidFill>
                  <a:latin typeface="Arial" pitchFamily="34" charset="0"/>
                </a:rPr>
                <a:t>750</a:t>
              </a:r>
              <a:endParaRPr lang="en-US" altLang="en-US"/>
            </a:p>
          </p:txBody>
        </p:sp>
        <p:sp>
          <p:nvSpPr>
            <p:cNvPr id="30899" name="Rectangle 414"/>
            <p:cNvSpPr>
              <a:spLocks noChangeArrowheads="1"/>
            </p:cNvSpPr>
            <p:nvPr/>
          </p:nvSpPr>
          <p:spPr bwMode="auto">
            <a:xfrm>
              <a:off x="5303" y="3928"/>
              <a:ext cx="23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r>
                <a:rPr lang="en-US" altLang="en-US" sz="1300">
                  <a:solidFill>
                    <a:srgbClr val="000000"/>
                  </a:solidFill>
                  <a:latin typeface="Arial" pitchFamily="34" charset="0"/>
                </a:rPr>
                <a:t>1000</a:t>
              </a:r>
              <a:endParaRPr lang="en-US" altLang="en-US"/>
            </a:p>
          </p:txBody>
        </p:sp>
        <p:sp>
          <p:nvSpPr>
            <p:cNvPr id="30900" name="Rectangle 415"/>
            <p:cNvSpPr>
              <a:spLocks noChangeArrowheads="1"/>
            </p:cNvSpPr>
            <p:nvPr/>
          </p:nvSpPr>
          <p:spPr bwMode="auto">
            <a:xfrm>
              <a:off x="4509" y="4065"/>
              <a:ext cx="6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r>
                <a:rPr lang="en-US" altLang="en-US" sz="1800">
                  <a:solidFill>
                    <a:srgbClr val="000000"/>
                  </a:solidFill>
                  <a:latin typeface="Arial" pitchFamily="34" charset="0"/>
                </a:rPr>
                <a:t>Predicteds</a:t>
              </a:r>
              <a:endParaRPr lang="en-US" altLang="en-US" sz="1800"/>
            </a:p>
          </p:txBody>
        </p:sp>
        <p:sp>
          <p:nvSpPr>
            <p:cNvPr id="30901" name="Rectangle 416"/>
            <p:cNvSpPr>
              <a:spLocks noChangeArrowheads="1"/>
            </p:cNvSpPr>
            <p:nvPr/>
          </p:nvSpPr>
          <p:spPr bwMode="auto">
            <a:xfrm>
              <a:off x="3944" y="2637"/>
              <a:ext cx="63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r>
                <a:rPr lang="en-US" altLang="en-US" sz="1800">
                  <a:solidFill>
                    <a:srgbClr val="000000"/>
                  </a:solidFill>
                  <a:latin typeface="Arial" pitchFamily="34" charset="0"/>
                </a:rPr>
                <a:t>Residuals</a:t>
              </a:r>
              <a:endParaRPr lang="en-US" altLang="en-US" sz="1800"/>
            </a:p>
          </p:txBody>
        </p:sp>
        <p:sp>
          <p:nvSpPr>
            <p:cNvPr id="30902" name="Line 422"/>
            <p:cNvSpPr>
              <a:spLocks noChangeShapeType="1"/>
            </p:cNvSpPr>
            <p:nvPr/>
          </p:nvSpPr>
          <p:spPr bwMode="auto">
            <a:xfrm>
              <a:off x="4211" y="3387"/>
              <a:ext cx="1224"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87150" name="Group 430"/>
          <p:cNvGrpSpPr>
            <a:grpSpLocks/>
          </p:cNvGrpSpPr>
          <p:nvPr/>
        </p:nvGrpSpPr>
        <p:grpSpPr bwMode="auto">
          <a:xfrm>
            <a:off x="471488" y="1412875"/>
            <a:ext cx="2487612" cy="2628900"/>
            <a:chOff x="297" y="890"/>
            <a:chExt cx="1567" cy="1656"/>
          </a:xfrm>
        </p:grpSpPr>
        <p:sp>
          <p:nvSpPr>
            <p:cNvPr id="30746" name="Rectangle 16"/>
            <p:cNvSpPr>
              <a:spLocks noChangeArrowheads="1"/>
            </p:cNvSpPr>
            <p:nvPr/>
          </p:nvSpPr>
          <p:spPr bwMode="auto">
            <a:xfrm>
              <a:off x="297" y="890"/>
              <a:ext cx="1567" cy="1656"/>
            </a:xfrm>
            <a:prstGeom prst="rect">
              <a:avLst/>
            </a:prstGeom>
            <a:solidFill>
              <a:srgbClr val="FFFFCC"/>
            </a:solidFill>
            <a:ln w="0">
              <a:solidFill>
                <a:srgbClr val="000000"/>
              </a:solidFill>
              <a:miter lim="800000"/>
              <a:headEnd/>
              <a:tailEnd/>
            </a:ln>
          </p:spPr>
          <p:txBody>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endParaRPr lang="en-US" altLang="en-US"/>
            </a:p>
          </p:txBody>
        </p:sp>
        <p:sp>
          <p:nvSpPr>
            <p:cNvPr id="30747" name="Rectangle 17"/>
            <p:cNvSpPr>
              <a:spLocks noChangeArrowheads="1"/>
            </p:cNvSpPr>
            <p:nvPr/>
          </p:nvSpPr>
          <p:spPr bwMode="auto">
            <a:xfrm>
              <a:off x="654" y="1123"/>
              <a:ext cx="1136" cy="1062"/>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endParaRPr lang="en-US" altLang="en-US"/>
            </a:p>
          </p:txBody>
        </p:sp>
        <p:sp>
          <p:nvSpPr>
            <p:cNvPr id="30748" name="Rectangle 18"/>
            <p:cNvSpPr>
              <a:spLocks noChangeArrowheads="1"/>
            </p:cNvSpPr>
            <p:nvPr/>
          </p:nvSpPr>
          <p:spPr bwMode="auto">
            <a:xfrm>
              <a:off x="654" y="1123"/>
              <a:ext cx="1136" cy="1062"/>
            </a:xfrm>
            <a:prstGeom prst="rect">
              <a:avLst/>
            </a:prstGeom>
            <a:noFill/>
            <a:ln w="9525">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endParaRPr lang="en-US" altLang="en-US"/>
            </a:p>
          </p:txBody>
        </p:sp>
        <p:sp>
          <p:nvSpPr>
            <p:cNvPr id="30749" name="Line 19"/>
            <p:cNvSpPr>
              <a:spLocks noChangeShapeType="1"/>
            </p:cNvSpPr>
            <p:nvPr/>
          </p:nvSpPr>
          <p:spPr bwMode="auto">
            <a:xfrm>
              <a:off x="654" y="1123"/>
              <a:ext cx="0" cy="106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50" name="Line 20"/>
            <p:cNvSpPr>
              <a:spLocks noChangeShapeType="1"/>
            </p:cNvSpPr>
            <p:nvPr/>
          </p:nvSpPr>
          <p:spPr bwMode="auto">
            <a:xfrm>
              <a:off x="622" y="2185"/>
              <a:ext cx="3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51" name="Line 21"/>
            <p:cNvSpPr>
              <a:spLocks noChangeShapeType="1"/>
            </p:cNvSpPr>
            <p:nvPr/>
          </p:nvSpPr>
          <p:spPr bwMode="auto">
            <a:xfrm>
              <a:off x="622" y="1920"/>
              <a:ext cx="3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52" name="Line 22"/>
            <p:cNvSpPr>
              <a:spLocks noChangeShapeType="1"/>
            </p:cNvSpPr>
            <p:nvPr/>
          </p:nvSpPr>
          <p:spPr bwMode="auto">
            <a:xfrm>
              <a:off x="622" y="1654"/>
              <a:ext cx="3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53" name="Line 23"/>
            <p:cNvSpPr>
              <a:spLocks noChangeShapeType="1"/>
            </p:cNvSpPr>
            <p:nvPr/>
          </p:nvSpPr>
          <p:spPr bwMode="auto">
            <a:xfrm>
              <a:off x="622" y="1389"/>
              <a:ext cx="3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54" name="Line 24"/>
            <p:cNvSpPr>
              <a:spLocks noChangeShapeType="1"/>
            </p:cNvSpPr>
            <p:nvPr/>
          </p:nvSpPr>
          <p:spPr bwMode="auto">
            <a:xfrm>
              <a:off x="622" y="1123"/>
              <a:ext cx="3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55" name="Line 25"/>
            <p:cNvSpPr>
              <a:spLocks noChangeShapeType="1"/>
            </p:cNvSpPr>
            <p:nvPr/>
          </p:nvSpPr>
          <p:spPr bwMode="auto">
            <a:xfrm>
              <a:off x="654" y="2185"/>
              <a:ext cx="1136"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56" name="Line 26"/>
            <p:cNvSpPr>
              <a:spLocks noChangeShapeType="1"/>
            </p:cNvSpPr>
            <p:nvPr/>
          </p:nvSpPr>
          <p:spPr bwMode="auto">
            <a:xfrm flipV="1">
              <a:off x="654" y="2185"/>
              <a:ext cx="0" cy="3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57" name="Line 27"/>
            <p:cNvSpPr>
              <a:spLocks noChangeShapeType="1"/>
            </p:cNvSpPr>
            <p:nvPr/>
          </p:nvSpPr>
          <p:spPr bwMode="auto">
            <a:xfrm flipV="1">
              <a:off x="845" y="2185"/>
              <a:ext cx="0" cy="3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58" name="Line 28"/>
            <p:cNvSpPr>
              <a:spLocks noChangeShapeType="1"/>
            </p:cNvSpPr>
            <p:nvPr/>
          </p:nvSpPr>
          <p:spPr bwMode="auto">
            <a:xfrm flipV="1">
              <a:off x="1031" y="2185"/>
              <a:ext cx="0" cy="3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59" name="Line 29"/>
            <p:cNvSpPr>
              <a:spLocks noChangeShapeType="1"/>
            </p:cNvSpPr>
            <p:nvPr/>
          </p:nvSpPr>
          <p:spPr bwMode="auto">
            <a:xfrm flipV="1">
              <a:off x="1222" y="2185"/>
              <a:ext cx="0" cy="3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60" name="Line 30"/>
            <p:cNvSpPr>
              <a:spLocks noChangeShapeType="1"/>
            </p:cNvSpPr>
            <p:nvPr/>
          </p:nvSpPr>
          <p:spPr bwMode="auto">
            <a:xfrm flipV="1">
              <a:off x="1413" y="2185"/>
              <a:ext cx="0" cy="3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61" name="Line 31"/>
            <p:cNvSpPr>
              <a:spLocks noChangeShapeType="1"/>
            </p:cNvSpPr>
            <p:nvPr/>
          </p:nvSpPr>
          <p:spPr bwMode="auto">
            <a:xfrm flipV="1">
              <a:off x="1598" y="2185"/>
              <a:ext cx="0" cy="3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62" name="Line 32"/>
            <p:cNvSpPr>
              <a:spLocks noChangeShapeType="1"/>
            </p:cNvSpPr>
            <p:nvPr/>
          </p:nvSpPr>
          <p:spPr bwMode="auto">
            <a:xfrm flipV="1">
              <a:off x="1790" y="2185"/>
              <a:ext cx="0" cy="3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63" name="Freeform 33"/>
            <p:cNvSpPr>
              <a:spLocks/>
            </p:cNvSpPr>
            <p:nvPr/>
          </p:nvSpPr>
          <p:spPr bwMode="auto">
            <a:xfrm>
              <a:off x="882" y="1882"/>
              <a:ext cx="42" cy="43"/>
            </a:xfrm>
            <a:custGeom>
              <a:avLst/>
              <a:gdLst>
                <a:gd name="T0" fmla="*/ 21 w 42"/>
                <a:gd name="T1" fmla="*/ 0 h 43"/>
                <a:gd name="T2" fmla="*/ 42 w 42"/>
                <a:gd name="T3" fmla="*/ 22 h 43"/>
                <a:gd name="T4" fmla="*/ 21 w 42"/>
                <a:gd name="T5" fmla="*/ 43 h 43"/>
                <a:gd name="T6" fmla="*/ 0 w 42"/>
                <a:gd name="T7" fmla="*/ 22 h 43"/>
                <a:gd name="T8" fmla="*/ 21 w 42"/>
                <a:gd name="T9" fmla="*/ 0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43">
                  <a:moveTo>
                    <a:pt x="21" y="0"/>
                  </a:moveTo>
                  <a:lnTo>
                    <a:pt x="42" y="22"/>
                  </a:lnTo>
                  <a:lnTo>
                    <a:pt x="21" y="43"/>
                  </a:lnTo>
                  <a:lnTo>
                    <a:pt x="0" y="22"/>
                  </a:lnTo>
                  <a:lnTo>
                    <a:pt x="21" y="0"/>
                  </a:lnTo>
                  <a:close/>
                </a:path>
              </a:pathLst>
            </a:custGeom>
            <a:solidFill>
              <a:srgbClr val="FF00FF"/>
            </a:solidFill>
            <a:ln w="9525">
              <a:solidFill>
                <a:srgbClr val="000000"/>
              </a:solidFill>
              <a:prstDash val="solid"/>
              <a:round/>
              <a:headEnd/>
              <a:tailEnd/>
            </a:ln>
          </p:spPr>
          <p:txBody>
            <a:bodyPr/>
            <a:lstStyle/>
            <a:p>
              <a:endParaRPr lang="en-US"/>
            </a:p>
          </p:txBody>
        </p:sp>
        <p:sp>
          <p:nvSpPr>
            <p:cNvPr id="30764" name="Freeform 34"/>
            <p:cNvSpPr>
              <a:spLocks/>
            </p:cNvSpPr>
            <p:nvPr/>
          </p:nvSpPr>
          <p:spPr bwMode="auto">
            <a:xfrm>
              <a:off x="1195" y="1845"/>
              <a:ext cx="43" cy="43"/>
            </a:xfrm>
            <a:custGeom>
              <a:avLst/>
              <a:gdLst>
                <a:gd name="T0" fmla="*/ 21 w 43"/>
                <a:gd name="T1" fmla="*/ 0 h 43"/>
                <a:gd name="T2" fmla="*/ 43 w 43"/>
                <a:gd name="T3" fmla="*/ 21 h 43"/>
                <a:gd name="T4" fmla="*/ 21 w 43"/>
                <a:gd name="T5" fmla="*/ 43 h 43"/>
                <a:gd name="T6" fmla="*/ 0 w 43"/>
                <a:gd name="T7" fmla="*/ 21 h 43"/>
                <a:gd name="T8" fmla="*/ 21 w 43"/>
                <a:gd name="T9" fmla="*/ 0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43">
                  <a:moveTo>
                    <a:pt x="21" y="0"/>
                  </a:moveTo>
                  <a:lnTo>
                    <a:pt x="43" y="21"/>
                  </a:lnTo>
                  <a:lnTo>
                    <a:pt x="21" y="43"/>
                  </a:lnTo>
                  <a:lnTo>
                    <a:pt x="0" y="21"/>
                  </a:lnTo>
                  <a:lnTo>
                    <a:pt x="21" y="0"/>
                  </a:lnTo>
                  <a:close/>
                </a:path>
              </a:pathLst>
            </a:custGeom>
            <a:solidFill>
              <a:srgbClr val="FF00FF"/>
            </a:solidFill>
            <a:ln w="9525">
              <a:solidFill>
                <a:srgbClr val="000000"/>
              </a:solidFill>
              <a:prstDash val="solid"/>
              <a:round/>
              <a:headEnd/>
              <a:tailEnd/>
            </a:ln>
          </p:spPr>
          <p:txBody>
            <a:bodyPr/>
            <a:lstStyle/>
            <a:p>
              <a:endParaRPr lang="en-US"/>
            </a:p>
          </p:txBody>
        </p:sp>
        <p:sp>
          <p:nvSpPr>
            <p:cNvPr id="30765" name="Freeform 35"/>
            <p:cNvSpPr>
              <a:spLocks/>
            </p:cNvSpPr>
            <p:nvPr/>
          </p:nvSpPr>
          <p:spPr bwMode="auto">
            <a:xfrm>
              <a:off x="1089" y="1829"/>
              <a:ext cx="42" cy="43"/>
            </a:xfrm>
            <a:custGeom>
              <a:avLst/>
              <a:gdLst>
                <a:gd name="T0" fmla="*/ 21 w 42"/>
                <a:gd name="T1" fmla="*/ 0 h 43"/>
                <a:gd name="T2" fmla="*/ 42 w 42"/>
                <a:gd name="T3" fmla="*/ 22 h 43"/>
                <a:gd name="T4" fmla="*/ 21 w 42"/>
                <a:gd name="T5" fmla="*/ 43 h 43"/>
                <a:gd name="T6" fmla="*/ 0 w 42"/>
                <a:gd name="T7" fmla="*/ 22 h 43"/>
                <a:gd name="T8" fmla="*/ 21 w 42"/>
                <a:gd name="T9" fmla="*/ 0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43">
                  <a:moveTo>
                    <a:pt x="21" y="0"/>
                  </a:moveTo>
                  <a:lnTo>
                    <a:pt x="42" y="22"/>
                  </a:lnTo>
                  <a:lnTo>
                    <a:pt x="21" y="43"/>
                  </a:lnTo>
                  <a:lnTo>
                    <a:pt x="0" y="22"/>
                  </a:lnTo>
                  <a:lnTo>
                    <a:pt x="21" y="0"/>
                  </a:lnTo>
                  <a:close/>
                </a:path>
              </a:pathLst>
            </a:custGeom>
            <a:solidFill>
              <a:srgbClr val="FF00FF"/>
            </a:solidFill>
            <a:ln w="9525">
              <a:solidFill>
                <a:srgbClr val="000000"/>
              </a:solidFill>
              <a:prstDash val="solid"/>
              <a:round/>
              <a:headEnd/>
              <a:tailEnd/>
            </a:ln>
          </p:spPr>
          <p:txBody>
            <a:bodyPr/>
            <a:lstStyle/>
            <a:p>
              <a:endParaRPr lang="en-US"/>
            </a:p>
          </p:txBody>
        </p:sp>
        <p:sp>
          <p:nvSpPr>
            <p:cNvPr id="30766" name="Freeform 36"/>
            <p:cNvSpPr>
              <a:spLocks/>
            </p:cNvSpPr>
            <p:nvPr/>
          </p:nvSpPr>
          <p:spPr bwMode="auto">
            <a:xfrm>
              <a:off x="829" y="1872"/>
              <a:ext cx="42" cy="42"/>
            </a:xfrm>
            <a:custGeom>
              <a:avLst/>
              <a:gdLst>
                <a:gd name="T0" fmla="*/ 21 w 42"/>
                <a:gd name="T1" fmla="*/ 0 h 42"/>
                <a:gd name="T2" fmla="*/ 42 w 42"/>
                <a:gd name="T3" fmla="*/ 21 h 42"/>
                <a:gd name="T4" fmla="*/ 21 w 42"/>
                <a:gd name="T5" fmla="*/ 42 h 42"/>
                <a:gd name="T6" fmla="*/ 0 w 42"/>
                <a:gd name="T7" fmla="*/ 21 h 42"/>
                <a:gd name="T8" fmla="*/ 21 w 42"/>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42">
                  <a:moveTo>
                    <a:pt x="21" y="0"/>
                  </a:moveTo>
                  <a:lnTo>
                    <a:pt x="42" y="21"/>
                  </a:lnTo>
                  <a:lnTo>
                    <a:pt x="21" y="42"/>
                  </a:lnTo>
                  <a:lnTo>
                    <a:pt x="0" y="21"/>
                  </a:lnTo>
                  <a:lnTo>
                    <a:pt x="21" y="0"/>
                  </a:lnTo>
                  <a:close/>
                </a:path>
              </a:pathLst>
            </a:custGeom>
            <a:solidFill>
              <a:srgbClr val="FF00FF"/>
            </a:solidFill>
            <a:ln w="9525">
              <a:solidFill>
                <a:srgbClr val="000000"/>
              </a:solidFill>
              <a:prstDash val="solid"/>
              <a:round/>
              <a:headEnd/>
              <a:tailEnd/>
            </a:ln>
          </p:spPr>
          <p:txBody>
            <a:bodyPr/>
            <a:lstStyle/>
            <a:p>
              <a:endParaRPr lang="en-US"/>
            </a:p>
          </p:txBody>
        </p:sp>
        <p:sp>
          <p:nvSpPr>
            <p:cNvPr id="30767" name="Freeform 37"/>
            <p:cNvSpPr>
              <a:spLocks/>
            </p:cNvSpPr>
            <p:nvPr/>
          </p:nvSpPr>
          <p:spPr bwMode="auto">
            <a:xfrm>
              <a:off x="871" y="1882"/>
              <a:ext cx="43" cy="43"/>
            </a:xfrm>
            <a:custGeom>
              <a:avLst/>
              <a:gdLst>
                <a:gd name="T0" fmla="*/ 22 w 43"/>
                <a:gd name="T1" fmla="*/ 0 h 43"/>
                <a:gd name="T2" fmla="*/ 43 w 43"/>
                <a:gd name="T3" fmla="*/ 22 h 43"/>
                <a:gd name="T4" fmla="*/ 22 w 43"/>
                <a:gd name="T5" fmla="*/ 43 h 43"/>
                <a:gd name="T6" fmla="*/ 0 w 43"/>
                <a:gd name="T7" fmla="*/ 22 h 43"/>
                <a:gd name="T8" fmla="*/ 22 w 43"/>
                <a:gd name="T9" fmla="*/ 0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43">
                  <a:moveTo>
                    <a:pt x="22" y="0"/>
                  </a:moveTo>
                  <a:lnTo>
                    <a:pt x="43" y="22"/>
                  </a:lnTo>
                  <a:lnTo>
                    <a:pt x="22" y="43"/>
                  </a:lnTo>
                  <a:lnTo>
                    <a:pt x="0" y="22"/>
                  </a:lnTo>
                  <a:lnTo>
                    <a:pt x="22" y="0"/>
                  </a:lnTo>
                  <a:close/>
                </a:path>
              </a:pathLst>
            </a:custGeom>
            <a:solidFill>
              <a:srgbClr val="FF00FF"/>
            </a:solidFill>
            <a:ln w="9525">
              <a:solidFill>
                <a:srgbClr val="000000"/>
              </a:solidFill>
              <a:prstDash val="solid"/>
              <a:round/>
              <a:headEnd/>
              <a:tailEnd/>
            </a:ln>
          </p:spPr>
          <p:txBody>
            <a:bodyPr/>
            <a:lstStyle/>
            <a:p>
              <a:endParaRPr lang="en-US"/>
            </a:p>
          </p:txBody>
        </p:sp>
        <p:sp>
          <p:nvSpPr>
            <p:cNvPr id="30768" name="Freeform 38"/>
            <p:cNvSpPr>
              <a:spLocks/>
            </p:cNvSpPr>
            <p:nvPr/>
          </p:nvSpPr>
          <p:spPr bwMode="auto">
            <a:xfrm>
              <a:off x="1721" y="1118"/>
              <a:ext cx="42" cy="42"/>
            </a:xfrm>
            <a:custGeom>
              <a:avLst/>
              <a:gdLst>
                <a:gd name="T0" fmla="*/ 21 w 42"/>
                <a:gd name="T1" fmla="*/ 0 h 42"/>
                <a:gd name="T2" fmla="*/ 42 w 42"/>
                <a:gd name="T3" fmla="*/ 21 h 42"/>
                <a:gd name="T4" fmla="*/ 21 w 42"/>
                <a:gd name="T5" fmla="*/ 42 h 42"/>
                <a:gd name="T6" fmla="*/ 0 w 42"/>
                <a:gd name="T7" fmla="*/ 21 h 42"/>
                <a:gd name="T8" fmla="*/ 21 w 42"/>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42">
                  <a:moveTo>
                    <a:pt x="21" y="0"/>
                  </a:moveTo>
                  <a:lnTo>
                    <a:pt x="42" y="21"/>
                  </a:lnTo>
                  <a:lnTo>
                    <a:pt x="21" y="42"/>
                  </a:lnTo>
                  <a:lnTo>
                    <a:pt x="0" y="21"/>
                  </a:lnTo>
                  <a:lnTo>
                    <a:pt x="21" y="0"/>
                  </a:lnTo>
                  <a:close/>
                </a:path>
              </a:pathLst>
            </a:custGeom>
            <a:solidFill>
              <a:srgbClr val="FF00FF"/>
            </a:solidFill>
            <a:ln w="9525">
              <a:solidFill>
                <a:srgbClr val="000000"/>
              </a:solidFill>
              <a:prstDash val="solid"/>
              <a:round/>
              <a:headEnd/>
              <a:tailEnd/>
            </a:ln>
          </p:spPr>
          <p:txBody>
            <a:bodyPr/>
            <a:lstStyle/>
            <a:p>
              <a:endParaRPr lang="en-US"/>
            </a:p>
          </p:txBody>
        </p:sp>
        <p:sp>
          <p:nvSpPr>
            <p:cNvPr id="30769" name="Freeform 39"/>
            <p:cNvSpPr>
              <a:spLocks/>
            </p:cNvSpPr>
            <p:nvPr/>
          </p:nvSpPr>
          <p:spPr bwMode="auto">
            <a:xfrm>
              <a:off x="802" y="1888"/>
              <a:ext cx="43" cy="42"/>
            </a:xfrm>
            <a:custGeom>
              <a:avLst/>
              <a:gdLst>
                <a:gd name="T0" fmla="*/ 22 w 43"/>
                <a:gd name="T1" fmla="*/ 0 h 42"/>
                <a:gd name="T2" fmla="*/ 43 w 43"/>
                <a:gd name="T3" fmla="*/ 21 h 42"/>
                <a:gd name="T4" fmla="*/ 22 w 43"/>
                <a:gd name="T5" fmla="*/ 42 h 42"/>
                <a:gd name="T6" fmla="*/ 0 w 43"/>
                <a:gd name="T7" fmla="*/ 21 h 42"/>
                <a:gd name="T8" fmla="*/ 22 w 43"/>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42">
                  <a:moveTo>
                    <a:pt x="22" y="0"/>
                  </a:moveTo>
                  <a:lnTo>
                    <a:pt x="43" y="21"/>
                  </a:lnTo>
                  <a:lnTo>
                    <a:pt x="22" y="42"/>
                  </a:lnTo>
                  <a:lnTo>
                    <a:pt x="0" y="21"/>
                  </a:lnTo>
                  <a:lnTo>
                    <a:pt x="22" y="0"/>
                  </a:lnTo>
                  <a:close/>
                </a:path>
              </a:pathLst>
            </a:custGeom>
            <a:solidFill>
              <a:srgbClr val="FF00FF"/>
            </a:solidFill>
            <a:ln w="9525">
              <a:solidFill>
                <a:srgbClr val="000000"/>
              </a:solidFill>
              <a:prstDash val="solid"/>
              <a:round/>
              <a:headEnd/>
              <a:tailEnd/>
            </a:ln>
          </p:spPr>
          <p:txBody>
            <a:bodyPr/>
            <a:lstStyle/>
            <a:p>
              <a:endParaRPr lang="en-US"/>
            </a:p>
          </p:txBody>
        </p:sp>
        <p:sp>
          <p:nvSpPr>
            <p:cNvPr id="30770" name="Freeform 40"/>
            <p:cNvSpPr>
              <a:spLocks/>
            </p:cNvSpPr>
            <p:nvPr/>
          </p:nvSpPr>
          <p:spPr bwMode="auto">
            <a:xfrm>
              <a:off x="1158" y="1851"/>
              <a:ext cx="42" cy="42"/>
            </a:xfrm>
            <a:custGeom>
              <a:avLst/>
              <a:gdLst>
                <a:gd name="T0" fmla="*/ 21 w 42"/>
                <a:gd name="T1" fmla="*/ 0 h 42"/>
                <a:gd name="T2" fmla="*/ 42 w 42"/>
                <a:gd name="T3" fmla="*/ 21 h 42"/>
                <a:gd name="T4" fmla="*/ 21 w 42"/>
                <a:gd name="T5" fmla="*/ 42 h 42"/>
                <a:gd name="T6" fmla="*/ 0 w 42"/>
                <a:gd name="T7" fmla="*/ 21 h 42"/>
                <a:gd name="T8" fmla="*/ 21 w 42"/>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42">
                  <a:moveTo>
                    <a:pt x="21" y="0"/>
                  </a:moveTo>
                  <a:lnTo>
                    <a:pt x="42" y="21"/>
                  </a:lnTo>
                  <a:lnTo>
                    <a:pt x="21" y="42"/>
                  </a:lnTo>
                  <a:lnTo>
                    <a:pt x="0" y="21"/>
                  </a:lnTo>
                  <a:lnTo>
                    <a:pt x="21" y="0"/>
                  </a:lnTo>
                  <a:close/>
                </a:path>
              </a:pathLst>
            </a:custGeom>
            <a:solidFill>
              <a:srgbClr val="FF00FF"/>
            </a:solidFill>
            <a:ln w="9525">
              <a:solidFill>
                <a:srgbClr val="000000"/>
              </a:solidFill>
              <a:prstDash val="solid"/>
              <a:round/>
              <a:headEnd/>
              <a:tailEnd/>
            </a:ln>
          </p:spPr>
          <p:txBody>
            <a:bodyPr/>
            <a:lstStyle/>
            <a:p>
              <a:endParaRPr lang="en-US"/>
            </a:p>
          </p:txBody>
        </p:sp>
        <p:sp>
          <p:nvSpPr>
            <p:cNvPr id="30771" name="Freeform 41"/>
            <p:cNvSpPr>
              <a:spLocks/>
            </p:cNvSpPr>
            <p:nvPr/>
          </p:nvSpPr>
          <p:spPr bwMode="auto">
            <a:xfrm>
              <a:off x="1073" y="1861"/>
              <a:ext cx="42" cy="43"/>
            </a:xfrm>
            <a:custGeom>
              <a:avLst/>
              <a:gdLst>
                <a:gd name="T0" fmla="*/ 21 w 42"/>
                <a:gd name="T1" fmla="*/ 0 h 43"/>
                <a:gd name="T2" fmla="*/ 42 w 42"/>
                <a:gd name="T3" fmla="*/ 21 h 43"/>
                <a:gd name="T4" fmla="*/ 21 w 42"/>
                <a:gd name="T5" fmla="*/ 43 h 43"/>
                <a:gd name="T6" fmla="*/ 0 w 42"/>
                <a:gd name="T7" fmla="*/ 21 h 43"/>
                <a:gd name="T8" fmla="*/ 21 w 42"/>
                <a:gd name="T9" fmla="*/ 0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43">
                  <a:moveTo>
                    <a:pt x="21" y="0"/>
                  </a:moveTo>
                  <a:lnTo>
                    <a:pt x="42" y="21"/>
                  </a:lnTo>
                  <a:lnTo>
                    <a:pt x="21" y="43"/>
                  </a:lnTo>
                  <a:lnTo>
                    <a:pt x="0" y="21"/>
                  </a:lnTo>
                  <a:lnTo>
                    <a:pt x="21" y="0"/>
                  </a:lnTo>
                  <a:close/>
                </a:path>
              </a:pathLst>
            </a:custGeom>
            <a:solidFill>
              <a:srgbClr val="FF00FF"/>
            </a:solidFill>
            <a:ln w="9525">
              <a:solidFill>
                <a:srgbClr val="000000"/>
              </a:solidFill>
              <a:prstDash val="solid"/>
              <a:round/>
              <a:headEnd/>
              <a:tailEnd/>
            </a:ln>
          </p:spPr>
          <p:txBody>
            <a:bodyPr/>
            <a:lstStyle/>
            <a:p>
              <a:endParaRPr lang="en-US"/>
            </a:p>
          </p:txBody>
        </p:sp>
        <p:sp>
          <p:nvSpPr>
            <p:cNvPr id="30772" name="Freeform 42"/>
            <p:cNvSpPr>
              <a:spLocks/>
            </p:cNvSpPr>
            <p:nvPr/>
          </p:nvSpPr>
          <p:spPr bwMode="auto">
            <a:xfrm>
              <a:off x="1031" y="1872"/>
              <a:ext cx="42" cy="42"/>
            </a:xfrm>
            <a:custGeom>
              <a:avLst/>
              <a:gdLst>
                <a:gd name="T0" fmla="*/ 21 w 42"/>
                <a:gd name="T1" fmla="*/ 0 h 42"/>
                <a:gd name="T2" fmla="*/ 42 w 42"/>
                <a:gd name="T3" fmla="*/ 21 h 42"/>
                <a:gd name="T4" fmla="*/ 21 w 42"/>
                <a:gd name="T5" fmla="*/ 42 h 42"/>
                <a:gd name="T6" fmla="*/ 0 w 42"/>
                <a:gd name="T7" fmla="*/ 21 h 42"/>
                <a:gd name="T8" fmla="*/ 21 w 42"/>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42">
                  <a:moveTo>
                    <a:pt x="21" y="0"/>
                  </a:moveTo>
                  <a:lnTo>
                    <a:pt x="42" y="21"/>
                  </a:lnTo>
                  <a:lnTo>
                    <a:pt x="21" y="42"/>
                  </a:lnTo>
                  <a:lnTo>
                    <a:pt x="0" y="21"/>
                  </a:lnTo>
                  <a:lnTo>
                    <a:pt x="21" y="0"/>
                  </a:lnTo>
                  <a:close/>
                </a:path>
              </a:pathLst>
            </a:custGeom>
            <a:solidFill>
              <a:srgbClr val="FF00FF"/>
            </a:solidFill>
            <a:ln w="9525">
              <a:solidFill>
                <a:srgbClr val="000000"/>
              </a:solidFill>
              <a:prstDash val="solid"/>
              <a:round/>
              <a:headEnd/>
              <a:tailEnd/>
            </a:ln>
          </p:spPr>
          <p:txBody>
            <a:bodyPr/>
            <a:lstStyle/>
            <a:p>
              <a:endParaRPr lang="en-US"/>
            </a:p>
          </p:txBody>
        </p:sp>
        <p:sp>
          <p:nvSpPr>
            <p:cNvPr id="30773" name="Freeform 43"/>
            <p:cNvSpPr>
              <a:spLocks/>
            </p:cNvSpPr>
            <p:nvPr/>
          </p:nvSpPr>
          <p:spPr bwMode="auto">
            <a:xfrm>
              <a:off x="1195" y="1861"/>
              <a:ext cx="43" cy="43"/>
            </a:xfrm>
            <a:custGeom>
              <a:avLst/>
              <a:gdLst>
                <a:gd name="T0" fmla="*/ 21 w 43"/>
                <a:gd name="T1" fmla="*/ 0 h 43"/>
                <a:gd name="T2" fmla="*/ 43 w 43"/>
                <a:gd name="T3" fmla="*/ 21 h 43"/>
                <a:gd name="T4" fmla="*/ 21 w 43"/>
                <a:gd name="T5" fmla="*/ 43 h 43"/>
                <a:gd name="T6" fmla="*/ 0 w 43"/>
                <a:gd name="T7" fmla="*/ 21 h 43"/>
                <a:gd name="T8" fmla="*/ 21 w 43"/>
                <a:gd name="T9" fmla="*/ 0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43">
                  <a:moveTo>
                    <a:pt x="21" y="0"/>
                  </a:moveTo>
                  <a:lnTo>
                    <a:pt x="43" y="21"/>
                  </a:lnTo>
                  <a:lnTo>
                    <a:pt x="21" y="43"/>
                  </a:lnTo>
                  <a:lnTo>
                    <a:pt x="0" y="21"/>
                  </a:lnTo>
                  <a:lnTo>
                    <a:pt x="21" y="0"/>
                  </a:lnTo>
                  <a:close/>
                </a:path>
              </a:pathLst>
            </a:custGeom>
            <a:solidFill>
              <a:srgbClr val="FF00FF"/>
            </a:solidFill>
            <a:ln w="9525">
              <a:solidFill>
                <a:srgbClr val="000000"/>
              </a:solidFill>
              <a:prstDash val="solid"/>
              <a:round/>
              <a:headEnd/>
              <a:tailEnd/>
            </a:ln>
          </p:spPr>
          <p:txBody>
            <a:bodyPr/>
            <a:lstStyle/>
            <a:p>
              <a:endParaRPr lang="en-US"/>
            </a:p>
          </p:txBody>
        </p:sp>
        <p:sp>
          <p:nvSpPr>
            <p:cNvPr id="30774" name="Freeform 44"/>
            <p:cNvSpPr>
              <a:spLocks/>
            </p:cNvSpPr>
            <p:nvPr/>
          </p:nvSpPr>
          <p:spPr bwMode="auto">
            <a:xfrm>
              <a:off x="1195" y="1866"/>
              <a:ext cx="43" cy="43"/>
            </a:xfrm>
            <a:custGeom>
              <a:avLst/>
              <a:gdLst>
                <a:gd name="T0" fmla="*/ 21 w 43"/>
                <a:gd name="T1" fmla="*/ 0 h 43"/>
                <a:gd name="T2" fmla="*/ 43 w 43"/>
                <a:gd name="T3" fmla="*/ 22 h 43"/>
                <a:gd name="T4" fmla="*/ 21 w 43"/>
                <a:gd name="T5" fmla="*/ 43 h 43"/>
                <a:gd name="T6" fmla="*/ 0 w 43"/>
                <a:gd name="T7" fmla="*/ 22 h 43"/>
                <a:gd name="T8" fmla="*/ 21 w 43"/>
                <a:gd name="T9" fmla="*/ 0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43">
                  <a:moveTo>
                    <a:pt x="21" y="0"/>
                  </a:moveTo>
                  <a:lnTo>
                    <a:pt x="43" y="22"/>
                  </a:lnTo>
                  <a:lnTo>
                    <a:pt x="21" y="43"/>
                  </a:lnTo>
                  <a:lnTo>
                    <a:pt x="0" y="22"/>
                  </a:lnTo>
                  <a:lnTo>
                    <a:pt x="21" y="0"/>
                  </a:lnTo>
                  <a:close/>
                </a:path>
              </a:pathLst>
            </a:custGeom>
            <a:solidFill>
              <a:srgbClr val="FF00FF"/>
            </a:solidFill>
            <a:ln w="9525">
              <a:solidFill>
                <a:srgbClr val="000000"/>
              </a:solidFill>
              <a:prstDash val="solid"/>
              <a:round/>
              <a:headEnd/>
              <a:tailEnd/>
            </a:ln>
          </p:spPr>
          <p:txBody>
            <a:bodyPr/>
            <a:lstStyle/>
            <a:p>
              <a:endParaRPr lang="en-US"/>
            </a:p>
          </p:txBody>
        </p:sp>
        <p:sp>
          <p:nvSpPr>
            <p:cNvPr id="30775" name="Freeform 45"/>
            <p:cNvSpPr>
              <a:spLocks/>
            </p:cNvSpPr>
            <p:nvPr/>
          </p:nvSpPr>
          <p:spPr bwMode="auto">
            <a:xfrm>
              <a:off x="1094" y="1845"/>
              <a:ext cx="43" cy="43"/>
            </a:xfrm>
            <a:custGeom>
              <a:avLst/>
              <a:gdLst>
                <a:gd name="T0" fmla="*/ 21 w 43"/>
                <a:gd name="T1" fmla="*/ 0 h 43"/>
                <a:gd name="T2" fmla="*/ 43 w 43"/>
                <a:gd name="T3" fmla="*/ 21 h 43"/>
                <a:gd name="T4" fmla="*/ 21 w 43"/>
                <a:gd name="T5" fmla="*/ 43 h 43"/>
                <a:gd name="T6" fmla="*/ 0 w 43"/>
                <a:gd name="T7" fmla="*/ 21 h 43"/>
                <a:gd name="T8" fmla="*/ 21 w 43"/>
                <a:gd name="T9" fmla="*/ 0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43">
                  <a:moveTo>
                    <a:pt x="21" y="0"/>
                  </a:moveTo>
                  <a:lnTo>
                    <a:pt x="43" y="21"/>
                  </a:lnTo>
                  <a:lnTo>
                    <a:pt x="21" y="43"/>
                  </a:lnTo>
                  <a:lnTo>
                    <a:pt x="0" y="21"/>
                  </a:lnTo>
                  <a:lnTo>
                    <a:pt x="21" y="0"/>
                  </a:lnTo>
                  <a:close/>
                </a:path>
              </a:pathLst>
            </a:custGeom>
            <a:solidFill>
              <a:srgbClr val="FF00FF"/>
            </a:solidFill>
            <a:ln w="9525">
              <a:solidFill>
                <a:srgbClr val="000000"/>
              </a:solidFill>
              <a:prstDash val="solid"/>
              <a:round/>
              <a:headEnd/>
              <a:tailEnd/>
            </a:ln>
          </p:spPr>
          <p:txBody>
            <a:bodyPr/>
            <a:lstStyle/>
            <a:p>
              <a:endParaRPr lang="en-US"/>
            </a:p>
          </p:txBody>
        </p:sp>
        <p:sp>
          <p:nvSpPr>
            <p:cNvPr id="30776" name="Freeform 46"/>
            <p:cNvSpPr>
              <a:spLocks/>
            </p:cNvSpPr>
            <p:nvPr/>
          </p:nvSpPr>
          <p:spPr bwMode="auto">
            <a:xfrm>
              <a:off x="1062" y="1861"/>
              <a:ext cx="43" cy="43"/>
            </a:xfrm>
            <a:custGeom>
              <a:avLst/>
              <a:gdLst>
                <a:gd name="T0" fmla="*/ 22 w 43"/>
                <a:gd name="T1" fmla="*/ 0 h 43"/>
                <a:gd name="T2" fmla="*/ 43 w 43"/>
                <a:gd name="T3" fmla="*/ 21 h 43"/>
                <a:gd name="T4" fmla="*/ 22 w 43"/>
                <a:gd name="T5" fmla="*/ 43 h 43"/>
                <a:gd name="T6" fmla="*/ 0 w 43"/>
                <a:gd name="T7" fmla="*/ 21 h 43"/>
                <a:gd name="T8" fmla="*/ 22 w 43"/>
                <a:gd name="T9" fmla="*/ 0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43">
                  <a:moveTo>
                    <a:pt x="22" y="0"/>
                  </a:moveTo>
                  <a:lnTo>
                    <a:pt x="43" y="21"/>
                  </a:lnTo>
                  <a:lnTo>
                    <a:pt x="22" y="43"/>
                  </a:lnTo>
                  <a:lnTo>
                    <a:pt x="0" y="21"/>
                  </a:lnTo>
                  <a:lnTo>
                    <a:pt x="22" y="0"/>
                  </a:lnTo>
                  <a:close/>
                </a:path>
              </a:pathLst>
            </a:custGeom>
            <a:solidFill>
              <a:srgbClr val="FF00FF"/>
            </a:solidFill>
            <a:ln w="9525">
              <a:solidFill>
                <a:srgbClr val="000000"/>
              </a:solidFill>
              <a:prstDash val="solid"/>
              <a:round/>
              <a:headEnd/>
              <a:tailEnd/>
            </a:ln>
          </p:spPr>
          <p:txBody>
            <a:bodyPr/>
            <a:lstStyle/>
            <a:p>
              <a:endParaRPr lang="en-US"/>
            </a:p>
          </p:txBody>
        </p:sp>
        <p:sp>
          <p:nvSpPr>
            <p:cNvPr id="30777" name="Freeform 47"/>
            <p:cNvSpPr>
              <a:spLocks/>
            </p:cNvSpPr>
            <p:nvPr/>
          </p:nvSpPr>
          <p:spPr bwMode="auto">
            <a:xfrm>
              <a:off x="1434" y="1596"/>
              <a:ext cx="42" cy="42"/>
            </a:xfrm>
            <a:custGeom>
              <a:avLst/>
              <a:gdLst>
                <a:gd name="T0" fmla="*/ 21 w 42"/>
                <a:gd name="T1" fmla="*/ 0 h 42"/>
                <a:gd name="T2" fmla="*/ 42 w 42"/>
                <a:gd name="T3" fmla="*/ 21 h 42"/>
                <a:gd name="T4" fmla="*/ 21 w 42"/>
                <a:gd name="T5" fmla="*/ 42 h 42"/>
                <a:gd name="T6" fmla="*/ 0 w 42"/>
                <a:gd name="T7" fmla="*/ 21 h 42"/>
                <a:gd name="T8" fmla="*/ 21 w 42"/>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42">
                  <a:moveTo>
                    <a:pt x="21" y="0"/>
                  </a:moveTo>
                  <a:lnTo>
                    <a:pt x="42" y="21"/>
                  </a:lnTo>
                  <a:lnTo>
                    <a:pt x="21" y="42"/>
                  </a:lnTo>
                  <a:lnTo>
                    <a:pt x="0" y="21"/>
                  </a:lnTo>
                  <a:lnTo>
                    <a:pt x="21" y="0"/>
                  </a:lnTo>
                  <a:close/>
                </a:path>
              </a:pathLst>
            </a:custGeom>
            <a:solidFill>
              <a:srgbClr val="FF00FF"/>
            </a:solidFill>
            <a:ln w="9525">
              <a:solidFill>
                <a:srgbClr val="000000"/>
              </a:solidFill>
              <a:prstDash val="solid"/>
              <a:round/>
              <a:headEnd/>
              <a:tailEnd/>
            </a:ln>
          </p:spPr>
          <p:txBody>
            <a:bodyPr/>
            <a:lstStyle/>
            <a:p>
              <a:endParaRPr lang="en-US"/>
            </a:p>
          </p:txBody>
        </p:sp>
        <p:sp>
          <p:nvSpPr>
            <p:cNvPr id="30778" name="Freeform 48"/>
            <p:cNvSpPr>
              <a:spLocks/>
            </p:cNvSpPr>
            <p:nvPr/>
          </p:nvSpPr>
          <p:spPr bwMode="auto">
            <a:xfrm>
              <a:off x="1004" y="1882"/>
              <a:ext cx="42" cy="43"/>
            </a:xfrm>
            <a:custGeom>
              <a:avLst/>
              <a:gdLst>
                <a:gd name="T0" fmla="*/ 21 w 42"/>
                <a:gd name="T1" fmla="*/ 0 h 43"/>
                <a:gd name="T2" fmla="*/ 42 w 42"/>
                <a:gd name="T3" fmla="*/ 22 h 43"/>
                <a:gd name="T4" fmla="*/ 21 w 42"/>
                <a:gd name="T5" fmla="*/ 43 h 43"/>
                <a:gd name="T6" fmla="*/ 0 w 42"/>
                <a:gd name="T7" fmla="*/ 22 h 43"/>
                <a:gd name="T8" fmla="*/ 21 w 42"/>
                <a:gd name="T9" fmla="*/ 0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43">
                  <a:moveTo>
                    <a:pt x="21" y="0"/>
                  </a:moveTo>
                  <a:lnTo>
                    <a:pt x="42" y="22"/>
                  </a:lnTo>
                  <a:lnTo>
                    <a:pt x="21" y="43"/>
                  </a:lnTo>
                  <a:lnTo>
                    <a:pt x="0" y="22"/>
                  </a:lnTo>
                  <a:lnTo>
                    <a:pt x="21" y="0"/>
                  </a:lnTo>
                  <a:close/>
                </a:path>
              </a:pathLst>
            </a:custGeom>
            <a:solidFill>
              <a:srgbClr val="FF00FF"/>
            </a:solidFill>
            <a:ln w="9525">
              <a:solidFill>
                <a:srgbClr val="000000"/>
              </a:solidFill>
              <a:prstDash val="solid"/>
              <a:round/>
              <a:headEnd/>
              <a:tailEnd/>
            </a:ln>
          </p:spPr>
          <p:txBody>
            <a:bodyPr/>
            <a:lstStyle/>
            <a:p>
              <a:endParaRPr lang="en-US"/>
            </a:p>
          </p:txBody>
        </p:sp>
        <p:sp>
          <p:nvSpPr>
            <p:cNvPr id="30779" name="Freeform 49"/>
            <p:cNvSpPr>
              <a:spLocks/>
            </p:cNvSpPr>
            <p:nvPr/>
          </p:nvSpPr>
          <p:spPr bwMode="auto">
            <a:xfrm>
              <a:off x="1009" y="1888"/>
              <a:ext cx="43" cy="42"/>
            </a:xfrm>
            <a:custGeom>
              <a:avLst/>
              <a:gdLst>
                <a:gd name="T0" fmla="*/ 22 w 43"/>
                <a:gd name="T1" fmla="*/ 0 h 42"/>
                <a:gd name="T2" fmla="*/ 43 w 43"/>
                <a:gd name="T3" fmla="*/ 21 h 42"/>
                <a:gd name="T4" fmla="*/ 22 w 43"/>
                <a:gd name="T5" fmla="*/ 42 h 42"/>
                <a:gd name="T6" fmla="*/ 0 w 43"/>
                <a:gd name="T7" fmla="*/ 21 h 42"/>
                <a:gd name="T8" fmla="*/ 22 w 43"/>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42">
                  <a:moveTo>
                    <a:pt x="22" y="0"/>
                  </a:moveTo>
                  <a:lnTo>
                    <a:pt x="43" y="21"/>
                  </a:lnTo>
                  <a:lnTo>
                    <a:pt x="22" y="42"/>
                  </a:lnTo>
                  <a:lnTo>
                    <a:pt x="0" y="21"/>
                  </a:lnTo>
                  <a:lnTo>
                    <a:pt x="22" y="0"/>
                  </a:lnTo>
                  <a:close/>
                </a:path>
              </a:pathLst>
            </a:custGeom>
            <a:solidFill>
              <a:srgbClr val="FF00FF"/>
            </a:solidFill>
            <a:ln w="9525">
              <a:solidFill>
                <a:srgbClr val="000000"/>
              </a:solidFill>
              <a:prstDash val="solid"/>
              <a:round/>
              <a:headEnd/>
              <a:tailEnd/>
            </a:ln>
          </p:spPr>
          <p:txBody>
            <a:bodyPr/>
            <a:lstStyle/>
            <a:p>
              <a:endParaRPr lang="en-US"/>
            </a:p>
          </p:txBody>
        </p:sp>
        <p:sp>
          <p:nvSpPr>
            <p:cNvPr id="30780" name="Freeform 50"/>
            <p:cNvSpPr>
              <a:spLocks/>
            </p:cNvSpPr>
            <p:nvPr/>
          </p:nvSpPr>
          <p:spPr bwMode="auto">
            <a:xfrm>
              <a:off x="1301" y="1851"/>
              <a:ext cx="43" cy="42"/>
            </a:xfrm>
            <a:custGeom>
              <a:avLst/>
              <a:gdLst>
                <a:gd name="T0" fmla="*/ 21 w 43"/>
                <a:gd name="T1" fmla="*/ 0 h 42"/>
                <a:gd name="T2" fmla="*/ 43 w 43"/>
                <a:gd name="T3" fmla="*/ 21 h 42"/>
                <a:gd name="T4" fmla="*/ 21 w 43"/>
                <a:gd name="T5" fmla="*/ 42 h 42"/>
                <a:gd name="T6" fmla="*/ 0 w 43"/>
                <a:gd name="T7" fmla="*/ 21 h 42"/>
                <a:gd name="T8" fmla="*/ 21 w 43"/>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42">
                  <a:moveTo>
                    <a:pt x="21" y="0"/>
                  </a:moveTo>
                  <a:lnTo>
                    <a:pt x="43" y="21"/>
                  </a:lnTo>
                  <a:lnTo>
                    <a:pt x="21" y="42"/>
                  </a:lnTo>
                  <a:lnTo>
                    <a:pt x="0" y="21"/>
                  </a:lnTo>
                  <a:lnTo>
                    <a:pt x="21" y="0"/>
                  </a:lnTo>
                  <a:close/>
                </a:path>
              </a:pathLst>
            </a:custGeom>
            <a:solidFill>
              <a:srgbClr val="FF00FF"/>
            </a:solidFill>
            <a:ln w="9525">
              <a:solidFill>
                <a:srgbClr val="000000"/>
              </a:solidFill>
              <a:prstDash val="solid"/>
              <a:round/>
              <a:headEnd/>
              <a:tailEnd/>
            </a:ln>
          </p:spPr>
          <p:txBody>
            <a:bodyPr/>
            <a:lstStyle/>
            <a:p>
              <a:endParaRPr lang="en-US"/>
            </a:p>
          </p:txBody>
        </p:sp>
        <p:sp>
          <p:nvSpPr>
            <p:cNvPr id="30781" name="Freeform 51"/>
            <p:cNvSpPr>
              <a:spLocks/>
            </p:cNvSpPr>
            <p:nvPr/>
          </p:nvSpPr>
          <p:spPr bwMode="auto">
            <a:xfrm>
              <a:off x="967" y="1877"/>
              <a:ext cx="42" cy="43"/>
            </a:xfrm>
            <a:custGeom>
              <a:avLst/>
              <a:gdLst>
                <a:gd name="T0" fmla="*/ 21 w 42"/>
                <a:gd name="T1" fmla="*/ 0 h 43"/>
                <a:gd name="T2" fmla="*/ 42 w 42"/>
                <a:gd name="T3" fmla="*/ 21 h 43"/>
                <a:gd name="T4" fmla="*/ 21 w 42"/>
                <a:gd name="T5" fmla="*/ 43 h 43"/>
                <a:gd name="T6" fmla="*/ 0 w 42"/>
                <a:gd name="T7" fmla="*/ 21 h 43"/>
                <a:gd name="T8" fmla="*/ 21 w 42"/>
                <a:gd name="T9" fmla="*/ 0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43">
                  <a:moveTo>
                    <a:pt x="21" y="0"/>
                  </a:moveTo>
                  <a:lnTo>
                    <a:pt x="42" y="21"/>
                  </a:lnTo>
                  <a:lnTo>
                    <a:pt x="21" y="43"/>
                  </a:lnTo>
                  <a:lnTo>
                    <a:pt x="0" y="21"/>
                  </a:lnTo>
                  <a:lnTo>
                    <a:pt x="21" y="0"/>
                  </a:lnTo>
                  <a:close/>
                </a:path>
              </a:pathLst>
            </a:custGeom>
            <a:solidFill>
              <a:srgbClr val="FF00FF"/>
            </a:solidFill>
            <a:ln w="9525">
              <a:solidFill>
                <a:srgbClr val="000000"/>
              </a:solidFill>
              <a:prstDash val="solid"/>
              <a:round/>
              <a:headEnd/>
              <a:tailEnd/>
            </a:ln>
          </p:spPr>
          <p:txBody>
            <a:bodyPr/>
            <a:lstStyle/>
            <a:p>
              <a:endParaRPr lang="en-US"/>
            </a:p>
          </p:txBody>
        </p:sp>
        <p:sp>
          <p:nvSpPr>
            <p:cNvPr id="30782" name="Freeform 52"/>
            <p:cNvSpPr>
              <a:spLocks/>
            </p:cNvSpPr>
            <p:nvPr/>
          </p:nvSpPr>
          <p:spPr bwMode="auto">
            <a:xfrm>
              <a:off x="643" y="1893"/>
              <a:ext cx="42" cy="42"/>
            </a:xfrm>
            <a:custGeom>
              <a:avLst/>
              <a:gdLst>
                <a:gd name="T0" fmla="*/ 21 w 42"/>
                <a:gd name="T1" fmla="*/ 0 h 42"/>
                <a:gd name="T2" fmla="*/ 42 w 42"/>
                <a:gd name="T3" fmla="*/ 21 h 42"/>
                <a:gd name="T4" fmla="*/ 21 w 42"/>
                <a:gd name="T5" fmla="*/ 42 h 42"/>
                <a:gd name="T6" fmla="*/ 0 w 42"/>
                <a:gd name="T7" fmla="*/ 21 h 42"/>
                <a:gd name="T8" fmla="*/ 21 w 42"/>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42">
                  <a:moveTo>
                    <a:pt x="21" y="0"/>
                  </a:moveTo>
                  <a:lnTo>
                    <a:pt x="42" y="21"/>
                  </a:lnTo>
                  <a:lnTo>
                    <a:pt x="21" y="42"/>
                  </a:lnTo>
                  <a:lnTo>
                    <a:pt x="0" y="21"/>
                  </a:lnTo>
                  <a:lnTo>
                    <a:pt x="21" y="0"/>
                  </a:lnTo>
                  <a:close/>
                </a:path>
              </a:pathLst>
            </a:custGeom>
            <a:solidFill>
              <a:srgbClr val="FF00FF"/>
            </a:solidFill>
            <a:ln w="9525">
              <a:solidFill>
                <a:srgbClr val="000000"/>
              </a:solidFill>
              <a:prstDash val="solid"/>
              <a:round/>
              <a:headEnd/>
              <a:tailEnd/>
            </a:ln>
          </p:spPr>
          <p:txBody>
            <a:bodyPr/>
            <a:lstStyle/>
            <a:p>
              <a:endParaRPr lang="en-US"/>
            </a:p>
          </p:txBody>
        </p:sp>
        <p:sp>
          <p:nvSpPr>
            <p:cNvPr id="30783" name="Freeform 53"/>
            <p:cNvSpPr>
              <a:spLocks/>
            </p:cNvSpPr>
            <p:nvPr/>
          </p:nvSpPr>
          <p:spPr bwMode="auto">
            <a:xfrm>
              <a:off x="935" y="1872"/>
              <a:ext cx="42" cy="42"/>
            </a:xfrm>
            <a:custGeom>
              <a:avLst/>
              <a:gdLst>
                <a:gd name="T0" fmla="*/ 21 w 42"/>
                <a:gd name="T1" fmla="*/ 0 h 42"/>
                <a:gd name="T2" fmla="*/ 42 w 42"/>
                <a:gd name="T3" fmla="*/ 21 h 42"/>
                <a:gd name="T4" fmla="*/ 21 w 42"/>
                <a:gd name="T5" fmla="*/ 42 h 42"/>
                <a:gd name="T6" fmla="*/ 0 w 42"/>
                <a:gd name="T7" fmla="*/ 21 h 42"/>
                <a:gd name="T8" fmla="*/ 21 w 42"/>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42">
                  <a:moveTo>
                    <a:pt x="21" y="0"/>
                  </a:moveTo>
                  <a:lnTo>
                    <a:pt x="42" y="21"/>
                  </a:lnTo>
                  <a:lnTo>
                    <a:pt x="21" y="42"/>
                  </a:lnTo>
                  <a:lnTo>
                    <a:pt x="0" y="21"/>
                  </a:lnTo>
                  <a:lnTo>
                    <a:pt x="21" y="0"/>
                  </a:lnTo>
                  <a:close/>
                </a:path>
              </a:pathLst>
            </a:custGeom>
            <a:solidFill>
              <a:srgbClr val="FF00FF"/>
            </a:solidFill>
            <a:ln w="9525">
              <a:solidFill>
                <a:srgbClr val="000000"/>
              </a:solidFill>
              <a:prstDash val="solid"/>
              <a:round/>
              <a:headEnd/>
              <a:tailEnd/>
            </a:ln>
          </p:spPr>
          <p:txBody>
            <a:bodyPr/>
            <a:lstStyle/>
            <a:p>
              <a:endParaRPr lang="en-US"/>
            </a:p>
          </p:txBody>
        </p:sp>
        <p:sp>
          <p:nvSpPr>
            <p:cNvPr id="30784" name="Freeform 54"/>
            <p:cNvSpPr>
              <a:spLocks/>
            </p:cNvSpPr>
            <p:nvPr/>
          </p:nvSpPr>
          <p:spPr bwMode="auto">
            <a:xfrm>
              <a:off x="967" y="1882"/>
              <a:ext cx="42" cy="43"/>
            </a:xfrm>
            <a:custGeom>
              <a:avLst/>
              <a:gdLst>
                <a:gd name="T0" fmla="*/ 21 w 42"/>
                <a:gd name="T1" fmla="*/ 0 h 43"/>
                <a:gd name="T2" fmla="*/ 42 w 42"/>
                <a:gd name="T3" fmla="*/ 22 h 43"/>
                <a:gd name="T4" fmla="*/ 21 w 42"/>
                <a:gd name="T5" fmla="*/ 43 h 43"/>
                <a:gd name="T6" fmla="*/ 0 w 42"/>
                <a:gd name="T7" fmla="*/ 22 h 43"/>
                <a:gd name="T8" fmla="*/ 21 w 42"/>
                <a:gd name="T9" fmla="*/ 0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43">
                  <a:moveTo>
                    <a:pt x="21" y="0"/>
                  </a:moveTo>
                  <a:lnTo>
                    <a:pt x="42" y="22"/>
                  </a:lnTo>
                  <a:lnTo>
                    <a:pt x="21" y="43"/>
                  </a:lnTo>
                  <a:lnTo>
                    <a:pt x="0" y="22"/>
                  </a:lnTo>
                  <a:lnTo>
                    <a:pt x="21" y="0"/>
                  </a:lnTo>
                  <a:close/>
                </a:path>
              </a:pathLst>
            </a:custGeom>
            <a:solidFill>
              <a:srgbClr val="FF00FF"/>
            </a:solidFill>
            <a:ln w="9525">
              <a:solidFill>
                <a:srgbClr val="000000"/>
              </a:solidFill>
              <a:prstDash val="solid"/>
              <a:round/>
              <a:headEnd/>
              <a:tailEnd/>
            </a:ln>
          </p:spPr>
          <p:txBody>
            <a:bodyPr/>
            <a:lstStyle/>
            <a:p>
              <a:endParaRPr lang="en-US"/>
            </a:p>
          </p:txBody>
        </p:sp>
        <p:sp>
          <p:nvSpPr>
            <p:cNvPr id="30785" name="Freeform 55"/>
            <p:cNvSpPr>
              <a:spLocks/>
            </p:cNvSpPr>
            <p:nvPr/>
          </p:nvSpPr>
          <p:spPr bwMode="auto">
            <a:xfrm>
              <a:off x="1243" y="1803"/>
              <a:ext cx="42" cy="42"/>
            </a:xfrm>
            <a:custGeom>
              <a:avLst/>
              <a:gdLst>
                <a:gd name="T0" fmla="*/ 21 w 42"/>
                <a:gd name="T1" fmla="*/ 0 h 42"/>
                <a:gd name="T2" fmla="*/ 42 w 42"/>
                <a:gd name="T3" fmla="*/ 21 h 42"/>
                <a:gd name="T4" fmla="*/ 21 w 42"/>
                <a:gd name="T5" fmla="*/ 42 h 42"/>
                <a:gd name="T6" fmla="*/ 0 w 42"/>
                <a:gd name="T7" fmla="*/ 21 h 42"/>
                <a:gd name="T8" fmla="*/ 21 w 42"/>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42">
                  <a:moveTo>
                    <a:pt x="21" y="0"/>
                  </a:moveTo>
                  <a:lnTo>
                    <a:pt x="42" y="21"/>
                  </a:lnTo>
                  <a:lnTo>
                    <a:pt x="21" y="42"/>
                  </a:lnTo>
                  <a:lnTo>
                    <a:pt x="0" y="21"/>
                  </a:lnTo>
                  <a:lnTo>
                    <a:pt x="21" y="0"/>
                  </a:lnTo>
                  <a:close/>
                </a:path>
              </a:pathLst>
            </a:custGeom>
            <a:solidFill>
              <a:srgbClr val="FF00FF"/>
            </a:solidFill>
            <a:ln w="9525">
              <a:solidFill>
                <a:srgbClr val="000000"/>
              </a:solidFill>
              <a:prstDash val="solid"/>
              <a:round/>
              <a:headEnd/>
              <a:tailEnd/>
            </a:ln>
          </p:spPr>
          <p:txBody>
            <a:bodyPr/>
            <a:lstStyle/>
            <a:p>
              <a:endParaRPr lang="en-US"/>
            </a:p>
          </p:txBody>
        </p:sp>
        <p:sp>
          <p:nvSpPr>
            <p:cNvPr id="30786" name="Freeform 56"/>
            <p:cNvSpPr>
              <a:spLocks/>
            </p:cNvSpPr>
            <p:nvPr/>
          </p:nvSpPr>
          <p:spPr bwMode="auto">
            <a:xfrm>
              <a:off x="1153" y="1803"/>
              <a:ext cx="42" cy="42"/>
            </a:xfrm>
            <a:custGeom>
              <a:avLst/>
              <a:gdLst>
                <a:gd name="T0" fmla="*/ 21 w 42"/>
                <a:gd name="T1" fmla="*/ 0 h 42"/>
                <a:gd name="T2" fmla="*/ 42 w 42"/>
                <a:gd name="T3" fmla="*/ 21 h 42"/>
                <a:gd name="T4" fmla="*/ 21 w 42"/>
                <a:gd name="T5" fmla="*/ 42 h 42"/>
                <a:gd name="T6" fmla="*/ 0 w 42"/>
                <a:gd name="T7" fmla="*/ 21 h 42"/>
                <a:gd name="T8" fmla="*/ 21 w 42"/>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42">
                  <a:moveTo>
                    <a:pt x="21" y="0"/>
                  </a:moveTo>
                  <a:lnTo>
                    <a:pt x="42" y="21"/>
                  </a:lnTo>
                  <a:lnTo>
                    <a:pt x="21" y="42"/>
                  </a:lnTo>
                  <a:lnTo>
                    <a:pt x="0" y="21"/>
                  </a:lnTo>
                  <a:lnTo>
                    <a:pt x="21" y="0"/>
                  </a:lnTo>
                  <a:close/>
                </a:path>
              </a:pathLst>
            </a:custGeom>
            <a:solidFill>
              <a:srgbClr val="FF00FF"/>
            </a:solidFill>
            <a:ln w="9525">
              <a:solidFill>
                <a:srgbClr val="000000"/>
              </a:solidFill>
              <a:prstDash val="solid"/>
              <a:round/>
              <a:headEnd/>
              <a:tailEnd/>
            </a:ln>
          </p:spPr>
          <p:txBody>
            <a:bodyPr/>
            <a:lstStyle/>
            <a:p>
              <a:endParaRPr lang="en-US"/>
            </a:p>
          </p:txBody>
        </p:sp>
        <p:sp>
          <p:nvSpPr>
            <p:cNvPr id="30787" name="Freeform 57"/>
            <p:cNvSpPr>
              <a:spLocks/>
            </p:cNvSpPr>
            <p:nvPr/>
          </p:nvSpPr>
          <p:spPr bwMode="auto">
            <a:xfrm>
              <a:off x="1110" y="1829"/>
              <a:ext cx="43" cy="43"/>
            </a:xfrm>
            <a:custGeom>
              <a:avLst/>
              <a:gdLst>
                <a:gd name="T0" fmla="*/ 21 w 43"/>
                <a:gd name="T1" fmla="*/ 0 h 43"/>
                <a:gd name="T2" fmla="*/ 43 w 43"/>
                <a:gd name="T3" fmla="*/ 22 h 43"/>
                <a:gd name="T4" fmla="*/ 21 w 43"/>
                <a:gd name="T5" fmla="*/ 43 h 43"/>
                <a:gd name="T6" fmla="*/ 0 w 43"/>
                <a:gd name="T7" fmla="*/ 22 h 43"/>
                <a:gd name="T8" fmla="*/ 21 w 43"/>
                <a:gd name="T9" fmla="*/ 0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43">
                  <a:moveTo>
                    <a:pt x="21" y="0"/>
                  </a:moveTo>
                  <a:lnTo>
                    <a:pt x="43" y="22"/>
                  </a:lnTo>
                  <a:lnTo>
                    <a:pt x="21" y="43"/>
                  </a:lnTo>
                  <a:lnTo>
                    <a:pt x="0" y="22"/>
                  </a:lnTo>
                  <a:lnTo>
                    <a:pt x="21" y="0"/>
                  </a:lnTo>
                  <a:close/>
                </a:path>
              </a:pathLst>
            </a:custGeom>
            <a:solidFill>
              <a:srgbClr val="FF00FF"/>
            </a:solidFill>
            <a:ln w="9525">
              <a:solidFill>
                <a:srgbClr val="000000"/>
              </a:solidFill>
              <a:prstDash val="solid"/>
              <a:round/>
              <a:headEnd/>
              <a:tailEnd/>
            </a:ln>
          </p:spPr>
          <p:txBody>
            <a:bodyPr/>
            <a:lstStyle/>
            <a:p>
              <a:endParaRPr lang="en-US"/>
            </a:p>
          </p:txBody>
        </p:sp>
        <p:sp>
          <p:nvSpPr>
            <p:cNvPr id="30788" name="Freeform 58"/>
            <p:cNvSpPr>
              <a:spLocks/>
            </p:cNvSpPr>
            <p:nvPr/>
          </p:nvSpPr>
          <p:spPr bwMode="auto">
            <a:xfrm>
              <a:off x="967" y="1872"/>
              <a:ext cx="42" cy="42"/>
            </a:xfrm>
            <a:custGeom>
              <a:avLst/>
              <a:gdLst>
                <a:gd name="T0" fmla="*/ 21 w 42"/>
                <a:gd name="T1" fmla="*/ 0 h 42"/>
                <a:gd name="T2" fmla="*/ 42 w 42"/>
                <a:gd name="T3" fmla="*/ 21 h 42"/>
                <a:gd name="T4" fmla="*/ 21 w 42"/>
                <a:gd name="T5" fmla="*/ 42 h 42"/>
                <a:gd name="T6" fmla="*/ 0 w 42"/>
                <a:gd name="T7" fmla="*/ 21 h 42"/>
                <a:gd name="T8" fmla="*/ 21 w 42"/>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42">
                  <a:moveTo>
                    <a:pt x="21" y="0"/>
                  </a:moveTo>
                  <a:lnTo>
                    <a:pt x="42" y="21"/>
                  </a:lnTo>
                  <a:lnTo>
                    <a:pt x="21" y="42"/>
                  </a:lnTo>
                  <a:lnTo>
                    <a:pt x="0" y="21"/>
                  </a:lnTo>
                  <a:lnTo>
                    <a:pt x="21" y="0"/>
                  </a:lnTo>
                  <a:close/>
                </a:path>
              </a:pathLst>
            </a:custGeom>
            <a:solidFill>
              <a:srgbClr val="FF00FF"/>
            </a:solidFill>
            <a:ln w="9525">
              <a:solidFill>
                <a:srgbClr val="000000"/>
              </a:solidFill>
              <a:prstDash val="solid"/>
              <a:round/>
              <a:headEnd/>
              <a:tailEnd/>
            </a:ln>
          </p:spPr>
          <p:txBody>
            <a:bodyPr/>
            <a:lstStyle/>
            <a:p>
              <a:endParaRPr lang="en-US"/>
            </a:p>
          </p:txBody>
        </p:sp>
        <p:sp>
          <p:nvSpPr>
            <p:cNvPr id="30789" name="Freeform 59"/>
            <p:cNvSpPr>
              <a:spLocks/>
            </p:cNvSpPr>
            <p:nvPr/>
          </p:nvSpPr>
          <p:spPr bwMode="auto">
            <a:xfrm>
              <a:off x="760" y="1888"/>
              <a:ext cx="42" cy="42"/>
            </a:xfrm>
            <a:custGeom>
              <a:avLst/>
              <a:gdLst>
                <a:gd name="T0" fmla="*/ 21 w 42"/>
                <a:gd name="T1" fmla="*/ 0 h 42"/>
                <a:gd name="T2" fmla="*/ 42 w 42"/>
                <a:gd name="T3" fmla="*/ 21 h 42"/>
                <a:gd name="T4" fmla="*/ 21 w 42"/>
                <a:gd name="T5" fmla="*/ 42 h 42"/>
                <a:gd name="T6" fmla="*/ 0 w 42"/>
                <a:gd name="T7" fmla="*/ 21 h 42"/>
                <a:gd name="T8" fmla="*/ 21 w 42"/>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42">
                  <a:moveTo>
                    <a:pt x="21" y="0"/>
                  </a:moveTo>
                  <a:lnTo>
                    <a:pt x="42" y="21"/>
                  </a:lnTo>
                  <a:lnTo>
                    <a:pt x="21" y="42"/>
                  </a:lnTo>
                  <a:lnTo>
                    <a:pt x="0" y="21"/>
                  </a:lnTo>
                  <a:lnTo>
                    <a:pt x="21" y="0"/>
                  </a:lnTo>
                  <a:close/>
                </a:path>
              </a:pathLst>
            </a:custGeom>
            <a:solidFill>
              <a:srgbClr val="FF00FF"/>
            </a:solidFill>
            <a:ln w="9525">
              <a:solidFill>
                <a:srgbClr val="000000"/>
              </a:solidFill>
              <a:prstDash val="solid"/>
              <a:round/>
              <a:headEnd/>
              <a:tailEnd/>
            </a:ln>
          </p:spPr>
          <p:txBody>
            <a:bodyPr/>
            <a:lstStyle/>
            <a:p>
              <a:endParaRPr lang="en-US"/>
            </a:p>
          </p:txBody>
        </p:sp>
        <p:sp>
          <p:nvSpPr>
            <p:cNvPr id="30790" name="Freeform 60"/>
            <p:cNvSpPr>
              <a:spLocks/>
            </p:cNvSpPr>
            <p:nvPr/>
          </p:nvSpPr>
          <p:spPr bwMode="auto">
            <a:xfrm>
              <a:off x="1015" y="1866"/>
              <a:ext cx="42" cy="43"/>
            </a:xfrm>
            <a:custGeom>
              <a:avLst/>
              <a:gdLst>
                <a:gd name="T0" fmla="*/ 21 w 42"/>
                <a:gd name="T1" fmla="*/ 0 h 43"/>
                <a:gd name="T2" fmla="*/ 42 w 42"/>
                <a:gd name="T3" fmla="*/ 22 h 43"/>
                <a:gd name="T4" fmla="*/ 21 w 42"/>
                <a:gd name="T5" fmla="*/ 43 h 43"/>
                <a:gd name="T6" fmla="*/ 0 w 42"/>
                <a:gd name="T7" fmla="*/ 22 h 43"/>
                <a:gd name="T8" fmla="*/ 21 w 42"/>
                <a:gd name="T9" fmla="*/ 0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43">
                  <a:moveTo>
                    <a:pt x="21" y="0"/>
                  </a:moveTo>
                  <a:lnTo>
                    <a:pt x="42" y="22"/>
                  </a:lnTo>
                  <a:lnTo>
                    <a:pt x="21" y="43"/>
                  </a:lnTo>
                  <a:lnTo>
                    <a:pt x="0" y="22"/>
                  </a:lnTo>
                  <a:lnTo>
                    <a:pt x="21" y="0"/>
                  </a:lnTo>
                  <a:close/>
                </a:path>
              </a:pathLst>
            </a:custGeom>
            <a:solidFill>
              <a:srgbClr val="FF00FF"/>
            </a:solidFill>
            <a:ln w="9525">
              <a:solidFill>
                <a:srgbClr val="000000"/>
              </a:solidFill>
              <a:prstDash val="solid"/>
              <a:round/>
              <a:headEnd/>
              <a:tailEnd/>
            </a:ln>
          </p:spPr>
          <p:txBody>
            <a:bodyPr/>
            <a:lstStyle/>
            <a:p>
              <a:endParaRPr lang="en-US"/>
            </a:p>
          </p:txBody>
        </p:sp>
        <p:sp>
          <p:nvSpPr>
            <p:cNvPr id="30791" name="Freeform 61"/>
            <p:cNvSpPr>
              <a:spLocks/>
            </p:cNvSpPr>
            <p:nvPr/>
          </p:nvSpPr>
          <p:spPr bwMode="auto">
            <a:xfrm>
              <a:off x="1248" y="1787"/>
              <a:ext cx="43" cy="42"/>
            </a:xfrm>
            <a:custGeom>
              <a:avLst/>
              <a:gdLst>
                <a:gd name="T0" fmla="*/ 21 w 43"/>
                <a:gd name="T1" fmla="*/ 0 h 42"/>
                <a:gd name="T2" fmla="*/ 43 w 43"/>
                <a:gd name="T3" fmla="*/ 21 h 42"/>
                <a:gd name="T4" fmla="*/ 21 w 43"/>
                <a:gd name="T5" fmla="*/ 42 h 42"/>
                <a:gd name="T6" fmla="*/ 0 w 43"/>
                <a:gd name="T7" fmla="*/ 21 h 42"/>
                <a:gd name="T8" fmla="*/ 21 w 43"/>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42">
                  <a:moveTo>
                    <a:pt x="21" y="0"/>
                  </a:moveTo>
                  <a:lnTo>
                    <a:pt x="43" y="21"/>
                  </a:lnTo>
                  <a:lnTo>
                    <a:pt x="21" y="42"/>
                  </a:lnTo>
                  <a:lnTo>
                    <a:pt x="0" y="21"/>
                  </a:lnTo>
                  <a:lnTo>
                    <a:pt x="21" y="0"/>
                  </a:lnTo>
                  <a:close/>
                </a:path>
              </a:pathLst>
            </a:custGeom>
            <a:solidFill>
              <a:srgbClr val="FF00FF"/>
            </a:solidFill>
            <a:ln w="9525">
              <a:solidFill>
                <a:srgbClr val="000000"/>
              </a:solidFill>
              <a:prstDash val="solid"/>
              <a:round/>
              <a:headEnd/>
              <a:tailEnd/>
            </a:ln>
          </p:spPr>
          <p:txBody>
            <a:bodyPr/>
            <a:lstStyle/>
            <a:p>
              <a:endParaRPr lang="en-US"/>
            </a:p>
          </p:txBody>
        </p:sp>
        <p:sp>
          <p:nvSpPr>
            <p:cNvPr id="30792" name="Freeform 62"/>
            <p:cNvSpPr>
              <a:spLocks/>
            </p:cNvSpPr>
            <p:nvPr/>
          </p:nvSpPr>
          <p:spPr bwMode="auto">
            <a:xfrm>
              <a:off x="1354" y="1824"/>
              <a:ext cx="43" cy="42"/>
            </a:xfrm>
            <a:custGeom>
              <a:avLst/>
              <a:gdLst>
                <a:gd name="T0" fmla="*/ 22 w 43"/>
                <a:gd name="T1" fmla="*/ 0 h 42"/>
                <a:gd name="T2" fmla="*/ 43 w 43"/>
                <a:gd name="T3" fmla="*/ 21 h 42"/>
                <a:gd name="T4" fmla="*/ 22 w 43"/>
                <a:gd name="T5" fmla="*/ 42 h 42"/>
                <a:gd name="T6" fmla="*/ 0 w 43"/>
                <a:gd name="T7" fmla="*/ 21 h 42"/>
                <a:gd name="T8" fmla="*/ 22 w 43"/>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42">
                  <a:moveTo>
                    <a:pt x="22" y="0"/>
                  </a:moveTo>
                  <a:lnTo>
                    <a:pt x="43" y="21"/>
                  </a:lnTo>
                  <a:lnTo>
                    <a:pt x="22" y="42"/>
                  </a:lnTo>
                  <a:lnTo>
                    <a:pt x="0" y="21"/>
                  </a:lnTo>
                  <a:lnTo>
                    <a:pt x="22" y="0"/>
                  </a:lnTo>
                  <a:close/>
                </a:path>
              </a:pathLst>
            </a:custGeom>
            <a:solidFill>
              <a:srgbClr val="FF00FF"/>
            </a:solidFill>
            <a:ln w="9525">
              <a:solidFill>
                <a:srgbClr val="000000"/>
              </a:solidFill>
              <a:prstDash val="solid"/>
              <a:round/>
              <a:headEnd/>
              <a:tailEnd/>
            </a:ln>
          </p:spPr>
          <p:txBody>
            <a:bodyPr/>
            <a:lstStyle/>
            <a:p>
              <a:endParaRPr lang="en-US"/>
            </a:p>
          </p:txBody>
        </p:sp>
        <p:sp>
          <p:nvSpPr>
            <p:cNvPr id="30793" name="Freeform 63"/>
            <p:cNvSpPr>
              <a:spLocks/>
            </p:cNvSpPr>
            <p:nvPr/>
          </p:nvSpPr>
          <p:spPr bwMode="auto">
            <a:xfrm>
              <a:off x="829" y="1893"/>
              <a:ext cx="42" cy="42"/>
            </a:xfrm>
            <a:custGeom>
              <a:avLst/>
              <a:gdLst>
                <a:gd name="T0" fmla="*/ 21 w 42"/>
                <a:gd name="T1" fmla="*/ 0 h 42"/>
                <a:gd name="T2" fmla="*/ 42 w 42"/>
                <a:gd name="T3" fmla="*/ 21 h 42"/>
                <a:gd name="T4" fmla="*/ 21 w 42"/>
                <a:gd name="T5" fmla="*/ 42 h 42"/>
                <a:gd name="T6" fmla="*/ 0 w 42"/>
                <a:gd name="T7" fmla="*/ 21 h 42"/>
                <a:gd name="T8" fmla="*/ 21 w 42"/>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42">
                  <a:moveTo>
                    <a:pt x="21" y="0"/>
                  </a:moveTo>
                  <a:lnTo>
                    <a:pt x="42" y="21"/>
                  </a:lnTo>
                  <a:lnTo>
                    <a:pt x="21" y="42"/>
                  </a:lnTo>
                  <a:lnTo>
                    <a:pt x="0" y="21"/>
                  </a:lnTo>
                  <a:lnTo>
                    <a:pt x="21" y="0"/>
                  </a:lnTo>
                  <a:close/>
                </a:path>
              </a:pathLst>
            </a:custGeom>
            <a:solidFill>
              <a:srgbClr val="FF00FF"/>
            </a:solidFill>
            <a:ln w="9525">
              <a:solidFill>
                <a:srgbClr val="000000"/>
              </a:solidFill>
              <a:prstDash val="solid"/>
              <a:round/>
              <a:headEnd/>
              <a:tailEnd/>
            </a:ln>
          </p:spPr>
          <p:txBody>
            <a:bodyPr/>
            <a:lstStyle/>
            <a:p>
              <a:endParaRPr lang="en-US"/>
            </a:p>
          </p:txBody>
        </p:sp>
        <p:sp>
          <p:nvSpPr>
            <p:cNvPr id="30794" name="Freeform 64"/>
            <p:cNvSpPr>
              <a:spLocks/>
            </p:cNvSpPr>
            <p:nvPr/>
          </p:nvSpPr>
          <p:spPr bwMode="auto">
            <a:xfrm>
              <a:off x="1609" y="1240"/>
              <a:ext cx="43" cy="43"/>
            </a:xfrm>
            <a:custGeom>
              <a:avLst/>
              <a:gdLst>
                <a:gd name="T0" fmla="*/ 21 w 43"/>
                <a:gd name="T1" fmla="*/ 0 h 43"/>
                <a:gd name="T2" fmla="*/ 43 w 43"/>
                <a:gd name="T3" fmla="*/ 21 h 43"/>
                <a:gd name="T4" fmla="*/ 21 w 43"/>
                <a:gd name="T5" fmla="*/ 43 h 43"/>
                <a:gd name="T6" fmla="*/ 0 w 43"/>
                <a:gd name="T7" fmla="*/ 21 h 43"/>
                <a:gd name="T8" fmla="*/ 21 w 43"/>
                <a:gd name="T9" fmla="*/ 0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43">
                  <a:moveTo>
                    <a:pt x="21" y="0"/>
                  </a:moveTo>
                  <a:lnTo>
                    <a:pt x="43" y="21"/>
                  </a:lnTo>
                  <a:lnTo>
                    <a:pt x="21" y="43"/>
                  </a:lnTo>
                  <a:lnTo>
                    <a:pt x="0" y="21"/>
                  </a:lnTo>
                  <a:lnTo>
                    <a:pt x="21" y="0"/>
                  </a:lnTo>
                  <a:close/>
                </a:path>
              </a:pathLst>
            </a:custGeom>
            <a:solidFill>
              <a:srgbClr val="FF0000"/>
            </a:solidFill>
            <a:ln w="9525">
              <a:solidFill>
                <a:srgbClr val="000000"/>
              </a:solidFill>
              <a:prstDash val="solid"/>
              <a:round/>
              <a:headEnd/>
              <a:tailEnd/>
            </a:ln>
          </p:spPr>
          <p:txBody>
            <a:bodyPr/>
            <a:lstStyle/>
            <a:p>
              <a:endParaRPr lang="en-US"/>
            </a:p>
          </p:txBody>
        </p:sp>
        <p:sp>
          <p:nvSpPr>
            <p:cNvPr id="30795" name="Freeform 65"/>
            <p:cNvSpPr>
              <a:spLocks/>
            </p:cNvSpPr>
            <p:nvPr/>
          </p:nvSpPr>
          <p:spPr bwMode="auto">
            <a:xfrm>
              <a:off x="1338" y="1537"/>
              <a:ext cx="43" cy="43"/>
            </a:xfrm>
            <a:custGeom>
              <a:avLst/>
              <a:gdLst>
                <a:gd name="T0" fmla="*/ 22 w 43"/>
                <a:gd name="T1" fmla="*/ 0 h 43"/>
                <a:gd name="T2" fmla="*/ 43 w 43"/>
                <a:gd name="T3" fmla="*/ 22 h 43"/>
                <a:gd name="T4" fmla="*/ 22 w 43"/>
                <a:gd name="T5" fmla="*/ 43 h 43"/>
                <a:gd name="T6" fmla="*/ 0 w 43"/>
                <a:gd name="T7" fmla="*/ 22 h 43"/>
                <a:gd name="T8" fmla="*/ 22 w 43"/>
                <a:gd name="T9" fmla="*/ 0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43">
                  <a:moveTo>
                    <a:pt x="22" y="0"/>
                  </a:moveTo>
                  <a:lnTo>
                    <a:pt x="43" y="22"/>
                  </a:lnTo>
                  <a:lnTo>
                    <a:pt x="22" y="43"/>
                  </a:lnTo>
                  <a:lnTo>
                    <a:pt x="0" y="22"/>
                  </a:lnTo>
                  <a:lnTo>
                    <a:pt x="22" y="0"/>
                  </a:lnTo>
                  <a:close/>
                </a:path>
              </a:pathLst>
            </a:custGeom>
            <a:solidFill>
              <a:srgbClr val="FF00FF"/>
            </a:solidFill>
            <a:ln w="9525">
              <a:solidFill>
                <a:srgbClr val="000000"/>
              </a:solidFill>
              <a:prstDash val="solid"/>
              <a:round/>
              <a:headEnd/>
              <a:tailEnd/>
            </a:ln>
          </p:spPr>
          <p:txBody>
            <a:bodyPr/>
            <a:lstStyle/>
            <a:p>
              <a:endParaRPr lang="en-US"/>
            </a:p>
          </p:txBody>
        </p:sp>
        <p:sp>
          <p:nvSpPr>
            <p:cNvPr id="30796" name="Freeform 66"/>
            <p:cNvSpPr>
              <a:spLocks/>
            </p:cNvSpPr>
            <p:nvPr/>
          </p:nvSpPr>
          <p:spPr bwMode="auto">
            <a:xfrm>
              <a:off x="972" y="1877"/>
              <a:ext cx="43" cy="43"/>
            </a:xfrm>
            <a:custGeom>
              <a:avLst/>
              <a:gdLst>
                <a:gd name="T0" fmla="*/ 21 w 43"/>
                <a:gd name="T1" fmla="*/ 0 h 43"/>
                <a:gd name="T2" fmla="*/ 43 w 43"/>
                <a:gd name="T3" fmla="*/ 21 h 43"/>
                <a:gd name="T4" fmla="*/ 21 w 43"/>
                <a:gd name="T5" fmla="*/ 43 h 43"/>
                <a:gd name="T6" fmla="*/ 0 w 43"/>
                <a:gd name="T7" fmla="*/ 21 h 43"/>
                <a:gd name="T8" fmla="*/ 21 w 43"/>
                <a:gd name="T9" fmla="*/ 0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43">
                  <a:moveTo>
                    <a:pt x="21" y="0"/>
                  </a:moveTo>
                  <a:lnTo>
                    <a:pt x="43" y="21"/>
                  </a:lnTo>
                  <a:lnTo>
                    <a:pt x="21" y="43"/>
                  </a:lnTo>
                  <a:lnTo>
                    <a:pt x="0" y="21"/>
                  </a:lnTo>
                  <a:lnTo>
                    <a:pt x="21" y="0"/>
                  </a:lnTo>
                  <a:close/>
                </a:path>
              </a:pathLst>
            </a:custGeom>
            <a:solidFill>
              <a:srgbClr val="FF00FF"/>
            </a:solidFill>
            <a:ln w="9525">
              <a:solidFill>
                <a:srgbClr val="000000"/>
              </a:solidFill>
              <a:prstDash val="solid"/>
              <a:round/>
              <a:headEnd/>
              <a:tailEnd/>
            </a:ln>
          </p:spPr>
          <p:txBody>
            <a:bodyPr/>
            <a:lstStyle/>
            <a:p>
              <a:endParaRPr lang="en-US"/>
            </a:p>
          </p:txBody>
        </p:sp>
        <p:sp>
          <p:nvSpPr>
            <p:cNvPr id="30797" name="Freeform 67"/>
            <p:cNvSpPr>
              <a:spLocks/>
            </p:cNvSpPr>
            <p:nvPr/>
          </p:nvSpPr>
          <p:spPr bwMode="auto">
            <a:xfrm>
              <a:off x="1206" y="1845"/>
              <a:ext cx="42" cy="43"/>
            </a:xfrm>
            <a:custGeom>
              <a:avLst/>
              <a:gdLst>
                <a:gd name="T0" fmla="*/ 21 w 42"/>
                <a:gd name="T1" fmla="*/ 0 h 43"/>
                <a:gd name="T2" fmla="*/ 42 w 42"/>
                <a:gd name="T3" fmla="*/ 21 h 43"/>
                <a:gd name="T4" fmla="*/ 21 w 42"/>
                <a:gd name="T5" fmla="*/ 43 h 43"/>
                <a:gd name="T6" fmla="*/ 0 w 42"/>
                <a:gd name="T7" fmla="*/ 21 h 43"/>
                <a:gd name="T8" fmla="*/ 21 w 42"/>
                <a:gd name="T9" fmla="*/ 0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43">
                  <a:moveTo>
                    <a:pt x="21" y="0"/>
                  </a:moveTo>
                  <a:lnTo>
                    <a:pt x="42" y="21"/>
                  </a:lnTo>
                  <a:lnTo>
                    <a:pt x="21" y="43"/>
                  </a:lnTo>
                  <a:lnTo>
                    <a:pt x="0" y="21"/>
                  </a:lnTo>
                  <a:lnTo>
                    <a:pt x="21" y="0"/>
                  </a:lnTo>
                  <a:close/>
                </a:path>
              </a:pathLst>
            </a:custGeom>
            <a:solidFill>
              <a:srgbClr val="FF00FF"/>
            </a:solidFill>
            <a:ln w="9525">
              <a:solidFill>
                <a:srgbClr val="000000"/>
              </a:solidFill>
              <a:prstDash val="solid"/>
              <a:round/>
              <a:headEnd/>
              <a:tailEnd/>
            </a:ln>
          </p:spPr>
          <p:txBody>
            <a:bodyPr/>
            <a:lstStyle/>
            <a:p>
              <a:endParaRPr lang="en-US"/>
            </a:p>
          </p:txBody>
        </p:sp>
        <p:sp>
          <p:nvSpPr>
            <p:cNvPr id="30798" name="Freeform 68"/>
            <p:cNvSpPr>
              <a:spLocks/>
            </p:cNvSpPr>
            <p:nvPr/>
          </p:nvSpPr>
          <p:spPr bwMode="auto">
            <a:xfrm>
              <a:off x="749" y="1893"/>
              <a:ext cx="43" cy="42"/>
            </a:xfrm>
            <a:custGeom>
              <a:avLst/>
              <a:gdLst>
                <a:gd name="T0" fmla="*/ 21 w 43"/>
                <a:gd name="T1" fmla="*/ 0 h 42"/>
                <a:gd name="T2" fmla="*/ 43 w 43"/>
                <a:gd name="T3" fmla="*/ 21 h 42"/>
                <a:gd name="T4" fmla="*/ 21 w 43"/>
                <a:gd name="T5" fmla="*/ 42 h 42"/>
                <a:gd name="T6" fmla="*/ 0 w 43"/>
                <a:gd name="T7" fmla="*/ 21 h 42"/>
                <a:gd name="T8" fmla="*/ 21 w 43"/>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42">
                  <a:moveTo>
                    <a:pt x="21" y="0"/>
                  </a:moveTo>
                  <a:lnTo>
                    <a:pt x="43" y="21"/>
                  </a:lnTo>
                  <a:lnTo>
                    <a:pt x="21" y="42"/>
                  </a:lnTo>
                  <a:lnTo>
                    <a:pt x="0" y="21"/>
                  </a:lnTo>
                  <a:lnTo>
                    <a:pt x="21" y="0"/>
                  </a:lnTo>
                  <a:close/>
                </a:path>
              </a:pathLst>
            </a:custGeom>
            <a:solidFill>
              <a:srgbClr val="FF00FF"/>
            </a:solidFill>
            <a:ln w="9525">
              <a:solidFill>
                <a:srgbClr val="000000"/>
              </a:solidFill>
              <a:prstDash val="solid"/>
              <a:round/>
              <a:headEnd/>
              <a:tailEnd/>
            </a:ln>
          </p:spPr>
          <p:txBody>
            <a:bodyPr/>
            <a:lstStyle/>
            <a:p>
              <a:endParaRPr lang="en-US"/>
            </a:p>
          </p:txBody>
        </p:sp>
        <p:sp>
          <p:nvSpPr>
            <p:cNvPr id="30799" name="Freeform 69"/>
            <p:cNvSpPr>
              <a:spLocks/>
            </p:cNvSpPr>
            <p:nvPr/>
          </p:nvSpPr>
          <p:spPr bwMode="auto">
            <a:xfrm>
              <a:off x="1216" y="1707"/>
              <a:ext cx="43" cy="43"/>
            </a:xfrm>
            <a:custGeom>
              <a:avLst/>
              <a:gdLst>
                <a:gd name="T0" fmla="*/ 22 w 43"/>
                <a:gd name="T1" fmla="*/ 0 h 43"/>
                <a:gd name="T2" fmla="*/ 43 w 43"/>
                <a:gd name="T3" fmla="*/ 21 h 43"/>
                <a:gd name="T4" fmla="*/ 22 w 43"/>
                <a:gd name="T5" fmla="*/ 43 h 43"/>
                <a:gd name="T6" fmla="*/ 0 w 43"/>
                <a:gd name="T7" fmla="*/ 21 h 43"/>
                <a:gd name="T8" fmla="*/ 22 w 43"/>
                <a:gd name="T9" fmla="*/ 0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43">
                  <a:moveTo>
                    <a:pt x="22" y="0"/>
                  </a:moveTo>
                  <a:lnTo>
                    <a:pt x="43" y="21"/>
                  </a:lnTo>
                  <a:lnTo>
                    <a:pt x="22" y="43"/>
                  </a:lnTo>
                  <a:lnTo>
                    <a:pt x="0" y="21"/>
                  </a:lnTo>
                  <a:lnTo>
                    <a:pt x="22" y="0"/>
                  </a:lnTo>
                  <a:close/>
                </a:path>
              </a:pathLst>
            </a:custGeom>
            <a:solidFill>
              <a:srgbClr val="FF00FF"/>
            </a:solidFill>
            <a:ln w="9525">
              <a:solidFill>
                <a:srgbClr val="000000"/>
              </a:solidFill>
              <a:prstDash val="solid"/>
              <a:round/>
              <a:headEnd/>
              <a:tailEnd/>
            </a:ln>
          </p:spPr>
          <p:txBody>
            <a:bodyPr/>
            <a:lstStyle/>
            <a:p>
              <a:endParaRPr lang="en-US"/>
            </a:p>
          </p:txBody>
        </p:sp>
        <p:sp>
          <p:nvSpPr>
            <p:cNvPr id="30800" name="Freeform 70"/>
            <p:cNvSpPr>
              <a:spLocks/>
            </p:cNvSpPr>
            <p:nvPr/>
          </p:nvSpPr>
          <p:spPr bwMode="auto">
            <a:xfrm>
              <a:off x="1110" y="1824"/>
              <a:ext cx="43" cy="42"/>
            </a:xfrm>
            <a:custGeom>
              <a:avLst/>
              <a:gdLst>
                <a:gd name="T0" fmla="*/ 21 w 43"/>
                <a:gd name="T1" fmla="*/ 0 h 42"/>
                <a:gd name="T2" fmla="*/ 43 w 43"/>
                <a:gd name="T3" fmla="*/ 21 h 42"/>
                <a:gd name="T4" fmla="*/ 21 w 43"/>
                <a:gd name="T5" fmla="*/ 42 h 42"/>
                <a:gd name="T6" fmla="*/ 0 w 43"/>
                <a:gd name="T7" fmla="*/ 21 h 42"/>
                <a:gd name="T8" fmla="*/ 21 w 43"/>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42">
                  <a:moveTo>
                    <a:pt x="21" y="0"/>
                  </a:moveTo>
                  <a:lnTo>
                    <a:pt x="43" y="21"/>
                  </a:lnTo>
                  <a:lnTo>
                    <a:pt x="21" y="42"/>
                  </a:lnTo>
                  <a:lnTo>
                    <a:pt x="0" y="21"/>
                  </a:lnTo>
                  <a:lnTo>
                    <a:pt x="21" y="0"/>
                  </a:lnTo>
                  <a:close/>
                </a:path>
              </a:pathLst>
            </a:custGeom>
            <a:solidFill>
              <a:srgbClr val="FF00FF"/>
            </a:solidFill>
            <a:ln w="9525">
              <a:solidFill>
                <a:srgbClr val="000000"/>
              </a:solidFill>
              <a:prstDash val="solid"/>
              <a:round/>
              <a:headEnd/>
              <a:tailEnd/>
            </a:ln>
          </p:spPr>
          <p:txBody>
            <a:bodyPr/>
            <a:lstStyle/>
            <a:p>
              <a:endParaRPr lang="en-US"/>
            </a:p>
          </p:txBody>
        </p:sp>
        <p:sp>
          <p:nvSpPr>
            <p:cNvPr id="30801" name="Freeform 71"/>
            <p:cNvSpPr>
              <a:spLocks/>
            </p:cNvSpPr>
            <p:nvPr/>
          </p:nvSpPr>
          <p:spPr bwMode="auto">
            <a:xfrm>
              <a:off x="866" y="1888"/>
              <a:ext cx="42" cy="42"/>
            </a:xfrm>
            <a:custGeom>
              <a:avLst/>
              <a:gdLst>
                <a:gd name="T0" fmla="*/ 21 w 42"/>
                <a:gd name="T1" fmla="*/ 0 h 42"/>
                <a:gd name="T2" fmla="*/ 42 w 42"/>
                <a:gd name="T3" fmla="*/ 21 h 42"/>
                <a:gd name="T4" fmla="*/ 21 w 42"/>
                <a:gd name="T5" fmla="*/ 42 h 42"/>
                <a:gd name="T6" fmla="*/ 0 w 42"/>
                <a:gd name="T7" fmla="*/ 21 h 42"/>
                <a:gd name="T8" fmla="*/ 21 w 42"/>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42">
                  <a:moveTo>
                    <a:pt x="21" y="0"/>
                  </a:moveTo>
                  <a:lnTo>
                    <a:pt x="42" y="21"/>
                  </a:lnTo>
                  <a:lnTo>
                    <a:pt x="21" y="42"/>
                  </a:lnTo>
                  <a:lnTo>
                    <a:pt x="0" y="21"/>
                  </a:lnTo>
                  <a:lnTo>
                    <a:pt x="21" y="0"/>
                  </a:lnTo>
                  <a:close/>
                </a:path>
              </a:pathLst>
            </a:custGeom>
            <a:solidFill>
              <a:srgbClr val="FF00FF"/>
            </a:solidFill>
            <a:ln w="9525">
              <a:solidFill>
                <a:srgbClr val="000000"/>
              </a:solidFill>
              <a:prstDash val="solid"/>
              <a:round/>
              <a:headEnd/>
              <a:tailEnd/>
            </a:ln>
          </p:spPr>
          <p:txBody>
            <a:bodyPr/>
            <a:lstStyle/>
            <a:p>
              <a:endParaRPr lang="en-US"/>
            </a:p>
          </p:txBody>
        </p:sp>
        <p:sp>
          <p:nvSpPr>
            <p:cNvPr id="30802" name="Freeform 72"/>
            <p:cNvSpPr>
              <a:spLocks/>
            </p:cNvSpPr>
            <p:nvPr/>
          </p:nvSpPr>
          <p:spPr bwMode="auto">
            <a:xfrm>
              <a:off x="1062" y="1877"/>
              <a:ext cx="43" cy="43"/>
            </a:xfrm>
            <a:custGeom>
              <a:avLst/>
              <a:gdLst>
                <a:gd name="T0" fmla="*/ 22 w 43"/>
                <a:gd name="T1" fmla="*/ 0 h 43"/>
                <a:gd name="T2" fmla="*/ 43 w 43"/>
                <a:gd name="T3" fmla="*/ 21 h 43"/>
                <a:gd name="T4" fmla="*/ 22 w 43"/>
                <a:gd name="T5" fmla="*/ 43 h 43"/>
                <a:gd name="T6" fmla="*/ 0 w 43"/>
                <a:gd name="T7" fmla="*/ 21 h 43"/>
                <a:gd name="T8" fmla="*/ 22 w 43"/>
                <a:gd name="T9" fmla="*/ 0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43">
                  <a:moveTo>
                    <a:pt x="22" y="0"/>
                  </a:moveTo>
                  <a:lnTo>
                    <a:pt x="43" y="21"/>
                  </a:lnTo>
                  <a:lnTo>
                    <a:pt x="22" y="43"/>
                  </a:lnTo>
                  <a:lnTo>
                    <a:pt x="0" y="21"/>
                  </a:lnTo>
                  <a:lnTo>
                    <a:pt x="22" y="0"/>
                  </a:lnTo>
                  <a:close/>
                </a:path>
              </a:pathLst>
            </a:custGeom>
            <a:solidFill>
              <a:srgbClr val="FF00FF"/>
            </a:solidFill>
            <a:ln w="9525">
              <a:solidFill>
                <a:srgbClr val="000000"/>
              </a:solidFill>
              <a:prstDash val="solid"/>
              <a:round/>
              <a:headEnd/>
              <a:tailEnd/>
            </a:ln>
          </p:spPr>
          <p:txBody>
            <a:bodyPr/>
            <a:lstStyle/>
            <a:p>
              <a:endParaRPr lang="en-US"/>
            </a:p>
          </p:txBody>
        </p:sp>
        <p:sp>
          <p:nvSpPr>
            <p:cNvPr id="30803" name="Freeform 73"/>
            <p:cNvSpPr>
              <a:spLocks/>
            </p:cNvSpPr>
            <p:nvPr/>
          </p:nvSpPr>
          <p:spPr bwMode="auto">
            <a:xfrm>
              <a:off x="919" y="1866"/>
              <a:ext cx="43" cy="43"/>
            </a:xfrm>
            <a:custGeom>
              <a:avLst/>
              <a:gdLst>
                <a:gd name="T0" fmla="*/ 21 w 43"/>
                <a:gd name="T1" fmla="*/ 0 h 43"/>
                <a:gd name="T2" fmla="*/ 43 w 43"/>
                <a:gd name="T3" fmla="*/ 22 h 43"/>
                <a:gd name="T4" fmla="*/ 21 w 43"/>
                <a:gd name="T5" fmla="*/ 43 h 43"/>
                <a:gd name="T6" fmla="*/ 0 w 43"/>
                <a:gd name="T7" fmla="*/ 22 h 43"/>
                <a:gd name="T8" fmla="*/ 21 w 43"/>
                <a:gd name="T9" fmla="*/ 0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43">
                  <a:moveTo>
                    <a:pt x="21" y="0"/>
                  </a:moveTo>
                  <a:lnTo>
                    <a:pt x="43" y="22"/>
                  </a:lnTo>
                  <a:lnTo>
                    <a:pt x="21" y="43"/>
                  </a:lnTo>
                  <a:lnTo>
                    <a:pt x="0" y="22"/>
                  </a:lnTo>
                  <a:lnTo>
                    <a:pt x="21" y="0"/>
                  </a:lnTo>
                  <a:close/>
                </a:path>
              </a:pathLst>
            </a:custGeom>
            <a:solidFill>
              <a:srgbClr val="FF00FF"/>
            </a:solidFill>
            <a:ln w="9525">
              <a:solidFill>
                <a:srgbClr val="000000"/>
              </a:solidFill>
              <a:prstDash val="solid"/>
              <a:round/>
              <a:headEnd/>
              <a:tailEnd/>
            </a:ln>
          </p:spPr>
          <p:txBody>
            <a:bodyPr/>
            <a:lstStyle/>
            <a:p>
              <a:endParaRPr lang="en-US"/>
            </a:p>
          </p:txBody>
        </p:sp>
        <p:sp>
          <p:nvSpPr>
            <p:cNvPr id="30804" name="Freeform 74"/>
            <p:cNvSpPr>
              <a:spLocks/>
            </p:cNvSpPr>
            <p:nvPr/>
          </p:nvSpPr>
          <p:spPr bwMode="auto">
            <a:xfrm>
              <a:off x="1142" y="1829"/>
              <a:ext cx="42" cy="43"/>
            </a:xfrm>
            <a:custGeom>
              <a:avLst/>
              <a:gdLst>
                <a:gd name="T0" fmla="*/ 21 w 42"/>
                <a:gd name="T1" fmla="*/ 0 h 43"/>
                <a:gd name="T2" fmla="*/ 42 w 42"/>
                <a:gd name="T3" fmla="*/ 22 h 43"/>
                <a:gd name="T4" fmla="*/ 21 w 42"/>
                <a:gd name="T5" fmla="*/ 43 h 43"/>
                <a:gd name="T6" fmla="*/ 0 w 42"/>
                <a:gd name="T7" fmla="*/ 22 h 43"/>
                <a:gd name="T8" fmla="*/ 21 w 42"/>
                <a:gd name="T9" fmla="*/ 0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43">
                  <a:moveTo>
                    <a:pt x="21" y="0"/>
                  </a:moveTo>
                  <a:lnTo>
                    <a:pt x="42" y="22"/>
                  </a:lnTo>
                  <a:lnTo>
                    <a:pt x="21" y="43"/>
                  </a:lnTo>
                  <a:lnTo>
                    <a:pt x="0" y="22"/>
                  </a:lnTo>
                  <a:lnTo>
                    <a:pt x="21" y="0"/>
                  </a:lnTo>
                  <a:close/>
                </a:path>
              </a:pathLst>
            </a:custGeom>
            <a:solidFill>
              <a:srgbClr val="FF00FF"/>
            </a:solidFill>
            <a:ln w="9525">
              <a:solidFill>
                <a:srgbClr val="000000"/>
              </a:solidFill>
              <a:prstDash val="solid"/>
              <a:round/>
              <a:headEnd/>
              <a:tailEnd/>
            </a:ln>
          </p:spPr>
          <p:txBody>
            <a:bodyPr/>
            <a:lstStyle/>
            <a:p>
              <a:endParaRPr lang="en-US"/>
            </a:p>
          </p:txBody>
        </p:sp>
        <p:sp>
          <p:nvSpPr>
            <p:cNvPr id="30805" name="Freeform 75"/>
            <p:cNvSpPr>
              <a:spLocks/>
            </p:cNvSpPr>
            <p:nvPr/>
          </p:nvSpPr>
          <p:spPr bwMode="auto">
            <a:xfrm>
              <a:off x="1009" y="1829"/>
              <a:ext cx="43" cy="43"/>
            </a:xfrm>
            <a:custGeom>
              <a:avLst/>
              <a:gdLst>
                <a:gd name="T0" fmla="*/ 22 w 43"/>
                <a:gd name="T1" fmla="*/ 0 h 43"/>
                <a:gd name="T2" fmla="*/ 43 w 43"/>
                <a:gd name="T3" fmla="*/ 22 h 43"/>
                <a:gd name="T4" fmla="*/ 22 w 43"/>
                <a:gd name="T5" fmla="*/ 43 h 43"/>
                <a:gd name="T6" fmla="*/ 0 w 43"/>
                <a:gd name="T7" fmla="*/ 22 h 43"/>
                <a:gd name="T8" fmla="*/ 22 w 43"/>
                <a:gd name="T9" fmla="*/ 0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43">
                  <a:moveTo>
                    <a:pt x="22" y="0"/>
                  </a:moveTo>
                  <a:lnTo>
                    <a:pt x="43" y="22"/>
                  </a:lnTo>
                  <a:lnTo>
                    <a:pt x="22" y="43"/>
                  </a:lnTo>
                  <a:lnTo>
                    <a:pt x="0" y="22"/>
                  </a:lnTo>
                  <a:lnTo>
                    <a:pt x="22" y="0"/>
                  </a:lnTo>
                  <a:close/>
                </a:path>
              </a:pathLst>
            </a:custGeom>
            <a:solidFill>
              <a:srgbClr val="FF00FF"/>
            </a:solidFill>
            <a:ln w="9525">
              <a:solidFill>
                <a:srgbClr val="000000"/>
              </a:solidFill>
              <a:prstDash val="solid"/>
              <a:round/>
              <a:headEnd/>
              <a:tailEnd/>
            </a:ln>
          </p:spPr>
          <p:txBody>
            <a:bodyPr/>
            <a:lstStyle/>
            <a:p>
              <a:endParaRPr lang="en-US"/>
            </a:p>
          </p:txBody>
        </p:sp>
        <p:sp>
          <p:nvSpPr>
            <p:cNvPr id="30806" name="Freeform 76"/>
            <p:cNvSpPr>
              <a:spLocks/>
            </p:cNvSpPr>
            <p:nvPr/>
          </p:nvSpPr>
          <p:spPr bwMode="auto">
            <a:xfrm>
              <a:off x="1381" y="1744"/>
              <a:ext cx="42" cy="43"/>
            </a:xfrm>
            <a:custGeom>
              <a:avLst/>
              <a:gdLst>
                <a:gd name="T0" fmla="*/ 21 w 42"/>
                <a:gd name="T1" fmla="*/ 0 h 43"/>
                <a:gd name="T2" fmla="*/ 42 w 42"/>
                <a:gd name="T3" fmla="*/ 22 h 43"/>
                <a:gd name="T4" fmla="*/ 21 w 42"/>
                <a:gd name="T5" fmla="*/ 43 h 43"/>
                <a:gd name="T6" fmla="*/ 0 w 42"/>
                <a:gd name="T7" fmla="*/ 22 h 43"/>
                <a:gd name="T8" fmla="*/ 21 w 42"/>
                <a:gd name="T9" fmla="*/ 0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43">
                  <a:moveTo>
                    <a:pt x="21" y="0"/>
                  </a:moveTo>
                  <a:lnTo>
                    <a:pt x="42" y="22"/>
                  </a:lnTo>
                  <a:lnTo>
                    <a:pt x="21" y="43"/>
                  </a:lnTo>
                  <a:lnTo>
                    <a:pt x="0" y="22"/>
                  </a:lnTo>
                  <a:lnTo>
                    <a:pt x="21" y="0"/>
                  </a:lnTo>
                  <a:close/>
                </a:path>
              </a:pathLst>
            </a:custGeom>
            <a:solidFill>
              <a:srgbClr val="FF00FF"/>
            </a:solidFill>
            <a:ln w="9525">
              <a:solidFill>
                <a:srgbClr val="000000"/>
              </a:solidFill>
              <a:prstDash val="solid"/>
              <a:round/>
              <a:headEnd/>
              <a:tailEnd/>
            </a:ln>
          </p:spPr>
          <p:txBody>
            <a:bodyPr/>
            <a:lstStyle/>
            <a:p>
              <a:endParaRPr lang="en-US"/>
            </a:p>
          </p:txBody>
        </p:sp>
        <p:sp>
          <p:nvSpPr>
            <p:cNvPr id="30807" name="Freeform 77"/>
            <p:cNvSpPr>
              <a:spLocks/>
            </p:cNvSpPr>
            <p:nvPr/>
          </p:nvSpPr>
          <p:spPr bwMode="auto">
            <a:xfrm>
              <a:off x="861" y="1888"/>
              <a:ext cx="42" cy="42"/>
            </a:xfrm>
            <a:custGeom>
              <a:avLst/>
              <a:gdLst>
                <a:gd name="T0" fmla="*/ 21 w 42"/>
                <a:gd name="T1" fmla="*/ 0 h 42"/>
                <a:gd name="T2" fmla="*/ 42 w 42"/>
                <a:gd name="T3" fmla="*/ 21 h 42"/>
                <a:gd name="T4" fmla="*/ 21 w 42"/>
                <a:gd name="T5" fmla="*/ 42 h 42"/>
                <a:gd name="T6" fmla="*/ 0 w 42"/>
                <a:gd name="T7" fmla="*/ 21 h 42"/>
                <a:gd name="T8" fmla="*/ 21 w 42"/>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42">
                  <a:moveTo>
                    <a:pt x="21" y="0"/>
                  </a:moveTo>
                  <a:lnTo>
                    <a:pt x="42" y="21"/>
                  </a:lnTo>
                  <a:lnTo>
                    <a:pt x="21" y="42"/>
                  </a:lnTo>
                  <a:lnTo>
                    <a:pt x="0" y="21"/>
                  </a:lnTo>
                  <a:lnTo>
                    <a:pt x="21" y="0"/>
                  </a:lnTo>
                  <a:close/>
                </a:path>
              </a:pathLst>
            </a:custGeom>
            <a:solidFill>
              <a:srgbClr val="FF00FF"/>
            </a:solidFill>
            <a:ln w="9525">
              <a:solidFill>
                <a:srgbClr val="000000"/>
              </a:solidFill>
              <a:prstDash val="solid"/>
              <a:round/>
              <a:headEnd/>
              <a:tailEnd/>
            </a:ln>
          </p:spPr>
          <p:txBody>
            <a:bodyPr/>
            <a:lstStyle/>
            <a:p>
              <a:endParaRPr lang="en-US"/>
            </a:p>
          </p:txBody>
        </p:sp>
        <p:sp>
          <p:nvSpPr>
            <p:cNvPr id="30808" name="Freeform 78"/>
            <p:cNvSpPr>
              <a:spLocks/>
            </p:cNvSpPr>
            <p:nvPr/>
          </p:nvSpPr>
          <p:spPr bwMode="auto">
            <a:xfrm>
              <a:off x="1057" y="1877"/>
              <a:ext cx="43" cy="43"/>
            </a:xfrm>
            <a:custGeom>
              <a:avLst/>
              <a:gdLst>
                <a:gd name="T0" fmla="*/ 21 w 43"/>
                <a:gd name="T1" fmla="*/ 0 h 43"/>
                <a:gd name="T2" fmla="*/ 43 w 43"/>
                <a:gd name="T3" fmla="*/ 21 h 43"/>
                <a:gd name="T4" fmla="*/ 21 w 43"/>
                <a:gd name="T5" fmla="*/ 43 h 43"/>
                <a:gd name="T6" fmla="*/ 0 w 43"/>
                <a:gd name="T7" fmla="*/ 21 h 43"/>
                <a:gd name="T8" fmla="*/ 21 w 43"/>
                <a:gd name="T9" fmla="*/ 0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43">
                  <a:moveTo>
                    <a:pt x="21" y="0"/>
                  </a:moveTo>
                  <a:lnTo>
                    <a:pt x="43" y="21"/>
                  </a:lnTo>
                  <a:lnTo>
                    <a:pt x="21" y="43"/>
                  </a:lnTo>
                  <a:lnTo>
                    <a:pt x="0" y="21"/>
                  </a:lnTo>
                  <a:lnTo>
                    <a:pt x="21" y="0"/>
                  </a:lnTo>
                  <a:close/>
                </a:path>
              </a:pathLst>
            </a:custGeom>
            <a:solidFill>
              <a:srgbClr val="FF00FF"/>
            </a:solidFill>
            <a:ln w="9525">
              <a:solidFill>
                <a:srgbClr val="000000"/>
              </a:solidFill>
              <a:prstDash val="solid"/>
              <a:round/>
              <a:headEnd/>
              <a:tailEnd/>
            </a:ln>
          </p:spPr>
          <p:txBody>
            <a:bodyPr/>
            <a:lstStyle/>
            <a:p>
              <a:endParaRPr lang="en-US"/>
            </a:p>
          </p:txBody>
        </p:sp>
        <p:sp>
          <p:nvSpPr>
            <p:cNvPr id="30809" name="Freeform 79"/>
            <p:cNvSpPr>
              <a:spLocks/>
            </p:cNvSpPr>
            <p:nvPr/>
          </p:nvSpPr>
          <p:spPr bwMode="auto">
            <a:xfrm>
              <a:off x="1131" y="1851"/>
              <a:ext cx="43" cy="42"/>
            </a:xfrm>
            <a:custGeom>
              <a:avLst/>
              <a:gdLst>
                <a:gd name="T0" fmla="*/ 22 w 43"/>
                <a:gd name="T1" fmla="*/ 0 h 42"/>
                <a:gd name="T2" fmla="*/ 43 w 43"/>
                <a:gd name="T3" fmla="*/ 21 h 42"/>
                <a:gd name="T4" fmla="*/ 22 w 43"/>
                <a:gd name="T5" fmla="*/ 42 h 42"/>
                <a:gd name="T6" fmla="*/ 0 w 43"/>
                <a:gd name="T7" fmla="*/ 21 h 42"/>
                <a:gd name="T8" fmla="*/ 22 w 43"/>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42">
                  <a:moveTo>
                    <a:pt x="22" y="0"/>
                  </a:moveTo>
                  <a:lnTo>
                    <a:pt x="43" y="21"/>
                  </a:lnTo>
                  <a:lnTo>
                    <a:pt x="22" y="42"/>
                  </a:lnTo>
                  <a:lnTo>
                    <a:pt x="0" y="21"/>
                  </a:lnTo>
                  <a:lnTo>
                    <a:pt x="22" y="0"/>
                  </a:lnTo>
                  <a:close/>
                </a:path>
              </a:pathLst>
            </a:custGeom>
            <a:solidFill>
              <a:srgbClr val="FF00FF"/>
            </a:solidFill>
            <a:ln w="9525">
              <a:solidFill>
                <a:srgbClr val="000000"/>
              </a:solidFill>
              <a:prstDash val="solid"/>
              <a:round/>
              <a:headEnd/>
              <a:tailEnd/>
            </a:ln>
          </p:spPr>
          <p:txBody>
            <a:bodyPr/>
            <a:lstStyle/>
            <a:p>
              <a:endParaRPr lang="en-US"/>
            </a:p>
          </p:txBody>
        </p:sp>
        <p:sp>
          <p:nvSpPr>
            <p:cNvPr id="30810" name="Freeform 80"/>
            <p:cNvSpPr>
              <a:spLocks/>
            </p:cNvSpPr>
            <p:nvPr/>
          </p:nvSpPr>
          <p:spPr bwMode="auto">
            <a:xfrm>
              <a:off x="946" y="1872"/>
              <a:ext cx="42" cy="42"/>
            </a:xfrm>
            <a:custGeom>
              <a:avLst/>
              <a:gdLst>
                <a:gd name="T0" fmla="*/ 21 w 42"/>
                <a:gd name="T1" fmla="*/ 0 h 42"/>
                <a:gd name="T2" fmla="*/ 42 w 42"/>
                <a:gd name="T3" fmla="*/ 21 h 42"/>
                <a:gd name="T4" fmla="*/ 21 w 42"/>
                <a:gd name="T5" fmla="*/ 42 h 42"/>
                <a:gd name="T6" fmla="*/ 0 w 42"/>
                <a:gd name="T7" fmla="*/ 21 h 42"/>
                <a:gd name="T8" fmla="*/ 21 w 42"/>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42">
                  <a:moveTo>
                    <a:pt x="21" y="0"/>
                  </a:moveTo>
                  <a:lnTo>
                    <a:pt x="42" y="21"/>
                  </a:lnTo>
                  <a:lnTo>
                    <a:pt x="21" y="42"/>
                  </a:lnTo>
                  <a:lnTo>
                    <a:pt x="0" y="21"/>
                  </a:lnTo>
                  <a:lnTo>
                    <a:pt x="21" y="0"/>
                  </a:lnTo>
                  <a:close/>
                </a:path>
              </a:pathLst>
            </a:custGeom>
            <a:solidFill>
              <a:srgbClr val="FF00FF"/>
            </a:solidFill>
            <a:ln w="9525">
              <a:solidFill>
                <a:srgbClr val="000000"/>
              </a:solidFill>
              <a:prstDash val="solid"/>
              <a:round/>
              <a:headEnd/>
              <a:tailEnd/>
            </a:ln>
          </p:spPr>
          <p:txBody>
            <a:bodyPr/>
            <a:lstStyle/>
            <a:p>
              <a:endParaRPr lang="en-US"/>
            </a:p>
          </p:txBody>
        </p:sp>
        <p:sp>
          <p:nvSpPr>
            <p:cNvPr id="30811" name="Freeform 81"/>
            <p:cNvSpPr>
              <a:spLocks/>
            </p:cNvSpPr>
            <p:nvPr/>
          </p:nvSpPr>
          <p:spPr bwMode="auto">
            <a:xfrm>
              <a:off x="1317" y="1755"/>
              <a:ext cx="43" cy="42"/>
            </a:xfrm>
            <a:custGeom>
              <a:avLst/>
              <a:gdLst>
                <a:gd name="T0" fmla="*/ 21 w 43"/>
                <a:gd name="T1" fmla="*/ 0 h 42"/>
                <a:gd name="T2" fmla="*/ 43 w 43"/>
                <a:gd name="T3" fmla="*/ 21 h 42"/>
                <a:gd name="T4" fmla="*/ 21 w 43"/>
                <a:gd name="T5" fmla="*/ 42 h 42"/>
                <a:gd name="T6" fmla="*/ 0 w 43"/>
                <a:gd name="T7" fmla="*/ 21 h 42"/>
                <a:gd name="T8" fmla="*/ 21 w 43"/>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42">
                  <a:moveTo>
                    <a:pt x="21" y="0"/>
                  </a:moveTo>
                  <a:lnTo>
                    <a:pt x="43" y="21"/>
                  </a:lnTo>
                  <a:lnTo>
                    <a:pt x="21" y="42"/>
                  </a:lnTo>
                  <a:lnTo>
                    <a:pt x="0" y="21"/>
                  </a:lnTo>
                  <a:lnTo>
                    <a:pt x="21" y="0"/>
                  </a:lnTo>
                  <a:close/>
                </a:path>
              </a:pathLst>
            </a:custGeom>
            <a:solidFill>
              <a:srgbClr val="FF00FF"/>
            </a:solidFill>
            <a:ln w="9525">
              <a:solidFill>
                <a:srgbClr val="000000"/>
              </a:solidFill>
              <a:prstDash val="solid"/>
              <a:round/>
              <a:headEnd/>
              <a:tailEnd/>
            </a:ln>
          </p:spPr>
          <p:txBody>
            <a:bodyPr/>
            <a:lstStyle/>
            <a:p>
              <a:endParaRPr lang="en-US"/>
            </a:p>
          </p:txBody>
        </p:sp>
        <p:sp>
          <p:nvSpPr>
            <p:cNvPr id="30812" name="Line 82"/>
            <p:cNvSpPr>
              <a:spLocks noChangeShapeType="1"/>
            </p:cNvSpPr>
            <p:nvPr/>
          </p:nvSpPr>
          <p:spPr bwMode="auto">
            <a:xfrm flipV="1">
              <a:off x="664" y="1410"/>
              <a:ext cx="1078" cy="70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13" name="Rectangle 83"/>
            <p:cNvSpPr>
              <a:spLocks noChangeArrowheads="1"/>
            </p:cNvSpPr>
            <p:nvPr/>
          </p:nvSpPr>
          <p:spPr bwMode="auto">
            <a:xfrm>
              <a:off x="327" y="2127"/>
              <a:ext cx="267"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r>
                <a:rPr lang="en-US" altLang="en-US" sz="1300">
                  <a:solidFill>
                    <a:srgbClr val="000000"/>
                  </a:solidFill>
                  <a:latin typeface="Arial" pitchFamily="34" charset="0"/>
                </a:rPr>
                <a:t>-2000</a:t>
              </a:r>
              <a:endParaRPr lang="en-US" altLang="en-US"/>
            </a:p>
          </p:txBody>
        </p:sp>
        <p:sp>
          <p:nvSpPr>
            <p:cNvPr id="30814" name="Rectangle 84"/>
            <p:cNvSpPr>
              <a:spLocks noChangeArrowheads="1"/>
            </p:cNvSpPr>
            <p:nvPr/>
          </p:nvSpPr>
          <p:spPr bwMode="auto">
            <a:xfrm>
              <a:off x="540" y="1861"/>
              <a:ext cx="5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r>
                <a:rPr lang="en-US" altLang="en-US" sz="1300">
                  <a:solidFill>
                    <a:srgbClr val="000000"/>
                  </a:solidFill>
                  <a:latin typeface="Arial" pitchFamily="34" charset="0"/>
                </a:rPr>
                <a:t>0</a:t>
              </a:r>
              <a:endParaRPr lang="en-US" altLang="en-US"/>
            </a:p>
          </p:txBody>
        </p:sp>
        <p:sp>
          <p:nvSpPr>
            <p:cNvPr id="30815" name="Rectangle 85"/>
            <p:cNvSpPr>
              <a:spLocks noChangeArrowheads="1"/>
            </p:cNvSpPr>
            <p:nvPr/>
          </p:nvSpPr>
          <p:spPr bwMode="auto">
            <a:xfrm>
              <a:off x="364" y="1596"/>
              <a:ext cx="23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r>
                <a:rPr lang="en-US" altLang="en-US" sz="1300">
                  <a:solidFill>
                    <a:srgbClr val="000000"/>
                  </a:solidFill>
                  <a:latin typeface="Arial" pitchFamily="34" charset="0"/>
                </a:rPr>
                <a:t>2000</a:t>
              </a:r>
              <a:endParaRPr lang="en-US" altLang="en-US"/>
            </a:p>
          </p:txBody>
        </p:sp>
        <p:sp>
          <p:nvSpPr>
            <p:cNvPr id="30816" name="Rectangle 86"/>
            <p:cNvSpPr>
              <a:spLocks noChangeArrowheads="1"/>
            </p:cNvSpPr>
            <p:nvPr/>
          </p:nvSpPr>
          <p:spPr bwMode="auto">
            <a:xfrm>
              <a:off x="364" y="1330"/>
              <a:ext cx="23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r>
                <a:rPr lang="en-US" altLang="en-US" sz="1300">
                  <a:solidFill>
                    <a:srgbClr val="000000"/>
                  </a:solidFill>
                  <a:latin typeface="Arial" pitchFamily="34" charset="0"/>
                </a:rPr>
                <a:t>4000</a:t>
              </a:r>
              <a:endParaRPr lang="en-US" altLang="en-US"/>
            </a:p>
          </p:txBody>
        </p:sp>
        <p:sp>
          <p:nvSpPr>
            <p:cNvPr id="30817" name="Rectangle 87"/>
            <p:cNvSpPr>
              <a:spLocks noChangeArrowheads="1"/>
            </p:cNvSpPr>
            <p:nvPr/>
          </p:nvSpPr>
          <p:spPr bwMode="auto">
            <a:xfrm>
              <a:off x="364" y="1065"/>
              <a:ext cx="23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r>
                <a:rPr lang="en-US" altLang="en-US" sz="1300">
                  <a:solidFill>
                    <a:srgbClr val="000000"/>
                  </a:solidFill>
                  <a:latin typeface="Arial" pitchFamily="34" charset="0"/>
                </a:rPr>
                <a:t>6000</a:t>
              </a:r>
              <a:endParaRPr lang="en-US" altLang="en-US"/>
            </a:p>
          </p:txBody>
        </p:sp>
        <p:sp>
          <p:nvSpPr>
            <p:cNvPr id="30818" name="Rectangle 88"/>
            <p:cNvSpPr>
              <a:spLocks noChangeArrowheads="1"/>
            </p:cNvSpPr>
            <p:nvPr/>
          </p:nvSpPr>
          <p:spPr bwMode="auto">
            <a:xfrm>
              <a:off x="627" y="2239"/>
              <a:ext cx="5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r>
                <a:rPr lang="en-US" altLang="en-US" sz="1300">
                  <a:solidFill>
                    <a:srgbClr val="000000"/>
                  </a:solidFill>
                  <a:latin typeface="Arial" pitchFamily="34" charset="0"/>
                </a:rPr>
                <a:t>3</a:t>
              </a:r>
              <a:endParaRPr lang="en-US" altLang="en-US"/>
            </a:p>
          </p:txBody>
        </p:sp>
        <p:sp>
          <p:nvSpPr>
            <p:cNvPr id="30819" name="Rectangle 89"/>
            <p:cNvSpPr>
              <a:spLocks noChangeArrowheads="1"/>
            </p:cNvSpPr>
            <p:nvPr/>
          </p:nvSpPr>
          <p:spPr bwMode="auto">
            <a:xfrm>
              <a:off x="818" y="2239"/>
              <a:ext cx="5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r>
                <a:rPr lang="en-US" altLang="en-US" sz="1300">
                  <a:solidFill>
                    <a:srgbClr val="000000"/>
                  </a:solidFill>
                  <a:latin typeface="Arial" pitchFamily="34" charset="0"/>
                </a:rPr>
                <a:t>4</a:t>
              </a:r>
              <a:endParaRPr lang="en-US" altLang="en-US"/>
            </a:p>
          </p:txBody>
        </p:sp>
        <p:sp>
          <p:nvSpPr>
            <p:cNvPr id="30820" name="Rectangle 90"/>
            <p:cNvSpPr>
              <a:spLocks noChangeArrowheads="1"/>
            </p:cNvSpPr>
            <p:nvPr/>
          </p:nvSpPr>
          <p:spPr bwMode="auto">
            <a:xfrm>
              <a:off x="1004" y="2239"/>
              <a:ext cx="5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r>
                <a:rPr lang="en-US" altLang="en-US" sz="1300">
                  <a:solidFill>
                    <a:srgbClr val="000000"/>
                  </a:solidFill>
                  <a:latin typeface="Arial" pitchFamily="34" charset="0"/>
                </a:rPr>
                <a:t>5</a:t>
              </a:r>
              <a:endParaRPr lang="en-US" altLang="en-US"/>
            </a:p>
          </p:txBody>
        </p:sp>
        <p:sp>
          <p:nvSpPr>
            <p:cNvPr id="30821" name="Rectangle 91"/>
            <p:cNvSpPr>
              <a:spLocks noChangeArrowheads="1"/>
            </p:cNvSpPr>
            <p:nvPr/>
          </p:nvSpPr>
          <p:spPr bwMode="auto">
            <a:xfrm>
              <a:off x="1195" y="2239"/>
              <a:ext cx="5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r>
                <a:rPr lang="en-US" altLang="en-US" sz="1300">
                  <a:solidFill>
                    <a:srgbClr val="000000"/>
                  </a:solidFill>
                  <a:latin typeface="Arial" pitchFamily="34" charset="0"/>
                </a:rPr>
                <a:t>6</a:t>
              </a:r>
              <a:endParaRPr lang="en-US" altLang="en-US"/>
            </a:p>
          </p:txBody>
        </p:sp>
        <p:sp>
          <p:nvSpPr>
            <p:cNvPr id="30822" name="Rectangle 92"/>
            <p:cNvSpPr>
              <a:spLocks noChangeArrowheads="1"/>
            </p:cNvSpPr>
            <p:nvPr/>
          </p:nvSpPr>
          <p:spPr bwMode="auto">
            <a:xfrm>
              <a:off x="1386" y="2239"/>
              <a:ext cx="5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r>
                <a:rPr lang="en-US" altLang="en-US" sz="1300">
                  <a:solidFill>
                    <a:srgbClr val="000000"/>
                  </a:solidFill>
                  <a:latin typeface="Arial" pitchFamily="34" charset="0"/>
                </a:rPr>
                <a:t>7</a:t>
              </a:r>
              <a:endParaRPr lang="en-US" altLang="en-US"/>
            </a:p>
          </p:txBody>
        </p:sp>
        <p:sp>
          <p:nvSpPr>
            <p:cNvPr id="30823" name="Rectangle 93"/>
            <p:cNvSpPr>
              <a:spLocks noChangeArrowheads="1"/>
            </p:cNvSpPr>
            <p:nvPr/>
          </p:nvSpPr>
          <p:spPr bwMode="auto">
            <a:xfrm>
              <a:off x="1572" y="2239"/>
              <a:ext cx="5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r>
                <a:rPr lang="en-US" altLang="en-US" sz="1300">
                  <a:solidFill>
                    <a:srgbClr val="000000"/>
                  </a:solidFill>
                  <a:latin typeface="Arial" pitchFamily="34" charset="0"/>
                </a:rPr>
                <a:t>8</a:t>
              </a:r>
              <a:endParaRPr lang="en-US" altLang="en-US"/>
            </a:p>
          </p:txBody>
        </p:sp>
        <p:sp>
          <p:nvSpPr>
            <p:cNvPr id="30824" name="Rectangle 94"/>
            <p:cNvSpPr>
              <a:spLocks noChangeArrowheads="1"/>
            </p:cNvSpPr>
            <p:nvPr/>
          </p:nvSpPr>
          <p:spPr bwMode="auto">
            <a:xfrm>
              <a:off x="1763" y="2239"/>
              <a:ext cx="5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r>
                <a:rPr lang="en-US" altLang="en-US" sz="1300">
                  <a:solidFill>
                    <a:srgbClr val="000000"/>
                  </a:solidFill>
                  <a:latin typeface="Arial" pitchFamily="34" charset="0"/>
                </a:rPr>
                <a:t>9</a:t>
              </a:r>
              <a:endParaRPr lang="en-US" altLang="en-US"/>
            </a:p>
          </p:txBody>
        </p:sp>
        <p:sp>
          <p:nvSpPr>
            <p:cNvPr id="30825" name="Rectangle 95"/>
            <p:cNvSpPr>
              <a:spLocks noChangeArrowheads="1"/>
            </p:cNvSpPr>
            <p:nvPr/>
          </p:nvSpPr>
          <p:spPr bwMode="auto">
            <a:xfrm>
              <a:off x="928" y="2356"/>
              <a:ext cx="57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r>
                <a:rPr lang="en-US" altLang="en-US" sz="1800">
                  <a:solidFill>
                    <a:srgbClr val="000000"/>
                  </a:solidFill>
                  <a:latin typeface="Arial" pitchFamily="34" charset="0"/>
                </a:rPr>
                <a:t>Predictor</a:t>
              </a:r>
              <a:endParaRPr lang="en-US" altLang="en-US" sz="1800"/>
            </a:p>
          </p:txBody>
        </p:sp>
        <p:sp>
          <p:nvSpPr>
            <p:cNvPr id="30826" name="Rectangle 96"/>
            <p:cNvSpPr>
              <a:spLocks noChangeArrowheads="1"/>
            </p:cNvSpPr>
            <p:nvPr/>
          </p:nvSpPr>
          <p:spPr bwMode="auto">
            <a:xfrm>
              <a:off x="352" y="890"/>
              <a:ext cx="76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r>
                <a:rPr lang="en-US" altLang="en-US" sz="1800">
                  <a:solidFill>
                    <a:srgbClr val="000000"/>
                  </a:solidFill>
                  <a:latin typeface="Arial" pitchFamily="34" charset="0"/>
                </a:rPr>
                <a:t>Dependent</a:t>
              </a:r>
              <a:endParaRPr lang="en-US" altLang="en-US" sz="1800"/>
            </a:p>
          </p:txBody>
        </p:sp>
        <p:sp>
          <p:nvSpPr>
            <p:cNvPr id="30827" name="Line 423"/>
            <p:cNvSpPr>
              <a:spLocks noChangeShapeType="1"/>
            </p:cNvSpPr>
            <p:nvPr/>
          </p:nvSpPr>
          <p:spPr bwMode="auto">
            <a:xfrm>
              <a:off x="664" y="1923"/>
              <a:ext cx="1128"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87152" name="Group 432"/>
          <p:cNvGrpSpPr>
            <a:grpSpLocks/>
          </p:cNvGrpSpPr>
          <p:nvPr/>
        </p:nvGrpSpPr>
        <p:grpSpPr bwMode="auto">
          <a:xfrm>
            <a:off x="2589213" y="1836738"/>
            <a:ext cx="1666875" cy="487362"/>
            <a:chOff x="1631" y="1157"/>
            <a:chExt cx="1050" cy="307"/>
          </a:xfrm>
        </p:grpSpPr>
        <p:sp>
          <p:nvSpPr>
            <p:cNvPr id="30743" name="Line 425"/>
            <p:cNvSpPr>
              <a:spLocks noChangeShapeType="1"/>
            </p:cNvSpPr>
            <p:nvPr/>
          </p:nvSpPr>
          <p:spPr bwMode="auto">
            <a:xfrm flipV="1">
              <a:off x="1631" y="1281"/>
              <a:ext cx="0" cy="18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44" name="Freeform 426"/>
            <p:cNvSpPr>
              <a:spLocks/>
            </p:cNvSpPr>
            <p:nvPr/>
          </p:nvSpPr>
          <p:spPr bwMode="auto">
            <a:xfrm>
              <a:off x="1667" y="1229"/>
              <a:ext cx="433" cy="117"/>
            </a:xfrm>
            <a:custGeom>
              <a:avLst/>
              <a:gdLst>
                <a:gd name="T0" fmla="*/ 0 w 433"/>
                <a:gd name="T1" fmla="*/ 114 h 117"/>
                <a:gd name="T2" fmla="*/ 131 w 433"/>
                <a:gd name="T3" fmla="*/ 101 h 117"/>
                <a:gd name="T4" fmla="*/ 140 w 433"/>
                <a:gd name="T5" fmla="*/ 19 h 117"/>
                <a:gd name="T6" fmla="*/ 433 w 433"/>
                <a:gd name="T7" fmla="*/ 0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3" h="117">
                  <a:moveTo>
                    <a:pt x="0" y="114"/>
                  </a:moveTo>
                  <a:cubicBezTo>
                    <a:pt x="22" y="112"/>
                    <a:pt x="108" y="117"/>
                    <a:pt x="131" y="101"/>
                  </a:cubicBezTo>
                  <a:cubicBezTo>
                    <a:pt x="154" y="85"/>
                    <a:pt x="90" y="36"/>
                    <a:pt x="140" y="19"/>
                  </a:cubicBezTo>
                  <a:cubicBezTo>
                    <a:pt x="190" y="2"/>
                    <a:pt x="372" y="4"/>
                    <a:pt x="433" y="0"/>
                  </a:cubicBezTo>
                </a:path>
              </a:pathLst>
            </a:custGeom>
            <a:noFill/>
            <a:ln w="9525">
              <a:solidFill>
                <a:schemeClr val="tx1"/>
              </a:solidFill>
              <a:round/>
              <a:headEnd type="arrow"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45" name="Rectangle 428"/>
            <p:cNvSpPr>
              <a:spLocks noChangeArrowheads="1"/>
            </p:cNvSpPr>
            <p:nvPr/>
          </p:nvSpPr>
          <p:spPr bwMode="auto">
            <a:xfrm>
              <a:off x="2121" y="1157"/>
              <a:ext cx="5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r>
                <a:rPr lang="en-US" altLang="en-US" sz="1800">
                  <a:solidFill>
                    <a:srgbClr val="000000"/>
                  </a:solidFill>
                  <a:latin typeface="Arial" pitchFamily="34" charset="0"/>
                </a:rPr>
                <a:t>Residual</a:t>
              </a:r>
              <a:endParaRPr lang="en-US" altLang="en-US" sz="1800"/>
            </a:p>
          </p:txBody>
        </p:sp>
      </p:grpSp>
      <p:grpSp>
        <p:nvGrpSpPr>
          <p:cNvPr id="287151" name="Group 431"/>
          <p:cNvGrpSpPr>
            <a:grpSpLocks/>
          </p:cNvGrpSpPr>
          <p:nvPr/>
        </p:nvGrpSpPr>
        <p:grpSpPr bwMode="auto">
          <a:xfrm>
            <a:off x="2587625" y="2236788"/>
            <a:ext cx="1744663" cy="815975"/>
            <a:chOff x="1630" y="1409"/>
            <a:chExt cx="1099" cy="514"/>
          </a:xfrm>
        </p:grpSpPr>
        <p:sp>
          <p:nvSpPr>
            <p:cNvPr id="30740" name="Line 424"/>
            <p:cNvSpPr>
              <a:spLocks noChangeShapeType="1"/>
            </p:cNvSpPr>
            <p:nvPr/>
          </p:nvSpPr>
          <p:spPr bwMode="auto">
            <a:xfrm flipV="1">
              <a:off x="1630" y="1495"/>
              <a:ext cx="0" cy="42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41" name="Freeform 427"/>
            <p:cNvSpPr>
              <a:spLocks/>
            </p:cNvSpPr>
            <p:nvPr/>
          </p:nvSpPr>
          <p:spPr bwMode="auto">
            <a:xfrm>
              <a:off x="1667" y="1479"/>
              <a:ext cx="433" cy="117"/>
            </a:xfrm>
            <a:custGeom>
              <a:avLst/>
              <a:gdLst>
                <a:gd name="T0" fmla="*/ 0 w 433"/>
                <a:gd name="T1" fmla="*/ 114 h 117"/>
                <a:gd name="T2" fmla="*/ 131 w 433"/>
                <a:gd name="T3" fmla="*/ 101 h 117"/>
                <a:gd name="T4" fmla="*/ 140 w 433"/>
                <a:gd name="T5" fmla="*/ 19 h 117"/>
                <a:gd name="T6" fmla="*/ 433 w 433"/>
                <a:gd name="T7" fmla="*/ 0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3" h="117">
                  <a:moveTo>
                    <a:pt x="0" y="114"/>
                  </a:moveTo>
                  <a:cubicBezTo>
                    <a:pt x="22" y="112"/>
                    <a:pt x="108" y="117"/>
                    <a:pt x="131" y="101"/>
                  </a:cubicBezTo>
                  <a:cubicBezTo>
                    <a:pt x="154" y="85"/>
                    <a:pt x="90" y="36"/>
                    <a:pt x="140" y="19"/>
                  </a:cubicBezTo>
                  <a:cubicBezTo>
                    <a:pt x="190" y="2"/>
                    <a:pt x="372" y="4"/>
                    <a:pt x="433" y="0"/>
                  </a:cubicBezTo>
                </a:path>
              </a:pathLst>
            </a:custGeom>
            <a:noFill/>
            <a:ln w="9525">
              <a:solidFill>
                <a:schemeClr val="tx1"/>
              </a:solidFill>
              <a:round/>
              <a:headEnd type="arrow"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42" name="Rectangle 429"/>
            <p:cNvSpPr>
              <a:spLocks noChangeArrowheads="1"/>
            </p:cNvSpPr>
            <p:nvPr/>
          </p:nvSpPr>
          <p:spPr bwMode="auto">
            <a:xfrm>
              <a:off x="2121" y="1409"/>
              <a:ext cx="60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r>
                <a:rPr lang="en-US" altLang="en-US" sz="1800">
                  <a:solidFill>
                    <a:srgbClr val="000000"/>
                  </a:solidFill>
                  <a:latin typeface="Arial" pitchFamily="34" charset="0"/>
                </a:rPr>
                <a:t>Predicted</a:t>
              </a:r>
              <a:endParaRPr lang="en-US" altLang="en-US" sz="1800"/>
            </a:p>
          </p:txBody>
        </p:sp>
      </p:grpSp>
      <p:grpSp>
        <p:nvGrpSpPr>
          <p:cNvPr id="287169" name="Group 449"/>
          <p:cNvGrpSpPr>
            <a:grpSpLocks/>
          </p:cNvGrpSpPr>
          <p:nvPr/>
        </p:nvGrpSpPr>
        <p:grpSpPr bwMode="auto">
          <a:xfrm>
            <a:off x="1012825" y="4768850"/>
            <a:ext cx="4257675" cy="1304925"/>
            <a:chOff x="638" y="3004"/>
            <a:chExt cx="2682" cy="822"/>
          </a:xfrm>
        </p:grpSpPr>
        <p:sp>
          <p:nvSpPr>
            <p:cNvPr id="30736" name="Freeform 437"/>
            <p:cNvSpPr>
              <a:spLocks/>
            </p:cNvSpPr>
            <p:nvPr/>
          </p:nvSpPr>
          <p:spPr bwMode="auto">
            <a:xfrm>
              <a:off x="638" y="3004"/>
              <a:ext cx="849" cy="409"/>
            </a:xfrm>
            <a:custGeom>
              <a:avLst/>
              <a:gdLst>
                <a:gd name="T0" fmla="*/ 0 w 849"/>
                <a:gd name="T1" fmla="*/ 346 h 409"/>
                <a:gd name="T2" fmla="*/ 336 w 849"/>
                <a:gd name="T3" fmla="*/ 390 h 409"/>
                <a:gd name="T4" fmla="*/ 600 w 849"/>
                <a:gd name="T5" fmla="*/ 231 h 409"/>
                <a:gd name="T6" fmla="*/ 849 w 849"/>
                <a:gd name="T7" fmla="*/ 0 h 40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49" h="409">
                  <a:moveTo>
                    <a:pt x="0" y="346"/>
                  </a:moveTo>
                  <a:cubicBezTo>
                    <a:pt x="56" y="353"/>
                    <a:pt x="236" y="409"/>
                    <a:pt x="336" y="390"/>
                  </a:cubicBezTo>
                  <a:cubicBezTo>
                    <a:pt x="436" y="371"/>
                    <a:pt x="515" y="296"/>
                    <a:pt x="600" y="231"/>
                  </a:cubicBezTo>
                  <a:cubicBezTo>
                    <a:pt x="685" y="166"/>
                    <a:pt x="797" y="48"/>
                    <a:pt x="849" y="0"/>
                  </a:cubicBez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37" name="Freeform 439"/>
            <p:cNvSpPr>
              <a:spLocks/>
            </p:cNvSpPr>
            <p:nvPr/>
          </p:nvSpPr>
          <p:spPr bwMode="auto">
            <a:xfrm>
              <a:off x="662" y="3509"/>
              <a:ext cx="452" cy="317"/>
            </a:xfrm>
            <a:custGeom>
              <a:avLst/>
              <a:gdLst>
                <a:gd name="T0" fmla="*/ 0 w 452"/>
                <a:gd name="T1" fmla="*/ 0 h 317"/>
                <a:gd name="T2" fmla="*/ 135 w 452"/>
                <a:gd name="T3" fmla="*/ 72 h 317"/>
                <a:gd name="T4" fmla="*/ 308 w 452"/>
                <a:gd name="T5" fmla="*/ 182 h 317"/>
                <a:gd name="T6" fmla="*/ 452 w 452"/>
                <a:gd name="T7" fmla="*/ 317 h 3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2" h="317">
                  <a:moveTo>
                    <a:pt x="0" y="0"/>
                  </a:moveTo>
                  <a:cubicBezTo>
                    <a:pt x="22" y="12"/>
                    <a:pt x="84" y="42"/>
                    <a:pt x="135" y="72"/>
                  </a:cubicBezTo>
                  <a:cubicBezTo>
                    <a:pt x="186" y="102"/>
                    <a:pt x="255" y="141"/>
                    <a:pt x="308" y="182"/>
                  </a:cubicBezTo>
                  <a:cubicBezTo>
                    <a:pt x="361" y="223"/>
                    <a:pt x="422" y="289"/>
                    <a:pt x="452" y="317"/>
                  </a:cubicBez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38" name="Freeform 442"/>
            <p:cNvSpPr>
              <a:spLocks/>
            </p:cNvSpPr>
            <p:nvPr/>
          </p:nvSpPr>
          <p:spPr bwMode="auto">
            <a:xfrm>
              <a:off x="1499" y="3522"/>
              <a:ext cx="516" cy="97"/>
            </a:xfrm>
            <a:custGeom>
              <a:avLst/>
              <a:gdLst>
                <a:gd name="T0" fmla="*/ 0 w 516"/>
                <a:gd name="T1" fmla="*/ 0 h 97"/>
                <a:gd name="T2" fmla="*/ 158 w 516"/>
                <a:gd name="T3" fmla="*/ 17 h 97"/>
                <a:gd name="T4" fmla="*/ 170 w 516"/>
                <a:gd name="T5" fmla="*/ 83 h 97"/>
                <a:gd name="T6" fmla="*/ 516 w 516"/>
                <a:gd name="T7" fmla="*/ 97 h 9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6" h="97">
                  <a:moveTo>
                    <a:pt x="0" y="0"/>
                  </a:moveTo>
                  <a:cubicBezTo>
                    <a:pt x="26" y="3"/>
                    <a:pt x="130" y="4"/>
                    <a:pt x="158" y="17"/>
                  </a:cubicBezTo>
                  <a:cubicBezTo>
                    <a:pt x="186" y="31"/>
                    <a:pt x="111" y="70"/>
                    <a:pt x="170" y="83"/>
                  </a:cubicBezTo>
                  <a:cubicBezTo>
                    <a:pt x="229" y="96"/>
                    <a:pt x="444" y="94"/>
                    <a:pt x="516" y="97"/>
                  </a:cubicBezTo>
                </a:path>
              </a:pathLst>
            </a:custGeom>
            <a:noFill/>
            <a:ln w="9525">
              <a:solidFill>
                <a:schemeClr val="tx1"/>
              </a:solidFill>
              <a:round/>
              <a:headEnd type="arrow"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39" name="Rectangle 443"/>
            <p:cNvSpPr>
              <a:spLocks noChangeArrowheads="1"/>
            </p:cNvSpPr>
            <p:nvPr/>
          </p:nvSpPr>
          <p:spPr bwMode="auto">
            <a:xfrm>
              <a:off x="2056" y="3541"/>
              <a:ext cx="126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r>
                <a:rPr lang="en-US" altLang="en-US" sz="1800">
                  <a:solidFill>
                    <a:srgbClr val="000000"/>
                  </a:solidFill>
                  <a:latin typeface="Arial" pitchFamily="34" charset="0"/>
                </a:rPr>
                <a:t>Non-uniform scatter</a:t>
              </a:r>
              <a:endParaRPr lang="en-US" altLang="en-US" sz="1800"/>
            </a:p>
          </p:txBody>
        </p:sp>
      </p:grpSp>
      <p:grpSp>
        <p:nvGrpSpPr>
          <p:cNvPr id="287170" name="Group 450"/>
          <p:cNvGrpSpPr>
            <a:grpSpLocks/>
          </p:cNvGrpSpPr>
          <p:nvPr/>
        </p:nvGrpSpPr>
        <p:grpSpPr bwMode="auto">
          <a:xfrm>
            <a:off x="4067175" y="4724400"/>
            <a:ext cx="4465638" cy="1571625"/>
            <a:chOff x="2562" y="2976"/>
            <a:chExt cx="2813" cy="990"/>
          </a:xfrm>
        </p:grpSpPr>
        <p:sp>
          <p:nvSpPr>
            <p:cNvPr id="30732" name="Rectangle 445"/>
            <p:cNvSpPr>
              <a:spLocks noChangeArrowheads="1"/>
            </p:cNvSpPr>
            <p:nvPr/>
          </p:nvSpPr>
          <p:spPr bwMode="auto">
            <a:xfrm>
              <a:off x="2562" y="3793"/>
              <a:ext cx="97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r"/>
              <a:r>
                <a:rPr lang="en-US" altLang="en-US" sz="1800">
                  <a:solidFill>
                    <a:srgbClr val="000000"/>
                  </a:solidFill>
                  <a:latin typeface="Arial" pitchFamily="34" charset="0"/>
                </a:rPr>
                <a:t>Uniform scatter</a:t>
              </a:r>
              <a:endParaRPr lang="en-US" altLang="en-US" sz="1800"/>
            </a:p>
          </p:txBody>
        </p:sp>
        <p:sp>
          <p:nvSpPr>
            <p:cNvPr id="30733" name="Freeform 446"/>
            <p:cNvSpPr>
              <a:spLocks/>
            </p:cNvSpPr>
            <p:nvPr/>
          </p:nvSpPr>
          <p:spPr bwMode="auto">
            <a:xfrm>
              <a:off x="3560" y="3612"/>
              <a:ext cx="818" cy="272"/>
            </a:xfrm>
            <a:custGeom>
              <a:avLst/>
              <a:gdLst>
                <a:gd name="T0" fmla="*/ 2 w 1179"/>
                <a:gd name="T1" fmla="*/ 0 h 324"/>
                <a:gd name="T2" fmla="*/ 2 w 1179"/>
                <a:gd name="T3" fmla="*/ 8 h 324"/>
                <a:gd name="T4" fmla="*/ 1 w 1179"/>
                <a:gd name="T5" fmla="*/ 6 h 324"/>
                <a:gd name="T6" fmla="*/ 0 w 1179"/>
                <a:gd name="T7" fmla="*/ 17 h 3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79" h="324">
                  <a:moveTo>
                    <a:pt x="1179" y="0"/>
                  </a:moveTo>
                  <a:cubicBezTo>
                    <a:pt x="1129" y="26"/>
                    <a:pt x="947" y="138"/>
                    <a:pt x="881" y="156"/>
                  </a:cubicBezTo>
                  <a:cubicBezTo>
                    <a:pt x="815" y="174"/>
                    <a:pt x="932" y="80"/>
                    <a:pt x="785" y="108"/>
                  </a:cubicBezTo>
                  <a:cubicBezTo>
                    <a:pt x="638" y="136"/>
                    <a:pt x="164" y="279"/>
                    <a:pt x="0" y="324"/>
                  </a:cubicBezTo>
                </a:path>
              </a:pathLst>
            </a:custGeom>
            <a:noFill/>
            <a:ln w="9525">
              <a:solidFill>
                <a:schemeClr val="tx1"/>
              </a:solidFill>
              <a:round/>
              <a:headEnd type="arrow"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34" name="Line 447"/>
            <p:cNvSpPr>
              <a:spLocks noChangeShapeType="1"/>
            </p:cNvSpPr>
            <p:nvPr/>
          </p:nvSpPr>
          <p:spPr bwMode="auto">
            <a:xfrm>
              <a:off x="4286" y="2976"/>
              <a:ext cx="1089"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35" name="Line 448"/>
            <p:cNvSpPr>
              <a:spLocks noChangeShapeType="1"/>
            </p:cNvSpPr>
            <p:nvPr/>
          </p:nvSpPr>
          <p:spPr bwMode="auto">
            <a:xfrm>
              <a:off x="4286" y="3793"/>
              <a:ext cx="1089"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15" name="Action Button: Home 414">
            <a:hlinkClick r:id="rId2" action="ppaction://hlinksldjump" highlightClick="1"/>
          </p:cNvPr>
          <p:cNvSpPr/>
          <p:nvPr/>
        </p:nvSpPr>
        <p:spPr bwMode="auto">
          <a:xfrm>
            <a:off x="8484688" y="6453189"/>
            <a:ext cx="537191" cy="360188"/>
          </a:xfrm>
          <a:prstGeom prst="actionButtonHome">
            <a:avLst/>
          </a:prstGeom>
          <a:solidFill>
            <a:srgbClr val="FFFFFF">
              <a:alpha val="49000"/>
            </a:srgbClr>
          </a:solidFill>
          <a:ln w="9525" cap="flat" cmpd="sng" algn="ctr">
            <a:solidFill>
              <a:schemeClr val="bg1">
                <a:lumMod val="50000"/>
              </a:schemeClr>
            </a:solidFill>
            <a:prstDash val="solid"/>
            <a:round/>
            <a:headEnd type="none" w="med" len="med"/>
            <a:tailEnd type="none" w="med" len="med"/>
          </a:ln>
          <a:effectLst/>
        </p:spPr>
        <p:txBody>
          <a:bodyPr/>
          <a:lstStyle/>
          <a:p>
            <a:pPr eaLnBrk="0" hangingPunct="0">
              <a:defRPr/>
            </a:pPr>
            <a:endParaRPr lang="en-US" dirty="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867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8" fill="hold" nodeType="clickEffect">
                                  <p:stCondLst>
                                    <p:cond delay="0"/>
                                  </p:stCondLst>
                                  <p:childTnLst>
                                    <p:set>
                                      <p:cBhvr>
                                        <p:cTn id="10" dur="1" fill="hold">
                                          <p:stCondLst>
                                            <p:cond delay="0"/>
                                          </p:stCondLst>
                                        </p:cTn>
                                        <p:tgtEl>
                                          <p:spTgt spid="287150"/>
                                        </p:tgtEl>
                                        <p:attrNameLst>
                                          <p:attrName>style.visibility</p:attrName>
                                        </p:attrNameLst>
                                      </p:cBhvr>
                                      <p:to>
                                        <p:strVal val="visible"/>
                                      </p:to>
                                    </p:set>
                                    <p:animEffect transition="in" filter="wipe(left)">
                                      <p:cBhvr>
                                        <p:cTn id="11" dur="500"/>
                                        <p:tgtEl>
                                          <p:spTgt spid="28715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4" fill="hold" nodeType="clickEffect">
                                  <p:stCondLst>
                                    <p:cond delay="0"/>
                                  </p:stCondLst>
                                  <p:childTnLst>
                                    <p:set>
                                      <p:cBhvr>
                                        <p:cTn id="15" dur="1" fill="hold">
                                          <p:stCondLst>
                                            <p:cond delay="0"/>
                                          </p:stCondLst>
                                        </p:cTn>
                                        <p:tgtEl>
                                          <p:spTgt spid="287151"/>
                                        </p:tgtEl>
                                        <p:attrNameLst>
                                          <p:attrName>style.visibility</p:attrName>
                                        </p:attrNameLst>
                                      </p:cBhvr>
                                      <p:to>
                                        <p:strVal val="visible"/>
                                      </p:to>
                                    </p:set>
                                    <p:animEffect transition="in" filter="wipe(down)">
                                      <p:cBhvr>
                                        <p:cTn id="16" dur="500"/>
                                        <p:tgtEl>
                                          <p:spTgt spid="28715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4" fill="hold" nodeType="clickEffect">
                                  <p:stCondLst>
                                    <p:cond delay="0"/>
                                  </p:stCondLst>
                                  <p:childTnLst>
                                    <p:set>
                                      <p:cBhvr>
                                        <p:cTn id="20" dur="1" fill="hold">
                                          <p:stCondLst>
                                            <p:cond delay="0"/>
                                          </p:stCondLst>
                                        </p:cTn>
                                        <p:tgtEl>
                                          <p:spTgt spid="287152"/>
                                        </p:tgtEl>
                                        <p:attrNameLst>
                                          <p:attrName>style.visibility</p:attrName>
                                        </p:attrNameLst>
                                      </p:cBhvr>
                                      <p:to>
                                        <p:strVal val="visible"/>
                                      </p:to>
                                    </p:set>
                                    <p:animEffect transition="in" filter="wipe(down)">
                                      <p:cBhvr>
                                        <p:cTn id="21" dur="500"/>
                                        <p:tgtEl>
                                          <p:spTgt spid="28715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nodeType="clickEffect">
                                  <p:stCondLst>
                                    <p:cond delay="0"/>
                                  </p:stCondLst>
                                  <p:childTnLst>
                                    <p:set>
                                      <p:cBhvr>
                                        <p:cTn id="25" dur="1" fill="hold">
                                          <p:stCondLst>
                                            <p:cond delay="0"/>
                                          </p:stCondLst>
                                        </p:cTn>
                                        <p:tgtEl>
                                          <p:spTgt spid="287153"/>
                                        </p:tgtEl>
                                        <p:attrNameLst>
                                          <p:attrName>style.visibility</p:attrName>
                                        </p:attrNameLst>
                                      </p:cBhvr>
                                      <p:to>
                                        <p:strVal val="visible"/>
                                      </p:to>
                                    </p:set>
                                    <p:animEffect transition="in" filter="wipe(left)">
                                      <p:cBhvr>
                                        <p:cTn id="26" dur="500"/>
                                        <p:tgtEl>
                                          <p:spTgt spid="28715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nodeType="clickEffect">
                                  <p:stCondLst>
                                    <p:cond delay="0"/>
                                  </p:stCondLst>
                                  <p:childTnLst>
                                    <p:set>
                                      <p:cBhvr>
                                        <p:cTn id="30" dur="1" fill="hold">
                                          <p:stCondLst>
                                            <p:cond delay="0"/>
                                          </p:stCondLst>
                                        </p:cTn>
                                        <p:tgtEl>
                                          <p:spTgt spid="287169"/>
                                        </p:tgtEl>
                                        <p:attrNameLst>
                                          <p:attrName>style.visibility</p:attrName>
                                        </p:attrNameLst>
                                      </p:cBhvr>
                                      <p:to>
                                        <p:strVal val="visible"/>
                                      </p:to>
                                    </p:set>
                                    <p:animEffect transition="in" filter="wipe(left)">
                                      <p:cBhvr>
                                        <p:cTn id="31" dur="500"/>
                                        <p:tgtEl>
                                          <p:spTgt spid="287169"/>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499"/>
                                          </p:stCondLst>
                                        </p:cTn>
                                        <p:tgtEl>
                                          <p:spTgt spid="286723">
                                            <p:txEl>
                                              <p:pRg st="1" end="1"/>
                                            </p:txEl>
                                          </p:spTgt>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nodeType="clickEffect">
                                  <p:stCondLst>
                                    <p:cond delay="0"/>
                                  </p:stCondLst>
                                  <p:childTnLst>
                                    <p:set>
                                      <p:cBhvr>
                                        <p:cTn id="39" dur="1" fill="hold">
                                          <p:stCondLst>
                                            <p:cond delay="0"/>
                                          </p:stCondLst>
                                        </p:cTn>
                                        <p:tgtEl>
                                          <p:spTgt spid="287154"/>
                                        </p:tgtEl>
                                        <p:attrNameLst>
                                          <p:attrName>style.visibility</p:attrName>
                                        </p:attrNameLst>
                                      </p:cBhvr>
                                      <p:to>
                                        <p:strVal val="visible"/>
                                      </p:to>
                                    </p:set>
                                    <p:animEffect transition="in" filter="wipe(left)">
                                      <p:cBhvr>
                                        <p:cTn id="40" dur="500"/>
                                        <p:tgtEl>
                                          <p:spTgt spid="287154"/>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8" fill="hold" nodeType="clickEffect">
                                  <p:stCondLst>
                                    <p:cond delay="0"/>
                                  </p:stCondLst>
                                  <p:childTnLst>
                                    <p:set>
                                      <p:cBhvr>
                                        <p:cTn id="44" dur="1" fill="hold">
                                          <p:stCondLst>
                                            <p:cond delay="0"/>
                                          </p:stCondLst>
                                        </p:cTn>
                                        <p:tgtEl>
                                          <p:spTgt spid="287155"/>
                                        </p:tgtEl>
                                        <p:attrNameLst>
                                          <p:attrName>style.visibility</p:attrName>
                                        </p:attrNameLst>
                                      </p:cBhvr>
                                      <p:to>
                                        <p:strVal val="visible"/>
                                      </p:to>
                                    </p:set>
                                    <p:animEffect transition="in" filter="wipe(left)">
                                      <p:cBhvr>
                                        <p:cTn id="45" dur="500"/>
                                        <p:tgtEl>
                                          <p:spTgt spid="287155"/>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8" fill="hold" nodeType="clickEffect">
                                  <p:stCondLst>
                                    <p:cond delay="0"/>
                                  </p:stCondLst>
                                  <p:childTnLst>
                                    <p:set>
                                      <p:cBhvr>
                                        <p:cTn id="49" dur="1" fill="hold">
                                          <p:stCondLst>
                                            <p:cond delay="0"/>
                                          </p:stCondLst>
                                        </p:cTn>
                                        <p:tgtEl>
                                          <p:spTgt spid="287156"/>
                                        </p:tgtEl>
                                        <p:attrNameLst>
                                          <p:attrName>style.visibility</p:attrName>
                                        </p:attrNameLst>
                                      </p:cBhvr>
                                      <p:to>
                                        <p:strVal val="visible"/>
                                      </p:to>
                                    </p:set>
                                    <p:animEffect transition="in" filter="wipe(left)">
                                      <p:cBhvr>
                                        <p:cTn id="50" dur="500"/>
                                        <p:tgtEl>
                                          <p:spTgt spid="287156"/>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8" fill="hold" nodeType="clickEffect">
                                  <p:stCondLst>
                                    <p:cond delay="0"/>
                                  </p:stCondLst>
                                  <p:childTnLst>
                                    <p:set>
                                      <p:cBhvr>
                                        <p:cTn id="54" dur="1" fill="hold">
                                          <p:stCondLst>
                                            <p:cond delay="0"/>
                                          </p:stCondLst>
                                        </p:cTn>
                                        <p:tgtEl>
                                          <p:spTgt spid="287170"/>
                                        </p:tgtEl>
                                        <p:attrNameLst>
                                          <p:attrName>style.visibility</p:attrName>
                                        </p:attrNameLst>
                                      </p:cBhvr>
                                      <p:to>
                                        <p:strVal val="visible"/>
                                      </p:to>
                                    </p:set>
                                    <p:animEffect transition="in" filter="wipe(left)">
                                      <p:cBhvr>
                                        <p:cTn id="55" dur="500"/>
                                        <p:tgtEl>
                                          <p:spTgt spid="28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23" grpId="0" build="p" bldLvl="3"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body" idx="1"/>
          </p:nvPr>
        </p:nvSpPr>
        <p:spPr>
          <a:xfrm>
            <a:off x="82550" y="44450"/>
            <a:ext cx="9004300" cy="6769100"/>
          </a:xfrm>
        </p:spPr>
        <p:txBody>
          <a:bodyPr/>
          <a:lstStyle/>
          <a:p>
            <a:pPr>
              <a:lnSpc>
                <a:spcPct val="94000"/>
              </a:lnSpc>
            </a:pPr>
            <a:r>
              <a:rPr lang="en-US" altLang="en-US" dirty="0" smtClean="0">
                <a:solidFill>
                  <a:srgbClr val="0000FF"/>
                </a:solidFill>
              </a:rPr>
              <a:t>Rank transformation</a:t>
            </a:r>
            <a:r>
              <a:rPr lang="en-US" altLang="en-US" dirty="0" smtClean="0"/>
              <a:t> for non-normality and non-uniformity?</a:t>
            </a:r>
          </a:p>
          <a:p>
            <a:pPr lvl="1">
              <a:lnSpc>
                <a:spcPct val="94000"/>
              </a:lnSpc>
            </a:pPr>
            <a:r>
              <a:rPr lang="en-US" altLang="en-US" dirty="0" smtClean="0"/>
              <a:t>Sort all the values of the dependent variable, rank them (i.e., number them 1, 2, 3,…), then use this rank in all further analyses.</a:t>
            </a:r>
          </a:p>
          <a:p>
            <a:pPr lvl="1">
              <a:lnSpc>
                <a:spcPct val="94000"/>
              </a:lnSpc>
            </a:pPr>
            <a:r>
              <a:rPr lang="en-US" altLang="en-US" dirty="0" smtClean="0"/>
              <a:t>The resulting analyses are sometimes called </a:t>
            </a:r>
            <a:r>
              <a:rPr lang="en-US" altLang="en-US" dirty="0" smtClean="0">
                <a:solidFill>
                  <a:srgbClr val="0000FF"/>
                </a:solidFill>
              </a:rPr>
              <a:t>non-parametric.</a:t>
            </a:r>
          </a:p>
          <a:p>
            <a:pPr lvl="2">
              <a:lnSpc>
                <a:spcPct val="94000"/>
              </a:lnSpc>
            </a:pPr>
            <a:r>
              <a:rPr lang="en-US" altLang="en-US" dirty="0" smtClean="0"/>
              <a:t>But it’s still linear modeling, so it’s really parametric.</a:t>
            </a:r>
          </a:p>
          <a:p>
            <a:pPr lvl="2">
              <a:lnSpc>
                <a:spcPct val="94000"/>
              </a:lnSpc>
            </a:pPr>
            <a:r>
              <a:rPr lang="en-US" altLang="en-US" dirty="0" smtClean="0"/>
              <a:t>They have names like Wilcoxon and </a:t>
            </a:r>
            <a:r>
              <a:rPr lang="en-US" altLang="en-US" dirty="0" err="1" smtClean="0"/>
              <a:t>Kruskal</a:t>
            </a:r>
            <a:r>
              <a:rPr lang="en-US" altLang="en-US" dirty="0" smtClean="0"/>
              <a:t>-Wallis.</a:t>
            </a:r>
          </a:p>
          <a:p>
            <a:pPr lvl="2">
              <a:lnSpc>
                <a:spcPct val="94000"/>
              </a:lnSpc>
            </a:pPr>
            <a:r>
              <a:rPr lang="en-US" altLang="en-US" dirty="0" smtClean="0"/>
              <a:t>Some are truly non-parametric: the sign test; neural-net modeling.</a:t>
            </a:r>
          </a:p>
          <a:p>
            <a:pPr lvl="1">
              <a:lnSpc>
                <a:spcPct val="94000"/>
              </a:lnSpc>
            </a:pPr>
            <a:r>
              <a:rPr lang="en-US" altLang="en-US" dirty="0" smtClean="0"/>
              <a:t>Some researchers think you have to use this approach when “the data are not normally distributed”. </a:t>
            </a:r>
          </a:p>
          <a:p>
            <a:pPr lvl="1">
              <a:lnSpc>
                <a:spcPct val="94000"/>
              </a:lnSpc>
            </a:pPr>
            <a:r>
              <a:rPr lang="en-US" altLang="en-US" dirty="0" smtClean="0"/>
              <a:t>In fact, the rank-transformed dependent is anything but normally distributed: it has a uniform (flat) distribution!!!</a:t>
            </a:r>
          </a:p>
          <a:p>
            <a:pPr lvl="1">
              <a:lnSpc>
                <a:spcPct val="94000"/>
              </a:lnSpc>
            </a:pPr>
            <a:r>
              <a:rPr lang="en-US" altLang="en-US" dirty="0" smtClean="0"/>
              <a:t>Does rank transformation deal with </a:t>
            </a:r>
            <a:r>
              <a:rPr lang="en-US" altLang="en-US" i="1" dirty="0" smtClean="0"/>
              <a:t>uniformity</a:t>
            </a:r>
            <a:r>
              <a:rPr lang="en-US" altLang="en-US" dirty="0" smtClean="0"/>
              <a:t> of effects and error?</a:t>
            </a:r>
          </a:p>
          <a:p>
            <a:pPr lvl="1">
              <a:lnSpc>
                <a:spcPct val="94000"/>
              </a:lnSpc>
            </a:pPr>
            <a:r>
              <a:rPr lang="en-US" altLang="en-US" dirty="0" smtClean="0"/>
              <a:t>No! Example: with 100 observations, there is no way the difference between rank 1 and 2 is the same effect as the difference between 50 and 51 (or 99 and 100, for athletic performance).</a:t>
            </a:r>
          </a:p>
          <a:p>
            <a:pPr lvl="1">
              <a:lnSpc>
                <a:spcPct val="94000"/>
              </a:lnSpc>
            </a:pPr>
            <a:r>
              <a:rPr lang="en-US" altLang="en-US" dirty="0" smtClean="0"/>
              <a:t>So NEVER use raw rank transformation.  </a:t>
            </a:r>
          </a:p>
          <a:p>
            <a:pPr lvl="1">
              <a:lnSpc>
                <a:spcPct val="94000"/>
              </a:lnSpc>
            </a:pPr>
            <a:r>
              <a:rPr lang="en-US" altLang="en-US" dirty="0" smtClean="0"/>
              <a:t>But </a:t>
            </a:r>
            <a:r>
              <a:rPr lang="en-US" altLang="en-US" dirty="0" smtClean="0">
                <a:solidFill>
                  <a:srgbClr val="0000FF"/>
                </a:solidFill>
              </a:rPr>
              <a:t>log(rank)</a:t>
            </a:r>
            <a:r>
              <a:rPr lang="en-US" altLang="en-US" dirty="0" smtClean="0"/>
              <a:t> works well for athletic performance.</a:t>
            </a:r>
          </a:p>
        </p:txBody>
      </p:sp>
      <p:sp>
        <p:nvSpPr>
          <p:cNvPr id="3" name="Action Button: Home 2">
            <a:hlinkClick r:id="rId2" action="ppaction://hlinksldjump" highlightClick="1"/>
          </p:cNvPr>
          <p:cNvSpPr/>
          <p:nvPr/>
        </p:nvSpPr>
        <p:spPr bwMode="auto">
          <a:xfrm>
            <a:off x="8569941" y="6347820"/>
            <a:ext cx="500063" cy="428625"/>
          </a:xfrm>
          <a:prstGeom prst="actionButtonHome">
            <a:avLst/>
          </a:prstGeom>
          <a:solidFill>
            <a:srgbClr val="FFFFFF">
              <a:alpha val="49000"/>
            </a:srgbClr>
          </a:solidFill>
          <a:ln w="9525" cap="flat" cmpd="sng" algn="ctr">
            <a:solidFill>
              <a:schemeClr val="bg1">
                <a:lumMod val="50000"/>
              </a:schemeClr>
            </a:solidFill>
            <a:prstDash val="solid"/>
            <a:round/>
            <a:headEnd type="none" w="med" len="med"/>
            <a:tailEnd type="none" w="med" len="med"/>
          </a:ln>
          <a:effectLst/>
        </p:spPr>
        <p:txBody>
          <a:bodyPr/>
          <a:lstStyle/>
          <a:p>
            <a:pPr eaLnBrk="0" hangingPunct="0">
              <a:defRPr/>
            </a:pPr>
            <a:endParaRPr lang="en-US" dirty="0">
              <a:cs typeface="+mn-cs"/>
            </a:endParaRPr>
          </a:p>
        </p:txBody>
      </p:sp>
    </p:spTree>
    <p:extLst>
      <p:ext uri="{BB962C8B-B14F-4D97-AF65-F5344CB8AC3E}">
        <p14:creationId xmlns:p14="http://schemas.microsoft.com/office/powerpoint/2010/main" val="122541976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9074" name="Rectangle 2"/>
          <p:cNvSpPr>
            <a:spLocks noGrp="1" noChangeArrowheads="1"/>
          </p:cNvSpPr>
          <p:nvPr>
            <p:ph type="body" idx="1"/>
          </p:nvPr>
        </p:nvSpPr>
        <p:spPr>
          <a:xfrm>
            <a:off x="63500" y="-19501"/>
            <a:ext cx="9042400" cy="6813550"/>
          </a:xfrm>
        </p:spPr>
        <p:txBody>
          <a:bodyPr/>
          <a:lstStyle/>
          <a:p>
            <a:r>
              <a:rPr lang="en-US" altLang="en-US" dirty="0" smtClean="0">
                <a:solidFill>
                  <a:srgbClr val="0000FF"/>
                </a:solidFill>
              </a:rPr>
              <a:t>Non-uniformity</a:t>
            </a:r>
            <a:r>
              <a:rPr lang="en-US" altLang="en-US" dirty="0" smtClean="0"/>
              <a:t> also arises with </a:t>
            </a:r>
            <a:r>
              <a:rPr lang="en-US" altLang="en-US" dirty="0" smtClean="0">
                <a:solidFill>
                  <a:srgbClr val="0000FF"/>
                </a:solidFill>
              </a:rPr>
              <a:t>different groups and time points</a:t>
            </a:r>
            <a:r>
              <a:rPr lang="en-US" altLang="en-US" dirty="0" smtClean="0"/>
              <a:t>. </a:t>
            </a:r>
          </a:p>
          <a:p>
            <a:pPr lvl="1"/>
            <a:r>
              <a:rPr lang="en-US" altLang="en-US" dirty="0" smtClean="0"/>
              <a:t>Example: a simple comparison of means of males and females, with different SD for males and females (even after log transformation).</a:t>
            </a:r>
          </a:p>
          <a:p>
            <a:pPr lvl="2"/>
            <a:r>
              <a:rPr lang="en-US" altLang="en-US" dirty="0" smtClean="0"/>
              <a:t>Hence the </a:t>
            </a:r>
            <a:r>
              <a:rPr lang="en-US" altLang="en-US" dirty="0" smtClean="0">
                <a:solidFill>
                  <a:srgbClr val="0000FF"/>
                </a:solidFill>
              </a:rPr>
              <a:t>unequal-variances t statistic</a:t>
            </a:r>
            <a:r>
              <a:rPr lang="en-US" altLang="en-US" dirty="0" smtClean="0"/>
              <a:t> or test.</a:t>
            </a:r>
          </a:p>
          <a:p>
            <a:pPr lvl="3"/>
            <a:r>
              <a:rPr lang="en-US" altLang="en-US" dirty="0" smtClean="0"/>
              <a:t>It's not strictly a linear model, because it allows for different SDs. </a:t>
            </a:r>
          </a:p>
          <a:p>
            <a:pPr lvl="2"/>
            <a:r>
              <a:rPr lang="en-US" altLang="en-US" dirty="0" smtClean="0"/>
              <a:t>To include covariates here, you can’t use the general linear model: </a:t>
            </a:r>
            <a:br>
              <a:rPr lang="en-US" altLang="en-US" dirty="0" smtClean="0"/>
            </a:br>
            <a:r>
              <a:rPr lang="en-US" altLang="en-US" dirty="0" smtClean="0"/>
              <a:t>you have to keep the groups separate, as in my spreadsheets.</a:t>
            </a:r>
          </a:p>
          <a:p>
            <a:pPr lvl="1"/>
            <a:r>
              <a:rPr lang="en-US" altLang="en-US" dirty="0" smtClean="0"/>
              <a:t>Example: a controlled trial, with different errors at different time points arising from individual responses and changes with time.</a:t>
            </a:r>
          </a:p>
          <a:p>
            <a:pPr lvl="2"/>
            <a:r>
              <a:rPr lang="en-US" altLang="en-US" dirty="0" smtClean="0"/>
              <a:t>MANOVA and repeated-measures ANOVA can give wrong answers. </a:t>
            </a:r>
          </a:p>
          <a:p>
            <a:pPr lvl="2"/>
            <a:r>
              <a:rPr lang="en-US" altLang="en-US" dirty="0" smtClean="0"/>
              <a:t>Address by reducing or combining repeated measurements into a single change score for each subject: </a:t>
            </a:r>
            <a:r>
              <a:rPr lang="en-US" altLang="en-US" dirty="0" smtClean="0">
                <a:solidFill>
                  <a:srgbClr val="0000FF"/>
                </a:solidFill>
              </a:rPr>
              <a:t>within-subject modeling</a:t>
            </a:r>
            <a:r>
              <a:rPr lang="en-US" altLang="en-US" dirty="0" smtClean="0"/>
              <a:t>.</a:t>
            </a:r>
          </a:p>
          <a:p>
            <a:pPr lvl="3"/>
            <a:r>
              <a:rPr lang="en-US" altLang="en-US" sz="2300" dirty="0" smtClean="0"/>
              <a:t>Then allow for different SD of change scores by analyzing the groups separately, as above.</a:t>
            </a:r>
          </a:p>
          <a:p>
            <a:pPr lvl="3"/>
            <a:r>
              <a:rPr lang="en-US" altLang="en-US" sz="2300" dirty="0" smtClean="0"/>
              <a:t>Bonus: you can calculate </a:t>
            </a:r>
            <a:r>
              <a:rPr lang="en-US" altLang="en-US" sz="2300" dirty="0" smtClean="0">
                <a:solidFill>
                  <a:srgbClr val="0000FF"/>
                </a:solidFill>
              </a:rPr>
              <a:t>individual responses</a:t>
            </a:r>
            <a:r>
              <a:rPr lang="en-US" altLang="en-US" sz="2300" dirty="0" smtClean="0"/>
              <a:t> as an SD.</a:t>
            </a:r>
          </a:p>
          <a:p>
            <a:pPr lvl="3"/>
            <a:r>
              <a:rPr lang="en-US" altLang="en-US" sz="2300" dirty="0" smtClean="0"/>
              <a:t>See the article on controlled-trial spreadsheets at Sportscience for more details.</a:t>
            </a:r>
          </a:p>
          <a:p>
            <a:pPr lvl="2"/>
            <a:r>
              <a:rPr lang="en-US" altLang="en-US" dirty="0" smtClean="0"/>
              <a:t>Or specify several errors and much more with a </a:t>
            </a:r>
            <a:r>
              <a:rPr lang="en-US" altLang="en-US" b="1" dirty="0" smtClean="0">
                <a:solidFill>
                  <a:srgbClr val="0000FF"/>
                </a:solidFill>
              </a:rPr>
              <a:t>mixed model</a:t>
            </a:r>
            <a:r>
              <a:rPr lang="en-US" altLang="en-US" dirty="0" smtClean="0"/>
              <a:t>...</a:t>
            </a:r>
          </a:p>
        </p:txBody>
      </p:sp>
    </p:spTree>
    <p:extLst>
      <p:ext uri="{BB962C8B-B14F-4D97-AF65-F5344CB8AC3E}">
        <p14:creationId xmlns:p14="http://schemas.microsoft.com/office/powerpoint/2010/main" val="8850696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907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5907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59074">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259074">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259074">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259074">
                                            <p:txEl>
                                              <p:pRg st="5" end="5"/>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259074">
                                            <p:txEl>
                                              <p:pRg st="6" end="6"/>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259074">
                                            <p:txEl>
                                              <p:pRg st="7" end="7"/>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499"/>
                                          </p:stCondLst>
                                        </p:cTn>
                                        <p:tgtEl>
                                          <p:spTgt spid="259074">
                                            <p:txEl>
                                              <p:pRg st="8" end="8"/>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499"/>
                                          </p:stCondLst>
                                        </p:cTn>
                                        <p:tgtEl>
                                          <p:spTgt spid="259074">
                                            <p:txEl>
                                              <p:pRg st="9" end="9"/>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499"/>
                                          </p:stCondLst>
                                        </p:cTn>
                                        <p:tgtEl>
                                          <p:spTgt spid="259074">
                                            <p:txEl>
                                              <p:pRg st="10" end="10"/>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25907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074" grpId="0" build="p" bldLvl="3"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1122" name="Rectangle 2"/>
          <p:cNvSpPr>
            <a:spLocks noGrp="1" noChangeArrowheads="1"/>
          </p:cNvSpPr>
          <p:nvPr>
            <p:ph type="body" idx="1"/>
          </p:nvPr>
        </p:nvSpPr>
        <p:spPr>
          <a:xfrm>
            <a:off x="23813" y="44450"/>
            <a:ext cx="9057125" cy="6762750"/>
          </a:xfrm>
        </p:spPr>
        <p:txBody>
          <a:bodyPr/>
          <a:lstStyle/>
          <a:p>
            <a:r>
              <a:rPr lang="en-US" altLang="en-US" dirty="0" smtClean="0">
                <a:solidFill>
                  <a:srgbClr val="0000FF"/>
                </a:solidFill>
              </a:rPr>
              <a:t>Mixed modeling</a:t>
            </a:r>
            <a:r>
              <a:rPr lang="en-US" altLang="en-US" dirty="0" smtClean="0"/>
              <a:t> is the cutting-edge approach to the error term. </a:t>
            </a:r>
          </a:p>
          <a:p>
            <a:pPr lvl="1"/>
            <a:r>
              <a:rPr lang="en-US" altLang="en-US" dirty="0" smtClean="0"/>
              <a:t>Mixed = fixed effects + random effects.</a:t>
            </a:r>
          </a:p>
          <a:p>
            <a:pPr lvl="1"/>
            <a:r>
              <a:rPr lang="en-US" altLang="en-US" dirty="0" smtClean="0">
                <a:solidFill>
                  <a:srgbClr val="0000FF"/>
                </a:solidFill>
              </a:rPr>
              <a:t>Fixed effects</a:t>
            </a:r>
            <a:r>
              <a:rPr lang="en-US" altLang="en-US" dirty="0" smtClean="0"/>
              <a:t> are the usual terms in the model; they estimate means.</a:t>
            </a:r>
          </a:p>
          <a:p>
            <a:pPr lvl="2"/>
            <a:r>
              <a:rPr lang="en-US" altLang="en-US" i="1" dirty="0" smtClean="0"/>
              <a:t>Fixed,</a:t>
            </a:r>
            <a:r>
              <a:rPr lang="en-US" altLang="en-US" dirty="0" smtClean="0"/>
              <a:t> because the coefficients have the same value for everyone in a group or subgroup; they are not sampled randomly.</a:t>
            </a:r>
          </a:p>
          <a:p>
            <a:pPr lvl="1"/>
            <a:r>
              <a:rPr lang="en-US" altLang="en-US" dirty="0" smtClean="0">
                <a:solidFill>
                  <a:srgbClr val="0000FF"/>
                </a:solidFill>
              </a:rPr>
              <a:t>Random effects</a:t>
            </a:r>
            <a:r>
              <a:rPr lang="en-US" altLang="en-US" dirty="0" smtClean="0"/>
              <a:t> are error terms or anything else sampled randomly.</a:t>
            </a:r>
          </a:p>
          <a:p>
            <a:pPr lvl="2"/>
            <a:r>
              <a:rPr lang="en-US" altLang="en-US" dirty="0" smtClean="0"/>
              <a:t>The coefficients vary randomly; each is summarized with an SD.</a:t>
            </a:r>
          </a:p>
          <a:p>
            <a:pPr lvl="1"/>
            <a:r>
              <a:rPr lang="en-US" altLang="en-US" dirty="0" smtClean="0"/>
              <a:t>The general linear model allows only one error. Mixed models allow:</a:t>
            </a:r>
          </a:p>
          <a:p>
            <a:pPr lvl="2"/>
            <a:r>
              <a:rPr lang="en-US" altLang="en-US" dirty="0" smtClean="0"/>
              <a:t>specification of different errors between and within subjects;</a:t>
            </a:r>
          </a:p>
          <a:p>
            <a:pPr lvl="2"/>
            <a:r>
              <a:rPr lang="en-US" altLang="en-US" dirty="0" smtClean="0"/>
              <a:t>within-subject covariates (GLM allows only subject characteristics or other covariates that do not change between trials);</a:t>
            </a:r>
          </a:p>
          <a:p>
            <a:pPr lvl="2"/>
            <a:r>
              <a:rPr lang="en-US" altLang="en-US" dirty="0" smtClean="0"/>
              <a:t>specification of individual responses to treatments and individual differences in subjects’ trends;</a:t>
            </a:r>
          </a:p>
          <a:p>
            <a:pPr lvl="2"/>
            <a:r>
              <a:rPr lang="en-US" altLang="en-US" dirty="0" smtClean="0"/>
              <a:t>interdependence of errors and other random effects, for example when you model different lines or curves for each subject. </a:t>
            </a:r>
          </a:p>
          <a:p>
            <a:pPr lvl="1"/>
            <a:r>
              <a:rPr lang="en-US" altLang="en-US" dirty="0" smtClean="0"/>
              <a:t>With repeated measurement in controlled trials, simplify analyses by analyzing change scores, even when using mixed modeling.</a:t>
            </a:r>
          </a:p>
        </p:txBody>
      </p:sp>
      <p:sp>
        <p:nvSpPr>
          <p:cNvPr id="3" name="Action Button: Home 2">
            <a:hlinkClick r:id="rId2" action="ppaction://hlinksldjump" highlightClick="1"/>
          </p:cNvPr>
          <p:cNvSpPr/>
          <p:nvPr/>
        </p:nvSpPr>
        <p:spPr bwMode="auto">
          <a:xfrm>
            <a:off x="8548206" y="6351477"/>
            <a:ext cx="500063" cy="428625"/>
          </a:xfrm>
          <a:prstGeom prst="actionButtonHome">
            <a:avLst/>
          </a:prstGeom>
          <a:solidFill>
            <a:srgbClr val="FFFFFF">
              <a:alpha val="45000"/>
            </a:srgbClr>
          </a:solidFill>
          <a:ln w="9525" cap="flat" cmpd="sng" algn="ctr">
            <a:solidFill>
              <a:schemeClr val="bg1">
                <a:lumMod val="50000"/>
              </a:schemeClr>
            </a:solidFill>
            <a:prstDash val="solid"/>
            <a:round/>
            <a:headEnd type="none" w="med" len="med"/>
            <a:tailEnd type="none" w="med" len="med"/>
          </a:ln>
          <a:effectLst/>
        </p:spPr>
        <p:txBody>
          <a:bodyPr/>
          <a:lstStyle/>
          <a:p>
            <a:pPr eaLnBrk="0" hangingPunct="0">
              <a:defRPr/>
            </a:pPr>
            <a:endParaRPr lang="en-US" dirty="0">
              <a:cs typeface="+mn-cs"/>
            </a:endParaRPr>
          </a:p>
        </p:txBody>
      </p:sp>
    </p:spTree>
    <p:extLst>
      <p:ext uri="{BB962C8B-B14F-4D97-AF65-F5344CB8AC3E}">
        <p14:creationId xmlns:p14="http://schemas.microsoft.com/office/powerpoint/2010/main" val="37442255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112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112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112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1122">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112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1122">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1122">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1122">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1122">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61122">
                                            <p:txEl>
                                              <p:pRg st="9" end="9"/>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61122">
                                            <p:txEl>
                                              <p:pRg st="10" end="10"/>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6112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122" grpId="0" build="p" bldLvl="3"/>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9" name="Rectangle 3"/>
          <p:cNvSpPr>
            <a:spLocks noChangeArrowheads="1"/>
          </p:cNvSpPr>
          <p:nvPr/>
        </p:nvSpPr>
        <p:spPr bwMode="auto">
          <a:xfrm>
            <a:off x="2693988" y="509976"/>
            <a:ext cx="6410325" cy="812800"/>
          </a:xfrm>
          <a:prstGeom prst="rect">
            <a:avLst/>
          </a:pr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54000" rIns="90000" bIns="54000"/>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nSpc>
                <a:spcPct val="90000"/>
              </a:lnSpc>
              <a:spcBef>
                <a:spcPct val="5000"/>
              </a:spcBef>
              <a:buClr>
                <a:srgbClr val="FF0066"/>
              </a:buClr>
              <a:buFont typeface="Symbol" pitchFamily="18" charset="2"/>
              <a:buNone/>
            </a:pPr>
            <a:r>
              <a:rPr lang="en-US" altLang="en-US" sz="2400" dirty="0">
                <a:latin typeface="Arial Narrow" pitchFamily="34" charset="0"/>
              </a:rPr>
              <a:t>difference of proportions; ratios of proportions, odds, </a:t>
            </a:r>
            <a:r>
              <a:rPr lang="en-US" altLang="en-US" sz="2400" dirty="0" smtClean="0">
                <a:latin typeface="Arial Narrow" pitchFamily="34" charset="0"/>
              </a:rPr>
              <a:t>incidence rates (hazards</a:t>
            </a:r>
            <a:r>
              <a:rPr lang="en-US" altLang="en-US" sz="2400" smtClean="0">
                <a:latin typeface="Arial Narrow" pitchFamily="34" charset="0"/>
              </a:rPr>
              <a:t>), event times</a:t>
            </a:r>
            <a:endParaRPr lang="en-US" altLang="en-US" sz="2400" dirty="0">
              <a:latin typeface="Arial Narrow" pitchFamily="34" charset="0"/>
            </a:endParaRPr>
          </a:p>
        </p:txBody>
      </p:sp>
      <p:sp>
        <p:nvSpPr>
          <p:cNvPr id="34820" name="Rectangle 4"/>
          <p:cNvSpPr>
            <a:spLocks noChangeArrowheads="1"/>
          </p:cNvSpPr>
          <p:nvPr/>
        </p:nvSpPr>
        <p:spPr bwMode="auto">
          <a:xfrm>
            <a:off x="1470025" y="509976"/>
            <a:ext cx="1223963" cy="812800"/>
          </a:xfrm>
          <a:prstGeom prst="rect">
            <a:avLst/>
          </a:pr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54000" rIns="90000" bIns="54000"/>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nSpc>
                <a:spcPct val="90000"/>
              </a:lnSpc>
              <a:spcBef>
                <a:spcPct val="5000"/>
              </a:spcBef>
              <a:buClr>
                <a:srgbClr val="FF0066"/>
              </a:buClr>
              <a:buFont typeface="Symbol" pitchFamily="18" charset="2"/>
              <a:buNone/>
            </a:pPr>
            <a:r>
              <a:rPr lang="en-US" altLang="en-US" sz="2400">
                <a:latin typeface="Arial Narrow" pitchFamily="34" charset="0"/>
              </a:rPr>
              <a:t>nominal</a:t>
            </a:r>
          </a:p>
        </p:txBody>
      </p:sp>
      <p:sp>
        <p:nvSpPr>
          <p:cNvPr id="34821" name="Rectangle 5"/>
          <p:cNvSpPr>
            <a:spLocks noChangeArrowheads="1"/>
          </p:cNvSpPr>
          <p:nvPr/>
        </p:nvSpPr>
        <p:spPr bwMode="auto">
          <a:xfrm>
            <a:off x="30163" y="509976"/>
            <a:ext cx="1439862" cy="812800"/>
          </a:xfrm>
          <a:prstGeom prst="rect">
            <a:avLst/>
          </a:pr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54000" rIns="90000" bIns="54000"/>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nSpc>
                <a:spcPct val="90000"/>
              </a:lnSpc>
              <a:spcBef>
                <a:spcPct val="5000"/>
              </a:spcBef>
              <a:buClr>
                <a:srgbClr val="FF0066"/>
              </a:buClr>
              <a:buFont typeface="Symbol" pitchFamily="18" charset="2"/>
              <a:buNone/>
            </a:pPr>
            <a:r>
              <a:rPr lang="en-US" altLang="en-US" sz="2400">
                <a:latin typeface="Arial Narrow" pitchFamily="34" charset="0"/>
              </a:rPr>
              <a:t>nominal</a:t>
            </a:r>
          </a:p>
        </p:txBody>
      </p:sp>
      <p:grpSp>
        <p:nvGrpSpPr>
          <p:cNvPr id="34822" name="Group 6"/>
          <p:cNvGrpSpPr>
            <a:grpSpLocks/>
          </p:cNvGrpSpPr>
          <p:nvPr/>
        </p:nvGrpSpPr>
        <p:grpSpPr bwMode="auto">
          <a:xfrm>
            <a:off x="30163" y="784613"/>
            <a:ext cx="2054225" cy="457200"/>
            <a:chOff x="204" y="2858"/>
            <a:chExt cx="1294" cy="288"/>
          </a:xfrm>
        </p:grpSpPr>
        <p:sp>
          <p:nvSpPr>
            <p:cNvPr id="34848" name="Rectangle 7"/>
            <p:cNvSpPr>
              <a:spLocks noChangeArrowheads="1"/>
            </p:cNvSpPr>
            <p:nvPr/>
          </p:nvSpPr>
          <p:spPr bwMode="auto">
            <a:xfrm>
              <a:off x="204" y="2858"/>
              <a:ext cx="81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r>
                <a:rPr lang="en-US" altLang="en-US" sz="2400">
                  <a:solidFill>
                    <a:srgbClr val="CC0099"/>
                  </a:solidFill>
                  <a:latin typeface="Arial Narrow" pitchFamily="34" charset="0"/>
                </a:rPr>
                <a:t>InjuredNY</a:t>
              </a:r>
            </a:p>
          </p:txBody>
        </p:sp>
        <p:sp>
          <p:nvSpPr>
            <p:cNvPr id="34849" name="Rectangle 8"/>
            <p:cNvSpPr>
              <a:spLocks noChangeArrowheads="1"/>
            </p:cNvSpPr>
            <p:nvPr/>
          </p:nvSpPr>
          <p:spPr bwMode="auto">
            <a:xfrm>
              <a:off x="1110" y="2858"/>
              <a:ext cx="3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r>
                <a:rPr lang="en-US" altLang="en-US" sz="2400">
                  <a:solidFill>
                    <a:srgbClr val="CC0099"/>
                  </a:solidFill>
                  <a:latin typeface="Arial Narrow" pitchFamily="34" charset="0"/>
                </a:rPr>
                <a:t>Sex</a:t>
              </a:r>
            </a:p>
          </p:txBody>
        </p:sp>
      </p:grpSp>
      <p:sp>
        <p:nvSpPr>
          <p:cNvPr id="34823" name="Rectangle 9"/>
          <p:cNvSpPr>
            <a:spLocks noChangeArrowheads="1"/>
          </p:cNvSpPr>
          <p:nvPr/>
        </p:nvSpPr>
        <p:spPr bwMode="auto">
          <a:xfrm>
            <a:off x="2693988" y="6738"/>
            <a:ext cx="6410325" cy="503238"/>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54000" rIns="90000" bIns="54000"/>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nSpc>
                <a:spcPct val="90000"/>
              </a:lnSpc>
              <a:spcBef>
                <a:spcPct val="5000"/>
              </a:spcBef>
              <a:buClr>
                <a:srgbClr val="FF0066"/>
              </a:buClr>
              <a:buFont typeface="Symbol" pitchFamily="18" charset="2"/>
              <a:buNone/>
            </a:pPr>
            <a:r>
              <a:rPr lang="en-US" altLang="en-US" sz="2400">
                <a:latin typeface="Arial Narrow" pitchFamily="34" charset="0"/>
              </a:rPr>
              <a:t>Effect</a:t>
            </a:r>
          </a:p>
        </p:txBody>
      </p:sp>
      <p:sp>
        <p:nvSpPr>
          <p:cNvPr id="34824" name="Rectangle 10"/>
          <p:cNvSpPr>
            <a:spLocks noChangeArrowheads="1"/>
          </p:cNvSpPr>
          <p:nvPr/>
        </p:nvSpPr>
        <p:spPr bwMode="auto">
          <a:xfrm>
            <a:off x="1470025" y="6738"/>
            <a:ext cx="1223963" cy="503238"/>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54000" rIns="90000" bIns="54000"/>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nSpc>
                <a:spcPct val="90000"/>
              </a:lnSpc>
              <a:spcBef>
                <a:spcPct val="5000"/>
              </a:spcBef>
              <a:buClr>
                <a:srgbClr val="FF0066"/>
              </a:buClr>
              <a:buFont typeface="Symbol" pitchFamily="18" charset="2"/>
              <a:buNone/>
            </a:pPr>
            <a:r>
              <a:rPr lang="en-US" altLang="en-US" sz="2400">
                <a:latin typeface="Arial Narrow" pitchFamily="34" charset="0"/>
              </a:rPr>
              <a:t>Predictor</a:t>
            </a:r>
          </a:p>
        </p:txBody>
      </p:sp>
      <p:sp>
        <p:nvSpPr>
          <p:cNvPr id="34825" name="Rectangle 11"/>
          <p:cNvSpPr>
            <a:spLocks noChangeArrowheads="1"/>
          </p:cNvSpPr>
          <p:nvPr/>
        </p:nvSpPr>
        <p:spPr bwMode="auto">
          <a:xfrm>
            <a:off x="30163" y="6738"/>
            <a:ext cx="1439862" cy="503238"/>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54000" rIns="90000" bIns="54000"/>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nSpc>
                <a:spcPct val="90000"/>
              </a:lnSpc>
              <a:spcBef>
                <a:spcPct val="5000"/>
              </a:spcBef>
              <a:buClr>
                <a:srgbClr val="FF0066"/>
              </a:buClr>
              <a:buFont typeface="Symbol" pitchFamily="18" charset="2"/>
              <a:buNone/>
            </a:pPr>
            <a:r>
              <a:rPr lang="en-US" altLang="en-US" sz="2400">
                <a:latin typeface="Arial Narrow" pitchFamily="34" charset="0"/>
              </a:rPr>
              <a:t>Dependent</a:t>
            </a:r>
          </a:p>
        </p:txBody>
      </p:sp>
      <p:sp>
        <p:nvSpPr>
          <p:cNvPr id="210946" name="Rectangle 2"/>
          <p:cNvSpPr>
            <a:spLocks noGrp="1" noChangeArrowheads="1"/>
          </p:cNvSpPr>
          <p:nvPr>
            <p:ph type="body" idx="1"/>
          </p:nvPr>
        </p:nvSpPr>
        <p:spPr>
          <a:xfrm>
            <a:off x="31750" y="1279102"/>
            <a:ext cx="9069388" cy="5522912"/>
          </a:xfrm>
        </p:spPr>
        <p:txBody>
          <a:bodyPr/>
          <a:lstStyle/>
          <a:p>
            <a:pPr>
              <a:lnSpc>
                <a:spcPct val="92000"/>
              </a:lnSpc>
              <a:defRPr/>
            </a:pPr>
            <a:r>
              <a:rPr lang="en-US" dirty="0" smtClean="0"/>
              <a:t>Example: a dependent scored as 0 or 1 (injured no or yes) predicted by sex (female, male) of players</a:t>
            </a:r>
            <a:br>
              <a:rPr lang="en-US" dirty="0" smtClean="0"/>
            </a:br>
            <a:r>
              <a:rPr lang="en-US" dirty="0" smtClean="0"/>
              <a:t>in a season of touch rugby.</a:t>
            </a:r>
          </a:p>
          <a:p>
            <a:pPr>
              <a:lnSpc>
                <a:spcPct val="92000"/>
              </a:lnSpc>
              <a:defRPr/>
            </a:pPr>
            <a:r>
              <a:rPr lang="en-US" dirty="0" smtClean="0"/>
              <a:t>Convert the 0s and 1s in each group </a:t>
            </a:r>
            <a:br>
              <a:rPr lang="en-US" dirty="0" smtClean="0"/>
            </a:br>
            <a:r>
              <a:rPr lang="en-US" dirty="0" smtClean="0"/>
              <a:t>to proportions by averaging, then multiply</a:t>
            </a:r>
            <a:br>
              <a:rPr lang="en-US" dirty="0" smtClean="0"/>
            </a:br>
            <a:r>
              <a:rPr lang="en-US" dirty="0" smtClean="0"/>
              <a:t>by 100 to express as percents.</a:t>
            </a:r>
          </a:p>
          <a:p>
            <a:pPr>
              <a:lnSpc>
                <a:spcPct val="92000"/>
              </a:lnSpc>
              <a:defRPr/>
            </a:pPr>
            <a:r>
              <a:rPr lang="en-US" dirty="0" smtClean="0">
                <a:solidFill>
                  <a:srgbClr val="0000FF"/>
                </a:solidFill>
              </a:rPr>
              <a:t>Risk difference </a:t>
            </a:r>
            <a:r>
              <a:rPr lang="en-US" dirty="0" smtClean="0"/>
              <a:t>or</a:t>
            </a:r>
            <a:r>
              <a:rPr lang="en-US" dirty="0" smtClean="0">
                <a:solidFill>
                  <a:srgbClr val="0000FF"/>
                </a:solidFill>
              </a:rPr>
              <a:t> proportion difference</a:t>
            </a:r>
            <a:endParaRPr lang="en-US" dirty="0" smtClean="0"/>
          </a:p>
          <a:p>
            <a:pPr lvl="1">
              <a:lnSpc>
                <a:spcPct val="92000"/>
              </a:lnSpc>
              <a:defRPr/>
            </a:pPr>
            <a:r>
              <a:rPr lang="en-US" dirty="0" smtClean="0"/>
              <a:t>A common measure. Example: a</a:t>
            </a:r>
            <a:r>
              <a:rPr lang="en-US" sz="2000" dirty="0" smtClean="0"/>
              <a:t> </a:t>
            </a:r>
            <a:r>
              <a:rPr lang="en-US" dirty="0" smtClean="0"/>
              <a:t>-</a:t>
            </a:r>
            <a:r>
              <a:rPr lang="en-US" sz="2000" dirty="0" smtClean="0"/>
              <a:t> </a:t>
            </a:r>
            <a:r>
              <a:rPr lang="en-US" dirty="0" smtClean="0"/>
              <a:t>b = 75%</a:t>
            </a:r>
            <a:r>
              <a:rPr lang="en-US" sz="2000" dirty="0" smtClean="0"/>
              <a:t> </a:t>
            </a:r>
            <a:r>
              <a:rPr lang="en-US" dirty="0" smtClean="0"/>
              <a:t>-</a:t>
            </a:r>
            <a:r>
              <a:rPr lang="en-US" sz="2000" dirty="0" smtClean="0"/>
              <a:t> </a:t>
            </a:r>
            <a:r>
              <a:rPr lang="en-US" dirty="0" smtClean="0"/>
              <a:t>36% = 39</a:t>
            </a:r>
            <a:r>
              <a:rPr lang="en-US" dirty="0" smtClean="0"/>
              <a:t>%.</a:t>
            </a:r>
          </a:p>
          <a:p>
            <a:pPr lvl="1">
              <a:lnSpc>
                <a:spcPct val="92000"/>
              </a:lnSpc>
            </a:pPr>
            <a:r>
              <a:rPr lang="en-US" altLang="en-US" dirty="0"/>
              <a:t>Problem: the proportion difference is no good for time-dependent proportions (e.g., injuries).</a:t>
            </a:r>
          </a:p>
          <a:p>
            <a:pPr lvl="2">
              <a:lnSpc>
                <a:spcPct val="92000"/>
              </a:lnSpc>
            </a:pPr>
            <a:r>
              <a:rPr lang="en-US" altLang="en-US" dirty="0"/>
              <a:t>For very short monitoring periods the proportions in both groups are ~0%, so the proportion difference is ~0%. </a:t>
            </a:r>
          </a:p>
          <a:p>
            <a:pPr lvl="2">
              <a:lnSpc>
                <a:spcPct val="92000"/>
              </a:lnSpc>
            </a:pPr>
            <a:r>
              <a:rPr lang="en-US" altLang="en-US" dirty="0"/>
              <a:t>Similarly for very long monitoring periods, the proportions in both groups are ~100%, so the proportion difference is ~0%. </a:t>
            </a:r>
            <a:endParaRPr lang="en-US" dirty="0"/>
          </a:p>
        </p:txBody>
      </p:sp>
      <p:grpSp>
        <p:nvGrpSpPr>
          <p:cNvPr id="5" name="Group 4"/>
          <p:cNvGrpSpPr>
            <a:grpSpLocks/>
          </p:cNvGrpSpPr>
          <p:nvPr/>
        </p:nvGrpSpPr>
        <p:grpSpPr bwMode="auto">
          <a:xfrm>
            <a:off x="5734050" y="1788689"/>
            <a:ext cx="3205163" cy="2381250"/>
            <a:chOff x="5796136" y="1844824"/>
            <a:chExt cx="3204524" cy="2381870"/>
          </a:xfrm>
        </p:grpSpPr>
        <p:sp>
          <p:nvSpPr>
            <p:cNvPr id="34835" name="Rectangle 48"/>
            <p:cNvSpPr>
              <a:spLocks noChangeArrowheads="1"/>
            </p:cNvSpPr>
            <p:nvPr/>
          </p:nvSpPr>
          <p:spPr bwMode="auto">
            <a:xfrm>
              <a:off x="7245066" y="2041352"/>
              <a:ext cx="1755594" cy="1504950"/>
            </a:xfrm>
            <a:prstGeom prst="rect">
              <a:avLst/>
            </a:prstGeom>
            <a:solidFill>
              <a:srgbClr val="C0C0C0"/>
            </a:solidFill>
            <a:ln w="9525">
              <a:solidFill>
                <a:schemeClr val="tx1"/>
              </a:solidFill>
              <a:miter lim="800000"/>
              <a:headEnd/>
              <a:tailEnd/>
            </a:ln>
          </p:spPr>
          <p:txBody>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endParaRPr lang="en-US" altLang="en-US"/>
            </a:p>
          </p:txBody>
        </p:sp>
        <p:sp>
          <p:nvSpPr>
            <p:cNvPr id="34836" name="Rectangle 131"/>
            <p:cNvSpPr>
              <a:spLocks noChangeArrowheads="1"/>
            </p:cNvSpPr>
            <p:nvPr/>
          </p:nvSpPr>
          <p:spPr bwMode="auto">
            <a:xfrm>
              <a:off x="7324346" y="3546302"/>
              <a:ext cx="538610" cy="393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9050" tIns="26987" rIns="19050" bIns="26987">
              <a:spAutoFit/>
            </a:bodyPr>
            <a:lstStyle>
              <a:lvl1pPr defTabSz="762000">
                <a:tabLst>
                  <a:tab pos="355600" algn="l"/>
                  <a:tab pos="711200" algn="l"/>
                  <a:tab pos="1079500" algn="l"/>
                </a:tabLst>
                <a:defRPr sz="2200">
                  <a:solidFill>
                    <a:schemeClr val="tx1"/>
                  </a:solidFill>
                  <a:latin typeface="Times New Roman" pitchFamily="18" charset="0"/>
                </a:defRPr>
              </a:lvl1pPr>
              <a:lvl2pPr marL="742950" indent="-285750" defTabSz="762000">
                <a:tabLst>
                  <a:tab pos="355600" algn="l"/>
                  <a:tab pos="711200" algn="l"/>
                  <a:tab pos="1079500" algn="l"/>
                </a:tabLst>
                <a:defRPr sz="2200">
                  <a:solidFill>
                    <a:schemeClr val="tx1"/>
                  </a:solidFill>
                  <a:latin typeface="Times New Roman" pitchFamily="18" charset="0"/>
                </a:defRPr>
              </a:lvl2pPr>
              <a:lvl3pPr marL="1143000" indent="-228600" defTabSz="762000">
                <a:tabLst>
                  <a:tab pos="355600" algn="l"/>
                  <a:tab pos="711200" algn="l"/>
                  <a:tab pos="1079500" algn="l"/>
                </a:tabLst>
                <a:defRPr sz="2200">
                  <a:solidFill>
                    <a:schemeClr val="tx1"/>
                  </a:solidFill>
                  <a:latin typeface="Times New Roman" pitchFamily="18" charset="0"/>
                </a:defRPr>
              </a:lvl3pPr>
              <a:lvl4pPr marL="1600200" indent="-228600" defTabSz="762000">
                <a:tabLst>
                  <a:tab pos="355600" algn="l"/>
                  <a:tab pos="711200" algn="l"/>
                  <a:tab pos="1079500" algn="l"/>
                </a:tabLst>
                <a:defRPr sz="2200">
                  <a:solidFill>
                    <a:schemeClr val="tx1"/>
                  </a:solidFill>
                  <a:latin typeface="Times New Roman" pitchFamily="18" charset="0"/>
                </a:defRPr>
              </a:lvl4pPr>
              <a:lvl5pPr marL="2057400" indent="-228600" defTabSz="762000">
                <a:tabLst>
                  <a:tab pos="355600" algn="l"/>
                  <a:tab pos="711200" algn="l"/>
                  <a:tab pos="1079500" algn="l"/>
                </a:tabLst>
                <a:defRPr sz="2200">
                  <a:solidFill>
                    <a:schemeClr val="tx1"/>
                  </a:solidFill>
                  <a:latin typeface="Times New Roman" pitchFamily="18" charset="0"/>
                </a:defRPr>
              </a:lvl5pPr>
              <a:lvl6pPr marL="25146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6pPr>
              <a:lvl7pPr marL="29718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7pPr>
              <a:lvl8pPr marL="34290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8pPr>
              <a:lvl9pPr marL="38862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9pPr>
            </a:lstStyle>
            <a:p>
              <a:pPr algn="ctr"/>
              <a:r>
                <a:rPr lang="en-US" altLang="en-US">
                  <a:solidFill>
                    <a:srgbClr val="990000"/>
                  </a:solidFill>
                  <a:latin typeface="Arial Narrow" pitchFamily="34" charset="0"/>
                </a:rPr>
                <a:t>male</a:t>
              </a:r>
            </a:p>
          </p:txBody>
        </p:sp>
        <p:sp>
          <p:nvSpPr>
            <p:cNvPr id="34837" name="Rectangle 131"/>
            <p:cNvSpPr>
              <a:spLocks noChangeArrowheads="1"/>
            </p:cNvSpPr>
            <p:nvPr/>
          </p:nvSpPr>
          <p:spPr bwMode="auto">
            <a:xfrm>
              <a:off x="7945487" y="3546302"/>
              <a:ext cx="730969" cy="393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9050" tIns="26987" rIns="19050" bIns="26987">
              <a:spAutoFit/>
            </a:bodyPr>
            <a:lstStyle>
              <a:lvl1pPr defTabSz="762000">
                <a:tabLst>
                  <a:tab pos="355600" algn="l"/>
                  <a:tab pos="711200" algn="l"/>
                  <a:tab pos="1079500" algn="l"/>
                </a:tabLst>
                <a:defRPr sz="2200">
                  <a:solidFill>
                    <a:schemeClr val="tx1"/>
                  </a:solidFill>
                  <a:latin typeface="Times New Roman" pitchFamily="18" charset="0"/>
                </a:defRPr>
              </a:lvl1pPr>
              <a:lvl2pPr marL="742950" indent="-285750" defTabSz="762000">
                <a:tabLst>
                  <a:tab pos="355600" algn="l"/>
                  <a:tab pos="711200" algn="l"/>
                  <a:tab pos="1079500" algn="l"/>
                </a:tabLst>
                <a:defRPr sz="2200">
                  <a:solidFill>
                    <a:schemeClr val="tx1"/>
                  </a:solidFill>
                  <a:latin typeface="Times New Roman" pitchFamily="18" charset="0"/>
                </a:defRPr>
              </a:lvl2pPr>
              <a:lvl3pPr marL="1143000" indent="-228600" defTabSz="762000">
                <a:tabLst>
                  <a:tab pos="355600" algn="l"/>
                  <a:tab pos="711200" algn="l"/>
                  <a:tab pos="1079500" algn="l"/>
                </a:tabLst>
                <a:defRPr sz="2200">
                  <a:solidFill>
                    <a:schemeClr val="tx1"/>
                  </a:solidFill>
                  <a:latin typeface="Times New Roman" pitchFamily="18" charset="0"/>
                </a:defRPr>
              </a:lvl3pPr>
              <a:lvl4pPr marL="1600200" indent="-228600" defTabSz="762000">
                <a:tabLst>
                  <a:tab pos="355600" algn="l"/>
                  <a:tab pos="711200" algn="l"/>
                  <a:tab pos="1079500" algn="l"/>
                </a:tabLst>
                <a:defRPr sz="2200">
                  <a:solidFill>
                    <a:schemeClr val="tx1"/>
                  </a:solidFill>
                  <a:latin typeface="Times New Roman" pitchFamily="18" charset="0"/>
                </a:defRPr>
              </a:lvl4pPr>
              <a:lvl5pPr marL="2057400" indent="-228600" defTabSz="762000">
                <a:tabLst>
                  <a:tab pos="355600" algn="l"/>
                  <a:tab pos="711200" algn="l"/>
                  <a:tab pos="1079500" algn="l"/>
                </a:tabLst>
                <a:defRPr sz="2200">
                  <a:solidFill>
                    <a:schemeClr val="tx1"/>
                  </a:solidFill>
                  <a:latin typeface="Times New Roman" pitchFamily="18" charset="0"/>
                </a:defRPr>
              </a:lvl5pPr>
              <a:lvl6pPr marL="25146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6pPr>
              <a:lvl7pPr marL="29718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7pPr>
              <a:lvl8pPr marL="34290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8pPr>
              <a:lvl9pPr marL="38862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9pPr>
            </a:lstStyle>
            <a:p>
              <a:pPr algn="ctr"/>
              <a:r>
                <a:rPr lang="en-US" altLang="en-US">
                  <a:solidFill>
                    <a:srgbClr val="990000"/>
                  </a:solidFill>
                  <a:latin typeface="Arial Narrow" pitchFamily="34" charset="0"/>
                </a:rPr>
                <a:t>female</a:t>
              </a:r>
            </a:p>
          </p:txBody>
        </p:sp>
        <p:sp>
          <p:nvSpPr>
            <p:cNvPr id="34838" name="Rectangle 61"/>
            <p:cNvSpPr>
              <a:spLocks noChangeArrowheads="1"/>
            </p:cNvSpPr>
            <p:nvPr/>
          </p:nvSpPr>
          <p:spPr bwMode="auto">
            <a:xfrm>
              <a:off x="5796136" y="2321347"/>
              <a:ext cx="1221488" cy="97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9050" tIns="26987" rIns="19050" bIns="26987">
              <a:spAutoFit/>
            </a:bodyPr>
            <a:lstStyle>
              <a:lvl1pPr defTabSz="762000">
                <a:tabLst>
                  <a:tab pos="355600" algn="l"/>
                  <a:tab pos="711200" algn="l"/>
                  <a:tab pos="1079500" algn="l"/>
                </a:tabLst>
                <a:defRPr sz="2200">
                  <a:solidFill>
                    <a:schemeClr val="tx1"/>
                  </a:solidFill>
                  <a:latin typeface="Times New Roman" pitchFamily="18" charset="0"/>
                </a:defRPr>
              </a:lvl1pPr>
              <a:lvl2pPr marL="742950" indent="-285750" defTabSz="762000">
                <a:tabLst>
                  <a:tab pos="355600" algn="l"/>
                  <a:tab pos="711200" algn="l"/>
                  <a:tab pos="1079500" algn="l"/>
                </a:tabLst>
                <a:defRPr sz="2200">
                  <a:solidFill>
                    <a:schemeClr val="tx1"/>
                  </a:solidFill>
                  <a:latin typeface="Times New Roman" pitchFamily="18" charset="0"/>
                </a:defRPr>
              </a:lvl2pPr>
              <a:lvl3pPr marL="1143000" indent="-228600" defTabSz="762000">
                <a:tabLst>
                  <a:tab pos="355600" algn="l"/>
                  <a:tab pos="711200" algn="l"/>
                  <a:tab pos="1079500" algn="l"/>
                </a:tabLst>
                <a:defRPr sz="2200">
                  <a:solidFill>
                    <a:schemeClr val="tx1"/>
                  </a:solidFill>
                  <a:latin typeface="Times New Roman" pitchFamily="18" charset="0"/>
                </a:defRPr>
              </a:lvl3pPr>
              <a:lvl4pPr marL="1600200" indent="-228600" defTabSz="762000">
                <a:tabLst>
                  <a:tab pos="355600" algn="l"/>
                  <a:tab pos="711200" algn="l"/>
                  <a:tab pos="1079500" algn="l"/>
                </a:tabLst>
                <a:defRPr sz="2200">
                  <a:solidFill>
                    <a:schemeClr val="tx1"/>
                  </a:solidFill>
                  <a:latin typeface="Times New Roman" pitchFamily="18" charset="0"/>
                </a:defRPr>
              </a:lvl4pPr>
              <a:lvl5pPr marL="2057400" indent="-228600" defTabSz="762000">
                <a:tabLst>
                  <a:tab pos="355600" algn="l"/>
                  <a:tab pos="711200" algn="l"/>
                  <a:tab pos="1079500" algn="l"/>
                </a:tabLst>
                <a:defRPr sz="2200">
                  <a:solidFill>
                    <a:schemeClr val="tx1"/>
                  </a:solidFill>
                  <a:latin typeface="Times New Roman" pitchFamily="18" charset="0"/>
                </a:defRPr>
              </a:lvl5pPr>
              <a:lvl6pPr marL="25146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6pPr>
              <a:lvl7pPr marL="29718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7pPr>
              <a:lvl8pPr marL="34290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8pPr>
              <a:lvl9pPr marL="38862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9pPr>
            </a:lstStyle>
            <a:p>
              <a:pPr algn="r">
                <a:lnSpc>
                  <a:spcPts val="2400"/>
                </a:lnSpc>
              </a:pPr>
              <a:r>
                <a:rPr lang="en-US" altLang="en-US" sz="2400">
                  <a:solidFill>
                    <a:srgbClr val="990000"/>
                  </a:solidFill>
                  <a:latin typeface="Arial Narrow" pitchFamily="34" charset="0"/>
                </a:rPr>
                <a:t>Proportion</a:t>
              </a:r>
              <a:br>
                <a:rPr lang="en-US" altLang="en-US" sz="2400">
                  <a:solidFill>
                    <a:srgbClr val="990000"/>
                  </a:solidFill>
                  <a:latin typeface="Arial Narrow" pitchFamily="34" charset="0"/>
                </a:rPr>
              </a:br>
              <a:r>
                <a:rPr lang="en-US" altLang="en-US" sz="2400">
                  <a:solidFill>
                    <a:srgbClr val="990000"/>
                  </a:solidFill>
                  <a:latin typeface="Arial Narrow" pitchFamily="34" charset="0"/>
                </a:rPr>
                <a:t>injured</a:t>
              </a:r>
            </a:p>
            <a:p>
              <a:pPr algn="r">
                <a:lnSpc>
                  <a:spcPts val="2400"/>
                </a:lnSpc>
              </a:pPr>
              <a:r>
                <a:rPr lang="en-US" altLang="en-US" sz="2400">
                  <a:solidFill>
                    <a:srgbClr val="990000"/>
                  </a:solidFill>
                  <a:latin typeface="Arial Narrow" pitchFamily="34" charset="0"/>
                </a:rPr>
                <a:t>(%)</a:t>
              </a:r>
            </a:p>
          </p:txBody>
        </p:sp>
        <p:sp>
          <p:nvSpPr>
            <p:cNvPr id="34839" name="Rectangle 131"/>
            <p:cNvSpPr>
              <a:spLocks noChangeArrowheads="1"/>
            </p:cNvSpPr>
            <p:nvPr/>
          </p:nvSpPr>
          <p:spPr bwMode="auto">
            <a:xfrm>
              <a:off x="7693011" y="3833639"/>
              <a:ext cx="436018" cy="393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9050" tIns="26987" rIns="19050" bIns="26987">
              <a:spAutoFit/>
            </a:bodyPr>
            <a:lstStyle>
              <a:lvl1pPr defTabSz="762000">
                <a:tabLst>
                  <a:tab pos="355600" algn="l"/>
                  <a:tab pos="711200" algn="l"/>
                  <a:tab pos="1079500" algn="l"/>
                </a:tabLst>
                <a:defRPr sz="2200">
                  <a:solidFill>
                    <a:schemeClr val="tx1"/>
                  </a:solidFill>
                  <a:latin typeface="Times New Roman" pitchFamily="18" charset="0"/>
                </a:defRPr>
              </a:lvl1pPr>
              <a:lvl2pPr marL="742950" indent="-285750" defTabSz="762000">
                <a:tabLst>
                  <a:tab pos="355600" algn="l"/>
                  <a:tab pos="711200" algn="l"/>
                  <a:tab pos="1079500" algn="l"/>
                </a:tabLst>
                <a:defRPr sz="2200">
                  <a:solidFill>
                    <a:schemeClr val="tx1"/>
                  </a:solidFill>
                  <a:latin typeface="Times New Roman" pitchFamily="18" charset="0"/>
                </a:defRPr>
              </a:lvl2pPr>
              <a:lvl3pPr marL="1143000" indent="-228600" defTabSz="762000">
                <a:tabLst>
                  <a:tab pos="355600" algn="l"/>
                  <a:tab pos="711200" algn="l"/>
                  <a:tab pos="1079500" algn="l"/>
                </a:tabLst>
                <a:defRPr sz="2200">
                  <a:solidFill>
                    <a:schemeClr val="tx1"/>
                  </a:solidFill>
                  <a:latin typeface="Times New Roman" pitchFamily="18" charset="0"/>
                </a:defRPr>
              </a:lvl3pPr>
              <a:lvl4pPr marL="1600200" indent="-228600" defTabSz="762000">
                <a:tabLst>
                  <a:tab pos="355600" algn="l"/>
                  <a:tab pos="711200" algn="l"/>
                  <a:tab pos="1079500" algn="l"/>
                </a:tabLst>
                <a:defRPr sz="2200">
                  <a:solidFill>
                    <a:schemeClr val="tx1"/>
                  </a:solidFill>
                  <a:latin typeface="Times New Roman" pitchFamily="18" charset="0"/>
                </a:defRPr>
              </a:lvl4pPr>
              <a:lvl5pPr marL="2057400" indent="-228600" defTabSz="762000">
                <a:tabLst>
                  <a:tab pos="355600" algn="l"/>
                  <a:tab pos="711200" algn="l"/>
                  <a:tab pos="1079500" algn="l"/>
                </a:tabLst>
                <a:defRPr sz="2200">
                  <a:solidFill>
                    <a:schemeClr val="tx1"/>
                  </a:solidFill>
                  <a:latin typeface="Times New Roman" pitchFamily="18" charset="0"/>
                </a:defRPr>
              </a:lvl5pPr>
              <a:lvl6pPr marL="25146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6pPr>
              <a:lvl7pPr marL="29718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7pPr>
              <a:lvl8pPr marL="34290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8pPr>
              <a:lvl9pPr marL="38862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9pPr>
            </a:lstStyle>
            <a:p>
              <a:pPr algn="ctr"/>
              <a:r>
                <a:rPr lang="en-US" altLang="en-US">
                  <a:solidFill>
                    <a:srgbClr val="990000"/>
                  </a:solidFill>
                  <a:latin typeface="Arial Narrow" pitchFamily="34" charset="0"/>
                </a:rPr>
                <a:t>Sex</a:t>
              </a:r>
            </a:p>
          </p:txBody>
        </p:sp>
        <p:sp>
          <p:nvSpPr>
            <p:cNvPr id="34840" name="Line 109"/>
            <p:cNvSpPr>
              <a:spLocks noChangeShapeType="1"/>
            </p:cNvSpPr>
            <p:nvPr/>
          </p:nvSpPr>
          <p:spPr bwMode="auto">
            <a:xfrm flipH="1">
              <a:off x="7108541" y="3546302"/>
              <a:ext cx="8096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41" name="Line 110"/>
            <p:cNvSpPr>
              <a:spLocks noChangeShapeType="1"/>
            </p:cNvSpPr>
            <p:nvPr/>
          </p:nvSpPr>
          <p:spPr bwMode="auto">
            <a:xfrm flipH="1">
              <a:off x="7108541" y="3170065"/>
              <a:ext cx="8096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42" name="Line 111"/>
            <p:cNvSpPr>
              <a:spLocks noChangeShapeType="1"/>
            </p:cNvSpPr>
            <p:nvPr/>
          </p:nvSpPr>
          <p:spPr bwMode="auto">
            <a:xfrm flipH="1">
              <a:off x="7108541" y="2793827"/>
              <a:ext cx="8096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43" name="Line 112"/>
            <p:cNvSpPr>
              <a:spLocks noChangeShapeType="1"/>
            </p:cNvSpPr>
            <p:nvPr/>
          </p:nvSpPr>
          <p:spPr bwMode="auto">
            <a:xfrm flipH="1">
              <a:off x="7108541" y="2417589"/>
              <a:ext cx="8096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44" name="Line 113"/>
            <p:cNvSpPr>
              <a:spLocks noChangeShapeType="1"/>
            </p:cNvSpPr>
            <p:nvPr/>
          </p:nvSpPr>
          <p:spPr bwMode="auto">
            <a:xfrm flipH="1">
              <a:off x="7108541" y="2041352"/>
              <a:ext cx="8096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45" name="Line 114"/>
            <p:cNvSpPr>
              <a:spLocks noChangeShapeType="1"/>
            </p:cNvSpPr>
            <p:nvPr/>
          </p:nvSpPr>
          <p:spPr bwMode="auto">
            <a:xfrm flipV="1">
              <a:off x="7189504" y="2041352"/>
              <a:ext cx="0" cy="15049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46" name="Rectangle 131"/>
            <p:cNvSpPr>
              <a:spLocks noChangeArrowheads="1"/>
            </p:cNvSpPr>
            <p:nvPr/>
          </p:nvSpPr>
          <p:spPr bwMode="auto">
            <a:xfrm>
              <a:off x="6926589" y="3333587"/>
              <a:ext cx="166712" cy="393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9050" tIns="26987" rIns="19050" bIns="26987">
              <a:spAutoFit/>
            </a:bodyPr>
            <a:lstStyle>
              <a:lvl1pPr defTabSz="762000">
                <a:tabLst>
                  <a:tab pos="355600" algn="l"/>
                  <a:tab pos="711200" algn="l"/>
                  <a:tab pos="1079500" algn="l"/>
                </a:tabLst>
                <a:defRPr sz="2200">
                  <a:solidFill>
                    <a:schemeClr val="tx1"/>
                  </a:solidFill>
                  <a:latin typeface="Times New Roman" pitchFamily="18" charset="0"/>
                </a:defRPr>
              </a:lvl1pPr>
              <a:lvl2pPr marL="742950" indent="-285750" defTabSz="762000">
                <a:tabLst>
                  <a:tab pos="355600" algn="l"/>
                  <a:tab pos="711200" algn="l"/>
                  <a:tab pos="1079500" algn="l"/>
                </a:tabLst>
                <a:defRPr sz="2200">
                  <a:solidFill>
                    <a:schemeClr val="tx1"/>
                  </a:solidFill>
                  <a:latin typeface="Times New Roman" pitchFamily="18" charset="0"/>
                </a:defRPr>
              </a:lvl2pPr>
              <a:lvl3pPr marL="1143000" indent="-228600" defTabSz="762000">
                <a:tabLst>
                  <a:tab pos="355600" algn="l"/>
                  <a:tab pos="711200" algn="l"/>
                  <a:tab pos="1079500" algn="l"/>
                </a:tabLst>
                <a:defRPr sz="2200">
                  <a:solidFill>
                    <a:schemeClr val="tx1"/>
                  </a:solidFill>
                  <a:latin typeface="Times New Roman" pitchFamily="18" charset="0"/>
                </a:defRPr>
              </a:lvl3pPr>
              <a:lvl4pPr marL="1600200" indent="-228600" defTabSz="762000">
                <a:tabLst>
                  <a:tab pos="355600" algn="l"/>
                  <a:tab pos="711200" algn="l"/>
                  <a:tab pos="1079500" algn="l"/>
                </a:tabLst>
                <a:defRPr sz="2200">
                  <a:solidFill>
                    <a:schemeClr val="tx1"/>
                  </a:solidFill>
                  <a:latin typeface="Times New Roman" pitchFamily="18" charset="0"/>
                </a:defRPr>
              </a:lvl4pPr>
              <a:lvl5pPr marL="2057400" indent="-228600" defTabSz="762000">
                <a:tabLst>
                  <a:tab pos="355600" algn="l"/>
                  <a:tab pos="711200" algn="l"/>
                  <a:tab pos="1079500" algn="l"/>
                </a:tabLst>
                <a:defRPr sz="2200">
                  <a:solidFill>
                    <a:schemeClr val="tx1"/>
                  </a:solidFill>
                  <a:latin typeface="Times New Roman" pitchFamily="18" charset="0"/>
                </a:defRPr>
              </a:lvl5pPr>
              <a:lvl6pPr marL="25146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6pPr>
              <a:lvl7pPr marL="29718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7pPr>
              <a:lvl8pPr marL="34290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8pPr>
              <a:lvl9pPr marL="38862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9pPr>
            </a:lstStyle>
            <a:p>
              <a:pPr algn="r"/>
              <a:r>
                <a:rPr lang="en-US" altLang="en-US">
                  <a:solidFill>
                    <a:srgbClr val="990000"/>
                  </a:solidFill>
                  <a:latin typeface="Arial Narrow" pitchFamily="34" charset="0"/>
                </a:rPr>
                <a:t>0</a:t>
              </a:r>
            </a:p>
          </p:txBody>
        </p:sp>
        <p:sp>
          <p:nvSpPr>
            <p:cNvPr id="34847" name="Rectangle 131"/>
            <p:cNvSpPr>
              <a:spLocks noChangeArrowheads="1"/>
            </p:cNvSpPr>
            <p:nvPr/>
          </p:nvSpPr>
          <p:spPr bwMode="auto">
            <a:xfrm>
              <a:off x="6670108" y="1844824"/>
              <a:ext cx="423193" cy="393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9050" tIns="26987" rIns="19050" bIns="26987">
              <a:spAutoFit/>
            </a:bodyPr>
            <a:lstStyle>
              <a:lvl1pPr defTabSz="762000">
                <a:tabLst>
                  <a:tab pos="355600" algn="l"/>
                  <a:tab pos="711200" algn="l"/>
                  <a:tab pos="1079500" algn="l"/>
                </a:tabLst>
                <a:defRPr sz="2200">
                  <a:solidFill>
                    <a:schemeClr val="tx1"/>
                  </a:solidFill>
                  <a:latin typeface="Times New Roman" pitchFamily="18" charset="0"/>
                </a:defRPr>
              </a:lvl1pPr>
              <a:lvl2pPr marL="742950" indent="-285750" defTabSz="762000">
                <a:tabLst>
                  <a:tab pos="355600" algn="l"/>
                  <a:tab pos="711200" algn="l"/>
                  <a:tab pos="1079500" algn="l"/>
                </a:tabLst>
                <a:defRPr sz="2200">
                  <a:solidFill>
                    <a:schemeClr val="tx1"/>
                  </a:solidFill>
                  <a:latin typeface="Times New Roman" pitchFamily="18" charset="0"/>
                </a:defRPr>
              </a:lvl2pPr>
              <a:lvl3pPr marL="1143000" indent="-228600" defTabSz="762000">
                <a:tabLst>
                  <a:tab pos="355600" algn="l"/>
                  <a:tab pos="711200" algn="l"/>
                  <a:tab pos="1079500" algn="l"/>
                </a:tabLst>
                <a:defRPr sz="2200">
                  <a:solidFill>
                    <a:schemeClr val="tx1"/>
                  </a:solidFill>
                  <a:latin typeface="Times New Roman" pitchFamily="18" charset="0"/>
                </a:defRPr>
              </a:lvl3pPr>
              <a:lvl4pPr marL="1600200" indent="-228600" defTabSz="762000">
                <a:tabLst>
                  <a:tab pos="355600" algn="l"/>
                  <a:tab pos="711200" algn="l"/>
                  <a:tab pos="1079500" algn="l"/>
                </a:tabLst>
                <a:defRPr sz="2200">
                  <a:solidFill>
                    <a:schemeClr val="tx1"/>
                  </a:solidFill>
                  <a:latin typeface="Times New Roman" pitchFamily="18" charset="0"/>
                </a:defRPr>
              </a:lvl4pPr>
              <a:lvl5pPr marL="2057400" indent="-228600" defTabSz="762000">
                <a:tabLst>
                  <a:tab pos="355600" algn="l"/>
                  <a:tab pos="711200" algn="l"/>
                  <a:tab pos="1079500" algn="l"/>
                </a:tabLst>
                <a:defRPr sz="2200">
                  <a:solidFill>
                    <a:schemeClr val="tx1"/>
                  </a:solidFill>
                  <a:latin typeface="Times New Roman" pitchFamily="18" charset="0"/>
                </a:defRPr>
              </a:lvl5pPr>
              <a:lvl6pPr marL="25146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6pPr>
              <a:lvl7pPr marL="29718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7pPr>
              <a:lvl8pPr marL="34290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8pPr>
              <a:lvl9pPr marL="38862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9pPr>
            </a:lstStyle>
            <a:p>
              <a:pPr algn="r"/>
              <a:r>
                <a:rPr lang="en-US" altLang="en-US">
                  <a:solidFill>
                    <a:srgbClr val="990000"/>
                  </a:solidFill>
                  <a:latin typeface="Arial Narrow" pitchFamily="34" charset="0"/>
                </a:rPr>
                <a:t>100</a:t>
              </a:r>
            </a:p>
          </p:txBody>
        </p:sp>
      </p:grpSp>
      <p:grpSp>
        <p:nvGrpSpPr>
          <p:cNvPr id="6" name="Group 5"/>
          <p:cNvGrpSpPr>
            <a:grpSpLocks/>
          </p:cNvGrpSpPr>
          <p:nvPr/>
        </p:nvGrpSpPr>
        <p:grpSpPr bwMode="auto">
          <a:xfrm>
            <a:off x="7372350" y="2304627"/>
            <a:ext cx="965200" cy="1185862"/>
            <a:chOff x="7434108" y="2360731"/>
            <a:chExt cx="965528" cy="1185571"/>
          </a:xfrm>
        </p:grpSpPr>
        <p:sp>
          <p:nvSpPr>
            <p:cNvPr id="34832" name="Rectangle 49"/>
            <p:cNvSpPr>
              <a:spLocks noChangeArrowheads="1"/>
            </p:cNvSpPr>
            <p:nvPr/>
          </p:nvSpPr>
          <p:spPr bwMode="auto">
            <a:xfrm>
              <a:off x="7434108" y="2418080"/>
              <a:ext cx="371475" cy="1128222"/>
            </a:xfrm>
            <a:prstGeom prst="rect">
              <a:avLst/>
            </a:prstGeom>
            <a:solidFill>
              <a:srgbClr val="3366FF"/>
            </a:solidFill>
            <a:ln w="12700">
              <a:solidFill>
                <a:srgbClr val="000000"/>
              </a:solidFill>
              <a:miter lim="800000"/>
              <a:headEnd/>
              <a:tailEnd/>
            </a:ln>
          </p:spPr>
          <p:txBody>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endParaRPr lang="en-US" altLang="en-US"/>
            </a:p>
          </p:txBody>
        </p:sp>
        <p:sp>
          <p:nvSpPr>
            <p:cNvPr id="34833" name="Line 25"/>
            <p:cNvSpPr>
              <a:spLocks noChangeShapeType="1"/>
            </p:cNvSpPr>
            <p:nvPr/>
          </p:nvSpPr>
          <p:spPr bwMode="auto">
            <a:xfrm flipV="1">
              <a:off x="7887321" y="2428239"/>
              <a:ext cx="0" cy="1114717"/>
            </a:xfrm>
            <a:prstGeom prst="line">
              <a:avLst/>
            </a:prstGeom>
            <a:noFill/>
            <a:ln w="127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34" name="Rectangle 27"/>
            <p:cNvSpPr>
              <a:spLocks noChangeArrowheads="1"/>
            </p:cNvSpPr>
            <p:nvPr/>
          </p:nvSpPr>
          <p:spPr bwMode="auto">
            <a:xfrm>
              <a:off x="7939574" y="2360731"/>
              <a:ext cx="460062" cy="546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9050" tIns="26987" rIns="19050" bIns="26987">
              <a:spAutoFit/>
            </a:bodyPr>
            <a:lstStyle>
              <a:lvl1pPr defTabSz="762000">
                <a:tabLst>
                  <a:tab pos="355600" algn="l"/>
                  <a:tab pos="711200" algn="l"/>
                  <a:tab pos="1079500" algn="l"/>
                </a:tabLst>
                <a:defRPr sz="2200">
                  <a:solidFill>
                    <a:schemeClr val="tx1"/>
                  </a:solidFill>
                  <a:latin typeface="Times New Roman" pitchFamily="18" charset="0"/>
                </a:defRPr>
              </a:lvl1pPr>
              <a:lvl2pPr marL="742950" indent="-285750" defTabSz="762000">
                <a:tabLst>
                  <a:tab pos="355600" algn="l"/>
                  <a:tab pos="711200" algn="l"/>
                  <a:tab pos="1079500" algn="l"/>
                </a:tabLst>
                <a:defRPr sz="2200">
                  <a:solidFill>
                    <a:schemeClr val="tx1"/>
                  </a:solidFill>
                  <a:latin typeface="Times New Roman" pitchFamily="18" charset="0"/>
                </a:defRPr>
              </a:lvl2pPr>
              <a:lvl3pPr marL="1143000" indent="-228600" defTabSz="762000">
                <a:tabLst>
                  <a:tab pos="355600" algn="l"/>
                  <a:tab pos="711200" algn="l"/>
                  <a:tab pos="1079500" algn="l"/>
                </a:tabLst>
                <a:defRPr sz="2200">
                  <a:solidFill>
                    <a:schemeClr val="tx1"/>
                  </a:solidFill>
                  <a:latin typeface="Times New Roman" pitchFamily="18" charset="0"/>
                </a:defRPr>
              </a:lvl3pPr>
              <a:lvl4pPr marL="1600200" indent="-228600" defTabSz="762000">
                <a:tabLst>
                  <a:tab pos="355600" algn="l"/>
                  <a:tab pos="711200" algn="l"/>
                  <a:tab pos="1079500" algn="l"/>
                </a:tabLst>
                <a:defRPr sz="2200">
                  <a:solidFill>
                    <a:schemeClr val="tx1"/>
                  </a:solidFill>
                  <a:latin typeface="Times New Roman" pitchFamily="18" charset="0"/>
                </a:defRPr>
              </a:lvl4pPr>
              <a:lvl5pPr marL="2057400" indent="-228600" defTabSz="762000">
                <a:tabLst>
                  <a:tab pos="355600" algn="l"/>
                  <a:tab pos="711200" algn="l"/>
                  <a:tab pos="1079500" algn="l"/>
                </a:tabLst>
                <a:defRPr sz="2200">
                  <a:solidFill>
                    <a:schemeClr val="tx1"/>
                  </a:solidFill>
                  <a:latin typeface="Times New Roman" pitchFamily="18" charset="0"/>
                </a:defRPr>
              </a:lvl5pPr>
              <a:lvl6pPr marL="25146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6pPr>
              <a:lvl7pPr marL="29718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7pPr>
              <a:lvl8pPr marL="34290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8pPr>
              <a:lvl9pPr marL="38862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9pPr>
            </a:lstStyle>
            <a:p>
              <a:pPr>
                <a:lnSpc>
                  <a:spcPct val="80000"/>
                </a:lnSpc>
              </a:pPr>
              <a:r>
                <a:rPr lang="en-US" altLang="en-US" sz="2000">
                  <a:solidFill>
                    <a:srgbClr val="0000FF"/>
                  </a:solidFill>
                  <a:latin typeface="Arial Narrow" pitchFamily="34" charset="0"/>
                </a:rPr>
                <a:t>a </a:t>
              </a:r>
              <a:r>
                <a:rPr lang="en-US" altLang="en-US" sz="1600">
                  <a:solidFill>
                    <a:srgbClr val="0000FF"/>
                  </a:solidFill>
                  <a:latin typeface="Arial Narrow" pitchFamily="34" charset="0"/>
                </a:rPr>
                <a:t>=</a:t>
              </a:r>
              <a:r>
                <a:rPr lang="en-US" altLang="en-US" sz="2000">
                  <a:solidFill>
                    <a:srgbClr val="0000FF"/>
                  </a:solidFill>
                  <a:latin typeface="Arial Narrow" pitchFamily="34" charset="0"/>
                </a:rPr>
                <a:t/>
              </a:r>
              <a:br>
                <a:rPr lang="en-US" altLang="en-US" sz="2000">
                  <a:solidFill>
                    <a:srgbClr val="0000FF"/>
                  </a:solidFill>
                  <a:latin typeface="Arial Narrow" pitchFamily="34" charset="0"/>
                </a:rPr>
              </a:br>
              <a:r>
                <a:rPr lang="en-US" altLang="en-US" sz="2000">
                  <a:solidFill>
                    <a:srgbClr val="0000FF"/>
                  </a:solidFill>
                  <a:latin typeface="Arial Narrow" pitchFamily="34" charset="0"/>
                </a:rPr>
                <a:t>75%</a:t>
              </a:r>
            </a:p>
          </p:txBody>
        </p:sp>
      </p:grpSp>
      <p:grpSp>
        <p:nvGrpSpPr>
          <p:cNvPr id="7" name="Group 6"/>
          <p:cNvGrpSpPr>
            <a:grpSpLocks/>
          </p:cNvGrpSpPr>
          <p:nvPr/>
        </p:nvGrpSpPr>
        <p:grpSpPr bwMode="auto">
          <a:xfrm>
            <a:off x="7989888" y="2926927"/>
            <a:ext cx="949325" cy="563562"/>
            <a:chOff x="8052034" y="2983656"/>
            <a:chExt cx="948626" cy="563100"/>
          </a:xfrm>
        </p:grpSpPr>
        <p:sp>
          <p:nvSpPr>
            <p:cNvPr id="34829" name="Rectangle 50"/>
            <p:cNvSpPr>
              <a:spLocks noChangeArrowheads="1"/>
            </p:cNvSpPr>
            <p:nvPr/>
          </p:nvSpPr>
          <p:spPr bwMode="auto">
            <a:xfrm>
              <a:off x="8052034" y="2997200"/>
              <a:ext cx="371475" cy="549102"/>
            </a:xfrm>
            <a:prstGeom prst="rect">
              <a:avLst/>
            </a:prstGeom>
            <a:solidFill>
              <a:srgbClr val="FF0000"/>
            </a:solidFill>
            <a:ln w="12700">
              <a:solidFill>
                <a:srgbClr val="000000"/>
              </a:solidFill>
              <a:miter lim="800000"/>
              <a:headEnd/>
              <a:tailEnd/>
            </a:ln>
          </p:spPr>
          <p:txBody>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endParaRPr lang="en-US" altLang="en-US"/>
            </a:p>
          </p:txBody>
        </p:sp>
        <p:sp>
          <p:nvSpPr>
            <p:cNvPr id="34830" name="Line 26"/>
            <p:cNvSpPr>
              <a:spLocks noChangeShapeType="1"/>
            </p:cNvSpPr>
            <p:nvPr/>
          </p:nvSpPr>
          <p:spPr bwMode="auto">
            <a:xfrm flipV="1">
              <a:off x="8492655" y="3007359"/>
              <a:ext cx="0" cy="539397"/>
            </a:xfrm>
            <a:prstGeom prst="line">
              <a:avLst/>
            </a:prstGeom>
            <a:noFill/>
            <a:ln w="127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31" name="Rectangle 28"/>
            <p:cNvSpPr>
              <a:spLocks noChangeArrowheads="1"/>
            </p:cNvSpPr>
            <p:nvPr/>
          </p:nvSpPr>
          <p:spPr bwMode="auto">
            <a:xfrm>
              <a:off x="8540598" y="2983656"/>
              <a:ext cx="460062" cy="546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9050" tIns="26987" rIns="19050" bIns="26987">
              <a:spAutoFit/>
            </a:bodyPr>
            <a:lstStyle>
              <a:lvl1pPr defTabSz="762000">
                <a:tabLst>
                  <a:tab pos="355600" algn="l"/>
                  <a:tab pos="711200" algn="l"/>
                  <a:tab pos="1079500" algn="l"/>
                </a:tabLst>
                <a:defRPr sz="2200">
                  <a:solidFill>
                    <a:schemeClr val="tx1"/>
                  </a:solidFill>
                  <a:latin typeface="Times New Roman" pitchFamily="18" charset="0"/>
                </a:defRPr>
              </a:lvl1pPr>
              <a:lvl2pPr marL="742950" indent="-285750" defTabSz="762000">
                <a:tabLst>
                  <a:tab pos="355600" algn="l"/>
                  <a:tab pos="711200" algn="l"/>
                  <a:tab pos="1079500" algn="l"/>
                </a:tabLst>
                <a:defRPr sz="2200">
                  <a:solidFill>
                    <a:schemeClr val="tx1"/>
                  </a:solidFill>
                  <a:latin typeface="Times New Roman" pitchFamily="18" charset="0"/>
                </a:defRPr>
              </a:lvl2pPr>
              <a:lvl3pPr marL="1143000" indent="-228600" defTabSz="762000">
                <a:tabLst>
                  <a:tab pos="355600" algn="l"/>
                  <a:tab pos="711200" algn="l"/>
                  <a:tab pos="1079500" algn="l"/>
                </a:tabLst>
                <a:defRPr sz="2200">
                  <a:solidFill>
                    <a:schemeClr val="tx1"/>
                  </a:solidFill>
                  <a:latin typeface="Times New Roman" pitchFamily="18" charset="0"/>
                </a:defRPr>
              </a:lvl3pPr>
              <a:lvl4pPr marL="1600200" indent="-228600" defTabSz="762000">
                <a:tabLst>
                  <a:tab pos="355600" algn="l"/>
                  <a:tab pos="711200" algn="l"/>
                  <a:tab pos="1079500" algn="l"/>
                </a:tabLst>
                <a:defRPr sz="2200">
                  <a:solidFill>
                    <a:schemeClr val="tx1"/>
                  </a:solidFill>
                  <a:latin typeface="Times New Roman" pitchFamily="18" charset="0"/>
                </a:defRPr>
              </a:lvl4pPr>
              <a:lvl5pPr marL="2057400" indent="-228600" defTabSz="762000">
                <a:tabLst>
                  <a:tab pos="355600" algn="l"/>
                  <a:tab pos="711200" algn="l"/>
                  <a:tab pos="1079500" algn="l"/>
                </a:tabLst>
                <a:defRPr sz="2200">
                  <a:solidFill>
                    <a:schemeClr val="tx1"/>
                  </a:solidFill>
                  <a:latin typeface="Times New Roman" pitchFamily="18" charset="0"/>
                </a:defRPr>
              </a:lvl5pPr>
              <a:lvl6pPr marL="25146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6pPr>
              <a:lvl7pPr marL="29718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7pPr>
              <a:lvl8pPr marL="34290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8pPr>
              <a:lvl9pPr marL="38862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9pPr>
            </a:lstStyle>
            <a:p>
              <a:pPr>
                <a:lnSpc>
                  <a:spcPct val="80000"/>
                </a:lnSpc>
              </a:pPr>
              <a:r>
                <a:rPr lang="en-US" altLang="en-US" sz="2000">
                  <a:solidFill>
                    <a:srgbClr val="FF0000"/>
                  </a:solidFill>
                  <a:latin typeface="Arial Narrow" pitchFamily="34" charset="0"/>
                </a:rPr>
                <a:t>b </a:t>
              </a:r>
              <a:r>
                <a:rPr lang="en-US" altLang="en-US" sz="1600">
                  <a:solidFill>
                    <a:srgbClr val="FF0000"/>
                  </a:solidFill>
                  <a:latin typeface="Arial Narrow" pitchFamily="34" charset="0"/>
                </a:rPr>
                <a:t>=</a:t>
              </a:r>
              <a:r>
                <a:rPr lang="en-US" altLang="en-US" sz="2000">
                  <a:solidFill>
                    <a:srgbClr val="FF0000"/>
                  </a:solidFill>
                  <a:latin typeface="Arial Narrow" pitchFamily="34" charset="0"/>
                </a:rPr>
                <a:t/>
              </a:r>
              <a:br>
                <a:rPr lang="en-US" altLang="en-US" sz="2000">
                  <a:solidFill>
                    <a:srgbClr val="FF0000"/>
                  </a:solidFill>
                  <a:latin typeface="Arial Narrow" pitchFamily="34" charset="0"/>
                </a:rPr>
              </a:br>
              <a:r>
                <a:rPr lang="en-US" altLang="en-US" sz="2000">
                  <a:solidFill>
                    <a:srgbClr val="FF0000"/>
                  </a:solidFill>
                  <a:latin typeface="Arial Narrow" pitchFamily="34" charset="0"/>
                </a:rPr>
                <a:t>36%</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1094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53" presetClass="entr" presetSubtype="16"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4"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4"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499"/>
                                          </p:stCondLst>
                                        </p:cTn>
                                        <p:tgtEl>
                                          <p:spTgt spid="210946">
                                            <p:txEl>
                                              <p:pRg st="1" end="1"/>
                                            </p:txEl>
                                          </p:spTgt>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499"/>
                                          </p:stCondLst>
                                        </p:cTn>
                                        <p:tgtEl>
                                          <p:spTgt spid="210946">
                                            <p:txEl>
                                              <p:pRg st="2" end="2"/>
                                            </p:txEl>
                                          </p:spTgt>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499"/>
                                          </p:stCondLst>
                                        </p:cTn>
                                        <p:tgtEl>
                                          <p:spTgt spid="210946">
                                            <p:txEl>
                                              <p:pRg st="3" end="3"/>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499"/>
                                          </p:stCondLst>
                                        </p:cTn>
                                        <p:tgtEl>
                                          <p:spTgt spid="210946">
                                            <p:txEl>
                                              <p:pRg st="4" end="4"/>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499"/>
                                          </p:stCondLst>
                                        </p:cTn>
                                        <p:tgtEl>
                                          <p:spTgt spid="210946">
                                            <p:txEl>
                                              <p:pRg st="5" end="5"/>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499"/>
                                          </p:stCondLst>
                                        </p:cTn>
                                        <p:tgtEl>
                                          <p:spTgt spid="21094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6" grpId="0" uiExpand="1" build="p" bldLvl="3"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77788" y="115888"/>
            <a:ext cx="9013825" cy="585787"/>
          </a:xfrm>
        </p:spPr>
        <p:txBody>
          <a:bodyPr/>
          <a:lstStyle/>
          <a:p>
            <a:r>
              <a:rPr lang="en-US" altLang="en-US" dirty="0" smtClean="0"/>
              <a:t>Getting Effects from Models</a:t>
            </a:r>
          </a:p>
        </p:txBody>
      </p:sp>
      <p:sp>
        <p:nvSpPr>
          <p:cNvPr id="245763" name="Rectangle 3"/>
          <p:cNvSpPr>
            <a:spLocks noGrp="1" noChangeArrowheads="1"/>
          </p:cNvSpPr>
          <p:nvPr>
            <p:ph type="body" idx="1"/>
          </p:nvPr>
        </p:nvSpPr>
        <p:spPr>
          <a:xfrm>
            <a:off x="79375" y="701675"/>
            <a:ext cx="9010650" cy="5822950"/>
          </a:xfrm>
        </p:spPr>
        <p:txBody>
          <a:bodyPr/>
          <a:lstStyle/>
          <a:p>
            <a:r>
              <a:rPr lang="en-US" altLang="en-US" dirty="0" smtClean="0"/>
              <a:t>An effect arises from a </a:t>
            </a:r>
            <a:r>
              <a:rPr lang="en-US" altLang="en-US" dirty="0" smtClean="0">
                <a:solidFill>
                  <a:srgbClr val="0000FF"/>
                </a:solidFill>
              </a:rPr>
              <a:t>dependent</a:t>
            </a:r>
            <a:r>
              <a:rPr lang="en-US" altLang="en-US" dirty="0" smtClean="0"/>
              <a:t> variable and one or more </a:t>
            </a:r>
            <a:r>
              <a:rPr lang="en-US" altLang="en-US" dirty="0" smtClean="0">
                <a:solidFill>
                  <a:srgbClr val="0000FF"/>
                </a:solidFill>
              </a:rPr>
              <a:t>predictor</a:t>
            </a:r>
            <a:r>
              <a:rPr lang="en-US" altLang="en-US" dirty="0" smtClean="0"/>
              <a:t> (independent) variables.</a:t>
            </a:r>
          </a:p>
          <a:p>
            <a:pPr lvl="1"/>
            <a:r>
              <a:rPr lang="en-US" altLang="en-US" dirty="0" smtClean="0"/>
              <a:t>The relationship between the values of the variables is expressed as an equation or </a:t>
            </a:r>
            <a:r>
              <a:rPr lang="en-US" altLang="en-US" dirty="0" smtClean="0">
                <a:solidFill>
                  <a:srgbClr val="0000FF"/>
                </a:solidFill>
              </a:rPr>
              <a:t>model</a:t>
            </a:r>
            <a:r>
              <a:rPr lang="en-US" altLang="en-US" dirty="0" smtClean="0"/>
              <a:t>.</a:t>
            </a:r>
          </a:p>
          <a:p>
            <a:r>
              <a:rPr lang="en-US" altLang="en-US" dirty="0" smtClean="0"/>
              <a:t>Example of </a:t>
            </a:r>
            <a:r>
              <a:rPr lang="en-US" altLang="en-US" dirty="0" smtClean="0">
                <a:solidFill>
                  <a:srgbClr val="0000FF"/>
                </a:solidFill>
              </a:rPr>
              <a:t>one predictor</a:t>
            </a:r>
            <a:r>
              <a:rPr lang="en-US" altLang="en-US" dirty="0" smtClean="0"/>
              <a:t>: </a:t>
            </a:r>
            <a:r>
              <a:rPr lang="en-US" altLang="en-US" dirty="0" smtClean="0">
                <a:solidFill>
                  <a:srgbClr val="A50021"/>
                </a:solidFill>
              </a:rPr>
              <a:t>Strength = a + b*Age</a:t>
            </a:r>
          </a:p>
          <a:p>
            <a:pPr lvl="1"/>
            <a:r>
              <a:rPr lang="en-US" altLang="en-US" dirty="0" smtClean="0"/>
              <a:t>This has the same form as the equation of a line, </a:t>
            </a:r>
            <a:r>
              <a:rPr lang="en-US" altLang="en-US" dirty="0" smtClean="0">
                <a:solidFill>
                  <a:srgbClr val="A50021"/>
                </a:solidFill>
              </a:rPr>
              <a:t>Y = a + b*X</a:t>
            </a:r>
            <a:r>
              <a:rPr lang="en-US" altLang="en-US" dirty="0" smtClean="0"/>
              <a:t>, hence the term </a:t>
            </a:r>
            <a:r>
              <a:rPr lang="en-US" altLang="en-US" i="1" dirty="0" smtClean="0"/>
              <a:t>linear model</a:t>
            </a:r>
            <a:r>
              <a:rPr lang="en-US" altLang="en-US" dirty="0" smtClean="0"/>
              <a:t>.</a:t>
            </a:r>
          </a:p>
          <a:p>
            <a:pPr lvl="1"/>
            <a:r>
              <a:rPr lang="en-US" altLang="en-US" dirty="0" smtClean="0"/>
              <a:t>The model is used as if it means: </a:t>
            </a:r>
            <a:r>
              <a:rPr lang="en-US" altLang="en-US" dirty="0" smtClean="0">
                <a:solidFill>
                  <a:srgbClr val="A50021"/>
                </a:solidFill>
              </a:rPr>
              <a:t>Strength </a:t>
            </a:r>
            <a:r>
              <a:rPr lang="en-US" altLang="en-US" dirty="0" smtClean="0">
                <a:solidFill>
                  <a:srgbClr val="A50021"/>
                </a:solidFill>
                <a:sym typeface="Symbol" pitchFamily="18" charset="2"/>
              </a:rPr>
              <a:t></a:t>
            </a:r>
            <a:r>
              <a:rPr lang="en-US" altLang="en-US" dirty="0" smtClean="0">
                <a:solidFill>
                  <a:srgbClr val="A50021"/>
                </a:solidFill>
              </a:rPr>
              <a:t> a + b*Age</a:t>
            </a:r>
            <a:r>
              <a:rPr lang="en-US" altLang="en-US" dirty="0" smtClean="0"/>
              <a:t>.</a:t>
            </a:r>
          </a:p>
          <a:p>
            <a:pPr lvl="1"/>
            <a:r>
              <a:rPr lang="en-US" altLang="en-US" dirty="0" smtClean="0"/>
              <a:t>If </a:t>
            </a:r>
            <a:r>
              <a:rPr lang="en-US" altLang="en-US" dirty="0" smtClean="0">
                <a:solidFill>
                  <a:srgbClr val="A50021"/>
                </a:solidFill>
              </a:rPr>
              <a:t>Age</a:t>
            </a:r>
            <a:r>
              <a:rPr lang="en-US" altLang="en-US" dirty="0" smtClean="0"/>
              <a:t> is in years, the model implies that older subjects are stronger. </a:t>
            </a:r>
          </a:p>
          <a:p>
            <a:pPr lvl="1"/>
            <a:r>
              <a:rPr lang="en-US" altLang="en-US" dirty="0" smtClean="0"/>
              <a:t>The magnitude comes from the “</a:t>
            </a:r>
            <a:r>
              <a:rPr lang="en-US" altLang="en-US" dirty="0" smtClean="0">
                <a:solidFill>
                  <a:srgbClr val="A50021"/>
                </a:solidFill>
              </a:rPr>
              <a:t>b</a:t>
            </a:r>
            <a:r>
              <a:rPr lang="en-US" altLang="en-US" dirty="0" smtClean="0"/>
              <a:t>” </a:t>
            </a:r>
            <a:r>
              <a:rPr lang="en-US" altLang="en-US" i="1" dirty="0" smtClean="0"/>
              <a:t>coefficient</a:t>
            </a:r>
            <a:r>
              <a:rPr lang="en-US" altLang="en-US" dirty="0" smtClean="0"/>
              <a:t> or </a:t>
            </a:r>
            <a:r>
              <a:rPr lang="en-US" altLang="en-US" i="1" dirty="0" smtClean="0"/>
              <a:t>parameter</a:t>
            </a:r>
            <a:r>
              <a:rPr lang="en-US" altLang="en-US" dirty="0" smtClean="0"/>
              <a:t>.</a:t>
            </a:r>
          </a:p>
          <a:p>
            <a:pPr lvl="1"/>
            <a:r>
              <a:rPr lang="en-US" altLang="en-US" dirty="0" smtClean="0"/>
              <a:t>Real data won’t fit this model exactly, so what’s the point?</a:t>
            </a:r>
          </a:p>
          <a:p>
            <a:pPr lvl="1"/>
            <a:r>
              <a:rPr lang="en-US" altLang="en-US" dirty="0" smtClean="0"/>
              <a:t>Well, it might fit quite well for children or old folks, and if so…</a:t>
            </a:r>
          </a:p>
          <a:p>
            <a:pPr lvl="1"/>
            <a:r>
              <a:rPr lang="en-US" altLang="en-US" dirty="0" smtClean="0"/>
              <a:t>We can predict the average strength for a given age.</a:t>
            </a:r>
          </a:p>
          <a:p>
            <a:pPr lvl="1"/>
            <a:r>
              <a:rPr lang="en-US" altLang="en-US" dirty="0" smtClean="0"/>
              <a:t>And we can assess how far off the trend a given individual falls.</a:t>
            </a:r>
          </a:p>
        </p:txBody>
      </p:sp>
      <p:sp>
        <p:nvSpPr>
          <p:cNvPr id="4" name="Action Button: Home 3">
            <a:hlinkClick r:id="rId3" action="ppaction://hlinksldjump" highlightClick="1"/>
          </p:cNvPr>
          <p:cNvSpPr/>
          <p:nvPr/>
        </p:nvSpPr>
        <p:spPr bwMode="auto">
          <a:xfrm>
            <a:off x="8532440" y="6021288"/>
            <a:ext cx="500063" cy="428625"/>
          </a:xfrm>
          <a:prstGeom prst="actionButtonHome">
            <a:avLst/>
          </a:prstGeom>
          <a:solidFill>
            <a:srgbClr val="FFFFFF"/>
          </a:solidFill>
          <a:ln w="9525" cap="flat" cmpd="sng" algn="ctr">
            <a:solidFill>
              <a:schemeClr val="bg1">
                <a:lumMod val="50000"/>
              </a:schemeClr>
            </a:solidFill>
            <a:prstDash val="solid"/>
            <a:round/>
            <a:headEnd type="none" w="med" len="med"/>
            <a:tailEnd type="none" w="med" len="med"/>
          </a:ln>
          <a:effectLst/>
        </p:spPr>
        <p:txBody>
          <a:bodyPr/>
          <a:lstStyle/>
          <a:p>
            <a:pPr eaLnBrk="0" hangingPunct="0">
              <a:defRPr/>
            </a:pPr>
            <a:endParaRPr lang="en-US" dirty="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457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4576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4576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4576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4576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4576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4576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45763">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245763">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245763">
                                            <p:txEl>
                                              <p:pRg st="9" end="9"/>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24576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63" grpId="0" build="p" bldLvl="3"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0946" name="Rectangle 2"/>
          <p:cNvSpPr>
            <a:spLocks noGrp="1" noChangeArrowheads="1"/>
          </p:cNvSpPr>
          <p:nvPr>
            <p:ph type="body" idx="1"/>
          </p:nvPr>
        </p:nvSpPr>
        <p:spPr>
          <a:xfrm>
            <a:off x="31750" y="44450"/>
            <a:ext cx="9069388" cy="6696918"/>
          </a:xfrm>
        </p:spPr>
        <p:txBody>
          <a:bodyPr/>
          <a:lstStyle/>
          <a:p>
            <a:pPr lvl="1">
              <a:lnSpc>
                <a:spcPct val="94000"/>
              </a:lnSpc>
              <a:defRPr/>
            </a:pPr>
            <a:r>
              <a:rPr lang="en-US" dirty="0" smtClean="0"/>
              <a:t>Another </a:t>
            </a:r>
            <a:r>
              <a:rPr lang="en-US" dirty="0"/>
              <a:t>problem: the sense of magnitude of a given difference depends on how big the proportions are.</a:t>
            </a:r>
          </a:p>
          <a:p>
            <a:pPr lvl="2">
              <a:lnSpc>
                <a:spcPct val="94000"/>
              </a:lnSpc>
              <a:defRPr/>
            </a:pPr>
            <a:r>
              <a:rPr lang="en-US" dirty="0"/>
              <a:t>Example: for a 10% difference, 90% vs 80% doesn’t seem big, but…</a:t>
            </a:r>
          </a:p>
          <a:p>
            <a:pPr marL="685800" lvl="2" indent="0">
              <a:lnSpc>
                <a:spcPct val="94000"/>
              </a:lnSpc>
              <a:buFontTx/>
              <a:buNone/>
              <a:defRPr/>
            </a:pPr>
            <a:r>
              <a:rPr lang="en-US" dirty="0"/>
              <a:t>	11% vs 1% can be interpreted as a huge "difference" (11x the risk).</a:t>
            </a:r>
          </a:p>
          <a:p>
            <a:pPr lvl="1">
              <a:lnSpc>
                <a:spcPct val="94000"/>
              </a:lnSpc>
            </a:pPr>
            <a:r>
              <a:rPr lang="en-US" altLang="en-US" dirty="0" smtClean="0"/>
              <a:t>So there is no scale of magnitudes for a risk or proportion difference.</a:t>
            </a:r>
          </a:p>
          <a:p>
            <a:pPr lvl="1">
              <a:lnSpc>
                <a:spcPct val="94000"/>
              </a:lnSpc>
            </a:pPr>
            <a:r>
              <a:rPr lang="en-AU" altLang="en-US" b="1" dirty="0"/>
              <a:t>Exception </a:t>
            </a:r>
            <a:r>
              <a:rPr lang="en-AU" altLang="en-US" b="1" dirty="0" smtClean="0"/>
              <a:t>#1</a:t>
            </a:r>
            <a:r>
              <a:rPr lang="en-AU" altLang="en-US" dirty="0" smtClean="0"/>
              <a:t>: </a:t>
            </a:r>
            <a:r>
              <a:rPr lang="en-AU" altLang="en-US" dirty="0">
                <a:solidFill>
                  <a:srgbClr val="0000FF"/>
                </a:solidFill>
              </a:rPr>
              <a:t>time-independent proportions</a:t>
            </a:r>
            <a:r>
              <a:rPr lang="en-AU" altLang="en-US" dirty="0"/>
              <a:t>, where &lt;10% is trivial and &gt;90% is almost everyone (e.g., proportion choosing an item</a:t>
            </a:r>
            <a:r>
              <a:rPr lang="en-AU" altLang="en-US" dirty="0" smtClean="0"/>
              <a:t>).</a:t>
            </a:r>
            <a:endParaRPr lang="en-AU" altLang="en-US" dirty="0"/>
          </a:p>
          <a:p>
            <a:pPr lvl="2">
              <a:lnSpc>
                <a:spcPct val="94000"/>
              </a:lnSpc>
            </a:pPr>
            <a:r>
              <a:rPr lang="en-US" altLang="en-US" dirty="0" smtClean="0"/>
              <a:t>High proportions are possible, so the focus is on everyone (the denominator), not just the small proportion of cases (the numerator).</a:t>
            </a:r>
            <a:endParaRPr lang="en-AU" altLang="en-US" dirty="0" smtClean="0"/>
          </a:p>
          <a:p>
            <a:pPr lvl="2">
              <a:lnSpc>
                <a:spcPct val="94000"/>
              </a:lnSpc>
            </a:pPr>
            <a:r>
              <a:rPr lang="en-AU" altLang="en-US" dirty="0" smtClean="0"/>
              <a:t>Use </a:t>
            </a:r>
            <a:r>
              <a:rPr lang="en-AU" altLang="en-US" dirty="0"/>
              <a:t>this scale for such proportions and their differences:</a:t>
            </a:r>
          </a:p>
          <a:p>
            <a:pPr lvl="2">
              <a:lnSpc>
                <a:spcPct val="94000"/>
              </a:lnSpc>
            </a:pPr>
            <a:endParaRPr lang="en-US" altLang="en-US" sz="3600" dirty="0"/>
          </a:p>
          <a:p>
            <a:pPr lvl="1">
              <a:lnSpc>
                <a:spcPct val="94000"/>
              </a:lnSpc>
            </a:pPr>
            <a:r>
              <a:rPr lang="en-AU" altLang="en-US" b="1" dirty="0" smtClean="0"/>
              <a:t>Exception #2</a:t>
            </a:r>
            <a:r>
              <a:rPr lang="en-AU" altLang="en-US" dirty="0" smtClean="0"/>
              <a:t>: winning and losing close matches.</a:t>
            </a:r>
          </a:p>
          <a:p>
            <a:pPr lvl="2">
              <a:lnSpc>
                <a:spcPct val="94000"/>
              </a:lnSpc>
            </a:pPr>
            <a:r>
              <a:rPr lang="en-AU" altLang="en-US" dirty="0" smtClean="0"/>
              <a:t>One extra match in every 10 close matches is a proportion difference of 10% (55% </a:t>
            </a:r>
            <a:r>
              <a:rPr lang="en-US" dirty="0" smtClean="0"/>
              <a:t>–</a:t>
            </a:r>
            <a:r>
              <a:rPr lang="en-AU" altLang="en-US" dirty="0" smtClean="0"/>
              <a:t> 45%); 3 extra is 30% (65% </a:t>
            </a:r>
            <a:r>
              <a:rPr lang="en-US" dirty="0"/>
              <a:t>–</a:t>
            </a:r>
            <a:r>
              <a:rPr lang="en-AU" altLang="en-US" dirty="0" smtClean="0"/>
              <a:t> 35%), etc.</a:t>
            </a:r>
          </a:p>
          <a:p>
            <a:pPr lvl="2">
              <a:lnSpc>
                <a:spcPct val="94000"/>
              </a:lnSpc>
            </a:pPr>
            <a:r>
              <a:rPr lang="en-AU" altLang="en-US" dirty="0" smtClean="0"/>
              <a:t>Hence use the above scale, representing 1, 3, 5, 7 and 9 wins and losses in every 10 matches.</a:t>
            </a:r>
            <a:endParaRPr lang="en-AU" altLang="en-US" sz="1800" dirty="0" smtClean="0"/>
          </a:p>
          <a:p>
            <a:pPr lvl="1">
              <a:lnSpc>
                <a:spcPct val="94000"/>
              </a:lnSpc>
            </a:pPr>
            <a:r>
              <a:rPr lang="en-US" altLang="en-US" dirty="0" smtClean="0"/>
              <a:t>Proportion differences should be analyzed as odds ratios.</a:t>
            </a:r>
          </a:p>
        </p:txBody>
      </p:sp>
      <p:sp>
        <p:nvSpPr>
          <p:cNvPr id="16" name="Action Button: Home 15">
            <a:hlinkClick r:id="rId3" action="ppaction://hlinksldjump" highlightClick="1"/>
          </p:cNvPr>
          <p:cNvSpPr/>
          <p:nvPr/>
        </p:nvSpPr>
        <p:spPr bwMode="auto">
          <a:xfrm>
            <a:off x="8541948" y="6024711"/>
            <a:ext cx="500063" cy="428625"/>
          </a:xfrm>
          <a:prstGeom prst="actionButtonHome">
            <a:avLst/>
          </a:prstGeom>
          <a:solidFill>
            <a:srgbClr val="FFFFFF">
              <a:alpha val="49000"/>
            </a:srgbClr>
          </a:solidFill>
          <a:ln w="9525" cap="flat" cmpd="sng" algn="ctr">
            <a:solidFill>
              <a:schemeClr val="bg1">
                <a:lumMod val="50000"/>
              </a:schemeClr>
            </a:solidFill>
            <a:prstDash val="solid"/>
            <a:round/>
            <a:headEnd type="none" w="med" len="med"/>
            <a:tailEnd type="none" w="med" len="med"/>
          </a:ln>
          <a:effectLst/>
        </p:spPr>
        <p:txBody>
          <a:bodyPr/>
          <a:lstStyle/>
          <a:p>
            <a:pPr eaLnBrk="0" hangingPunct="0">
              <a:defRPr/>
            </a:pPr>
            <a:endParaRPr lang="en-US" dirty="0">
              <a:cs typeface="+mn-cs"/>
            </a:endParaRPr>
          </a:p>
        </p:txBody>
      </p:sp>
      <p:grpSp>
        <p:nvGrpSpPr>
          <p:cNvPr id="17" name="Group 138"/>
          <p:cNvGrpSpPr>
            <a:grpSpLocks/>
          </p:cNvGrpSpPr>
          <p:nvPr/>
        </p:nvGrpSpPr>
        <p:grpSpPr bwMode="auto">
          <a:xfrm>
            <a:off x="218012" y="3904096"/>
            <a:ext cx="8746476" cy="516994"/>
            <a:chOff x="476" y="3793"/>
            <a:chExt cx="5126" cy="317"/>
          </a:xfrm>
        </p:grpSpPr>
        <p:sp>
          <p:nvSpPr>
            <p:cNvPr id="18" name="Rectangle 139"/>
            <p:cNvSpPr>
              <a:spLocks noChangeArrowheads="1"/>
            </p:cNvSpPr>
            <p:nvPr/>
          </p:nvSpPr>
          <p:spPr bwMode="auto">
            <a:xfrm rot="10800000">
              <a:off x="476" y="3793"/>
              <a:ext cx="5126" cy="317"/>
            </a:xfrm>
            <a:prstGeom prst="rect">
              <a:avLst/>
            </a:prstGeom>
            <a:gradFill rotWithShape="1">
              <a:gsLst>
                <a:gs pos="0">
                  <a:srgbClr val="FF3399">
                    <a:alpha val="29999"/>
                  </a:srgbClr>
                </a:gs>
                <a:gs pos="25000">
                  <a:srgbClr val="FF6633">
                    <a:alpha val="29999"/>
                  </a:srgbClr>
                </a:gs>
                <a:gs pos="50000">
                  <a:srgbClr val="FFFF00">
                    <a:alpha val="29999"/>
                  </a:srgbClr>
                </a:gs>
                <a:gs pos="75000">
                  <a:srgbClr val="01A78F">
                    <a:alpha val="29999"/>
                  </a:srgbClr>
                </a:gs>
                <a:gs pos="100000">
                  <a:srgbClr val="3366FF">
                    <a:alpha val="29999"/>
                  </a:srgb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ctr"/>
              <a:endParaRPr lang="en-US" altLang="en-US"/>
            </a:p>
          </p:txBody>
        </p:sp>
        <p:sp>
          <p:nvSpPr>
            <p:cNvPr id="19" name="Rectangle 140"/>
            <p:cNvSpPr>
              <a:spLocks noChangeArrowheads="1"/>
            </p:cNvSpPr>
            <p:nvPr/>
          </p:nvSpPr>
          <p:spPr bwMode="auto">
            <a:xfrm>
              <a:off x="901" y="3823"/>
              <a:ext cx="428" cy="25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18000" tIns="44450" rIns="18000" bIns="44450">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ctr">
                <a:lnSpc>
                  <a:spcPct val="90000"/>
                </a:lnSpc>
              </a:pPr>
              <a:r>
                <a:rPr lang="en-AU" altLang="en-AU" sz="2400" dirty="0" smtClean="0">
                  <a:solidFill>
                    <a:srgbClr val="0000FF"/>
                  </a:solidFill>
                  <a:latin typeface="Arial Narrow" pitchFamily="34" charset="0"/>
                </a:rPr>
                <a:t>±10%</a:t>
              </a:r>
              <a:endParaRPr lang="en-US" altLang="en-AU" sz="2400" dirty="0">
                <a:solidFill>
                  <a:srgbClr val="0000FF"/>
                </a:solidFill>
                <a:latin typeface="Arial Narrow" pitchFamily="34" charset="0"/>
              </a:endParaRPr>
            </a:p>
          </p:txBody>
        </p:sp>
        <p:sp>
          <p:nvSpPr>
            <p:cNvPr id="20" name="Rectangle 141"/>
            <p:cNvSpPr>
              <a:spLocks noChangeArrowheads="1"/>
            </p:cNvSpPr>
            <p:nvPr/>
          </p:nvSpPr>
          <p:spPr bwMode="auto">
            <a:xfrm>
              <a:off x="1723" y="3823"/>
              <a:ext cx="428" cy="25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18000" tIns="44450" rIns="18000" bIns="44450">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ctr">
                <a:lnSpc>
                  <a:spcPct val="90000"/>
                </a:lnSpc>
              </a:pPr>
              <a:r>
                <a:rPr lang="en-AU" altLang="en-AU" sz="2400" dirty="0" smtClean="0">
                  <a:solidFill>
                    <a:srgbClr val="0000FF"/>
                  </a:solidFill>
                  <a:latin typeface="Arial Narrow" pitchFamily="34" charset="0"/>
                </a:rPr>
                <a:t>±30%</a:t>
              </a:r>
              <a:endParaRPr lang="en-US" altLang="en-AU" sz="2400" dirty="0">
                <a:solidFill>
                  <a:srgbClr val="0000FF"/>
                </a:solidFill>
                <a:latin typeface="Arial Narrow" pitchFamily="34" charset="0"/>
              </a:endParaRPr>
            </a:p>
          </p:txBody>
        </p:sp>
        <p:sp>
          <p:nvSpPr>
            <p:cNvPr id="21" name="Rectangle 142"/>
            <p:cNvSpPr>
              <a:spLocks noChangeArrowheads="1"/>
            </p:cNvSpPr>
            <p:nvPr/>
          </p:nvSpPr>
          <p:spPr bwMode="auto">
            <a:xfrm>
              <a:off x="2832" y="3823"/>
              <a:ext cx="428" cy="25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18000" tIns="44450" rIns="18000" bIns="44450">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ctr">
                <a:lnSpc>
                  <a:spcPct val="90000"/>
                </a:lnSpc>
              </a:pPr>
              <a:r>
                <a:rPr lang="en-AU" altLang="en-AU" sz="2400" dirty="0" smtClean="0">
                  <a:solidFill>
                    <a:srgbClr val="0000FF"/>
                  </a:solidFill>
                  <a:latin typeface="Arial Narrow" pitchFamily="34" charset="0"/>
                </a:rPr>
                <a:t>±50%</a:t>
              </a:r>
              <a:endParaRPr lang="en-US" altLang="en-AU" sz="2400" dirty="0">
                <a:solidFill>
                  <a:srgbClr val="0000FF"/>
                </a:solidFill>
                <a:latin typeface="Arial Narrow" pitchFamily="34" charset="0"/>
              </a:endParaRPr>
            </a:p>
          </p:txBody>
        </p:sp>
        <p:sp>
          <p:nvSpPr>
            <p:cNvPr id="22" name="Rectangle 143"/>
            <p:cNvSpPr>
              <a:spLocks noChangeArrowheads="1"/>
            </p:cNvSpPr>
            <p:nvPr/>
          </p:nvSpPr>
          <p:spPr bwMode="auto">
            <a:xfrm>
              <a:off x="3637" y="3823"/>
              <a:ext cx="428" cy="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18000" tIns="44450" rIns="18000" bIns="44450">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ctr">
                <a:lnSpc>
                  <a:spcPct val="90000"/>
                </a:lnSpc>
              </a:pPr>
              <a:r>
                <a:rPr lang="en-AU" altLang="en-AU" sz="2400" dirty="0" smtClean="0">
                  <a:solidFill>
                    <a:srgbClr val="0000FF"/>
                  </a:solidFill>
                  <a:latin typeface="Arial Narrow" pitchFamily="34" charset="0"/>
                </a:rPr>
                <a:t>±70%</a:t>
              </a:r>
              <a:endParaRPr lang="en-US" altLang="en-AU" sz="2400" dirty="0">
                <a:solidFill>
                  <a:srgbClr val="0000FF"/>
                </a:solidFill>
                <a:latin typeface="Arial Narrow" pitchFamily="34" charset="0"/>
              </a:endParaRPr>
            </a:p>
          </p:txBody>
        </p:sp>
        <p:sp>
          <p:nvSpPr>
            <p:cNvPr id="23" name="Rectangle 144"/>
            <p:cNvSpPr>
              <a:spLocks noChangeArrowheads="1"/>
            </p:cNvSpPr>
            <p:nvPr/>
          </p:nvSpPr>
          <p:spPr bwMode="auto">
            <a:xfrm>
              <a:off x="4772" y="3823"/>
              <a:ext cx="428" cy="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18000" tIns="44450" rIns="18000" bIns="44450">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ctr">
                <a:lnSpc>
                  <a:spcPct val="90000"/>
                </a:lnSpc>
              </a:pPr>
              <a:r>
                <a:rPr lang="en-AU" altLang="en-AU" sz="2400" dirty="0" smtClean="0">
                  <a:solidFill>
                    <a:srgbClr val="0000FF"/>
                  </a:solidFill>
                  <a:latin typeface="Arial Narrow" pitchFamily="34" charset="0"/>
                </a:rPr>
                <a:t>±90%</a:t>
              </a:r>
              <a:endParaRPr lang="en-US" altLang="en-AU" sz="2400" dirty="0">
                <a:solidFill>
                  <a:srgbClr val="0000FF"/>
                </a:solidFill>
                <a:latin typeface="Arial Narrow" pitchFamily="34" charset="0"/>
              </a:endParaRPr>
            </a:p>
          </p:txBody>
        </p:sp>
        <p:sp>
          <p:nvSpPr>
            <p:cNvPr id="24" name="Rectangle 145"/>
            <p:cNvSpPr>
              <a:spLocks noChangeArrowheads="1"/>
            </p:cNvSpPr>
            <p:nvPr/>
          </p:nvSpPr>
          <p:spPr bwMode="auto">
            <a:xfrm>
              <a:off x="516" y="3819"/>
              <a:ext cx="377" cy="25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18000" tIns="44450" rIns="18000" bIns="44450">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ctr">
                <a:lnSpc>
                  <a:spcPct val="90000"/>
                </a:lnSpc>
              </a:pPr>
              <a:r>
                <a:rPr lang="en-AU" altLang="en-AU" sz="2400" dirty="0">
                  <a:latin typeface="Arial Narrow" pitchFamily="34" charset="0"/>
                </a:rPr>
                <a:t>trivial</a:t>
              </a:r>
              <a:endParaRPr lang="en-US" altLang="en-AU" sz="2400" dirty="0">
                <a:latin typeface="Arial Narrow" pitchFamily="34" charset="0"/>
              </a:endParaRPr>
            </a:p>
          </p:txBody>
        </p:sp>
        <p:sp>
          <p:nvSpPr>
            <p:cNvPr id="26" name="Rectangle 146"/>
            <p:cNvSpPr>
              <a:spLocks noChangeArrowheads="1"/>
            </p:cNvSpPr>
            <p:nvPr/>
          </p:nvSpPr>
          <p:spPr bwMode="auto">
            <a:xfrm>
              <a:off x="1338" y="3819"/>
              <a:ext cx="377" cy="25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18000" tIns="44450" rIns="18000" bIns="44450">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ctr">
                <a:lnSpc>
                  <a:spcPct val="90000"/>
                </a:lnSpc>
              </a:pPr>
              <a:r>
                <a:rPr lang="en-AU" altLang="en-AU" sz="2400">
                  <a:latin typeface="Arial Narrow" pitchFamily="34" charset="0"/>
                </a:rPr>
                <a:t>small</a:t>
              </a:r>
              <a:endParaRPr lang="en-US" altLang="en-AU" sz="2400">
                <a:latin typeface="Arial Narrow" pitchFamily="34" charset="0"/>
              </a:endParaRPr>
            </a:p>
          </p:txBody>
        </p:sp>
        <p:sp>
          <p:nvSpPr>
            <p:cNvPr id="27" name="Rectangle 147"/>
            <p:cNvSpPr>
              <a:spLocks noChangeArrowheads="1"/>
            </p:cNvSpPr>
            <p:nvPr/>
          </p:nvSpPr>
          <p:spPr bwMode="auto">
            <a:xfrm>
              <a:off x="2159" y="3819"/>
              <a:ext cx="665" cy="25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18000" tIns="44450" rIns="18000" bIns="44450">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ctr">
                <a:lnSpc>
                  <a:spcPct val="90000"/>
                </a:lnSpc>
              </a:pPr>
              <a:r>
                <a:rPr lang="en-AU" altLang="en-AU" sz="2400" dirty="0">
                  <a:latin typeface="Arial Narrow" pitchFamily="34" charset="0"/>
                </a:rPr>
                <a:t>moderate</a:t>
              </a:r>
              <a:endParaRPr lang="en-US" altLang="en-AU" sz="2400" dirty="0">
                <a:latin typeface="Arial Narrow" pitchFamily="34" charset="0"/>
              </a:endParaRPr>
            </a:p>
          </p:txBody>
        </p:sp>
        <p:sp>
          <p:nvSpPr>
            <p:cNvPr id="28" name="Rectangle 148"/>
            <p:cNvSpPr>
              <a:spLocks noChangeArrowheads="1"/>
            </p:cNvSpPr>
            <p:nvPr/>
          </p:nvSpPr>
          <p:spPr bwMode="auto">
            <a:xfrm>
              <a:off x="3269" y="3819"/>
              <a:ext cx="360" cy="25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18000" tIns="44450" rIns="18000" bIns="44450">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ctr">
                <a:lnSpc>
                  <a:spcPct val="90000"/>
                </a:lnSpc>
              </a:pPr>
              <a:r>
                <a:rPr lang="en-AU" altLang="en-AU" sz="2400">
                  <a:latin typeface="Arial Narrow" pitchFamily="34" charset="0"/>
                </a:rPr>
                <a:t>large</a:t>
              </a:r>
              <a:endParaRPr lang="en-US" altLang="en-AU" sz="2400">
                <a:latin typeface="Arial Narrow" pitchFamily="34" charset="0"/>
              </a:endParaRPr>
            </a:p>
          </p:txBody>
        </p:sp>
        <p:sp>
          <p:nvSpPr>
            <p:cNvPr id="29" name="Rectangle 149"/>
            <p:cNvSpPr>
              <a:spLocks noChangeArrowheads="1"/>
            </p:cNvSpPr>
            <p:nvPr/>
          </p:nvSpPr>
          <p:spPr bwMode="auto">
            <a:xfrm>
              <a:off x="4073" y="3819"/>
              <a:ext cx="690" cy="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18000" tIns="44450" rIns="18000" bIns="44450">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ctr">
                <a:lnSpc>
                  <a:spcPct val="90000"/>
                </a:lnSpc>
              </a:pPr>
              <a:r>
                <a:rPr lang="en-AU" altLang="en-AU" sz="2400" dirty="0">
                  <a:latin typeface="Arial Narrow" pitchFamily="34" charset="0"/>
                </a:rPr>
                <a:t>very large</a:t>
              </a:r>
              <a:endParaRPr lang="en-US" altLang="en-AU" sz="2400" dirty="0">
                <a:latin typeface="Arial Narrow" pitchFamily="34" charset="0"/>
              </a:endParaRPr>
            </a:p>
          </p:txBody>
        </p:sp>
        <p:sp>
          <p:nvSpPr>
            <p:cNvPr id="42" name="Rectangle 150"/>
            <p:cNvSpPr>
              <a:spLocks noChangeArrowheads="1"/>
            </p:cNvSpPr>
            <p:nvPr/>
          </p:nvSpPr>
          <p:spPr bwMode="auto">
            <a:xfrm>
              <a:off x="5208" y="3819"/>
              <a:ext cx="352" cy="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18000" tIns="44450" rIns="18000" bIns="44450">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ctr">
                <a:lnSpc>
                  <a:spcPct val="90000"/>
                </a:lnSpc>
              </a:pPr>
              <a:r>
                <a:rPr lang="en-AU" altLang="en-AU" sz="2400" dirty="0" smtClean="0">
                  <a:latin typeface="Arial Narrow" pitchFamily="34" charset="0"/>
                </a:rPr>
                <a:t>huge</a:t>
              </a:r>
              <a:endParaRPr lang="en-US" altLang="en-AU" sz="2400" dirty="0">
                <a:latin typeface="Arial Narrow" pitchFamily="34" charset="0"/>
              </a:endParaRPr>
            </a:p>
          </p:txBody>
        </p:sp>
      </p:grpSp>
    </p:spTree>
    <p:custDataLst>
      <p:tags r:id="rId1"/>
    </p:custDataLst>
    <p:extLst>
      <p:ext uri="{BB962C8B-B14F-4D97-AF65-F5344CB8AC3E}">
        <p14:creationId xmlns:p14="http://schemas.microsoft.com/office/powerpoint/2010/main" val="271574199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1094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1094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1094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10946">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1094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1094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1094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left)">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499"/>
                                          </p:stCondLst>
                                        </p:cTn>
                                        <p:tgtEl>
                                          <p:spTgt spid="210946">
                                            <p:txEl>
                                              <p:pRg st="8" end="8"/>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499"/>
                                          </p:stCondLst>
                                        </p:cTn>
                                        <p:tgtEl>
                                          <p:spTgt spid="210946">
                                            <p:txEl>
                                              <p:pRg st="9" end="9"/>
                                            </p:txEl>
                                          </p:spTgt>
                                        </p:tgtEl>
                                        <p:attrNameLst>
                                          <p:attrName>style.visibility</p:attrName>
                                        </p:attrNameLst>
                                      </p:cBhvr>
                                      <p:to>
                                        <p:strVal val="visible"/>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ntr" presetSubtype="0" fill="hold" grpId="0" nodeType="clickEffect">
                                  <p:stCondLst>
                                    <p:cond delay="0"/>
                                  </p:stCondLst>
                                  <p:childTnLst>
                                    <p:set>
                                      <p:cBhvr>
                                        <p:cTn id="47" dur="1" fill="hold">
                                          <p:stCondLst>
                                            <p:cond delay="499"/>
                                          </p:stCondLst>
                                        </p:cTn>
                                        <p:tgtEl>
                                          <p:spTgt spid="210946">
                                            <p:txEl>
                                              <p:pRg st="10" end="10"/>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499"/>
                                          </p:stCondLst>
                                        </p:cTn>
                                        <p:tgtEl>
                                          <p:spTgt spid="21094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6" grpId="0" uiExpand="1" build="p" bldLvl="3"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0946" name="Rectangle 2"/>
          <p:cNvSpPr>
            <a:spLocks noGrp="1" noChangeArrowheads="1"/>
          </p:cNvSpPr>
          <p:nvPr>
            <p:ph type="body" idx="1"/>
          </p:nvPr>
        </p:nvSpPr>
        <p:spPr>
          <a:xfrm>
            <a:off x="31750" y="44450"/>
            <a:ext cx="9069388" cy="6480894"/>
          </a:xfrm>
        </p:spPr>
        <p:txBody>
          <a:bodyPr/>
          <a:lstStyle/>
          <a:p>
            <a:pPr>
              <a:lnSpc>
                <a:spcPct val="93000"/>
              </a:lnSpc>
            </a:pPr>
            <a:r>
              <a:rPr lang="en-US" dirty="0">
                <a:solidFill>
                  <a:srgbClr val="0000FF"/>
                </a:solidFill>
              </a:rPr>
              <a:t>Number needed to </a:t>
            </a:r>
            <a:r>
              <a:rPr lang="en-US" dirty="0" smtClean="0">
                <a:solidFill>
                  <a:srgbClr val="0000FF"/>
                </a:solidFill>
              </a:rPr>
              <a:t>treat (NNT)</a:t>
            </a:r>
            <a:endParaRPr lang="en-US" dirty="0"/>
          </a:p>
          <a:p>
            <a:pPr lvl="1">
              <a:lnSpc>
                <a:spcPct val="93000"/>
              </a:lnSpc>
            </a:pPr>
            <a:r>
              <a:rPr lang="en-AU" dirty="0" smtClean="0"/>
              <a:t>Used in clinical settings to convey a sense of the efficacy of a drug or other treatment applied to a given population.</a:t>
            </a:r>
          </a:p>
          <a:p>
            <a:pPr lvl="2">
              <a:lnSpc>
                <a:spcPct val="93000"/>
              </a:lnSpc>
            </a:pPr>
            <a:r>
              <a:rPr lang="en-AU" dirty="0" smtClean="0"/>
              <a:t>Example: if a </a:t>
            </a:r>
            <a:r>
              <a:rPr lang="en-AU" dirty="0"/>
              <a:t>drug has an NNT of 5, </a:t>
            </a:r>
            <a:r>
              <a:rPr lang="en-AU" dirty="0" smtClean="0"/>
              <a:t>it will benefit one person in five</a:t>
            </a:r>
            <a:r>
              <a:rPr lang="en-US" dirty="0" smtClean="0"/>
              <a:t>.</a:t>
            </a:r>
            <a:endParaRPr lang="en-US" dirty="0"/>
          </a:p>
          <a:p>
            <a:pPr lvl="1">
              <a:lnSpc>
                <a:spcPct val="93000"/>
              </a:lnSpc>
            </a:pPr>
            <a:r>
              <a:rPr lang="en-AU" dirty="0" smtClean="0"/>
              <a:t>NNT </a:t>
            </a:r>
            <a:r>
              <a:rPr lang="en-AU" dirty="0"/>
              <a:t>= 1/(proportion difference</a:t>
            </a:r>
            <a:r>
              <a:rPr lang="en-AU" dirty="0" smtClean="0"/>
              <a:t>). </a:t>
            </a:r>
          </a:p>
          <a:p>
            <a:pPr lvl="2">
              <a:lnSpc>
                <a:spcPct val="93000"/>
              </a:lnSpc>
            </a:pPr>
            <a:r>
              <a:rPr lang="en-AU" dirty="0" smtClean="0"/>
              <a:t>Hence NNT suffers from the same problems as the proportion difference, so there is no scale of magnitudes.</a:t>
            </a:r>
          </a:p>
          <a:p>
            <a:pPr lvl="2">
              <a:lnSpc>
                <a:spcPct val="93000"/>
              </a:lnSpc>
            </a:pPr>
            <a:r>
              <a:rPr lang="en-AU" dirty="0" smtClean="0"/>
              <a:t>Its confidence interval is also a problem, if the confidence interval of proportion difference includes zero (= infinite NNT).</a:t>
            </a:r>
            <a:endParaRPr lang="en-US" dirty="0" smtClean="0"/>
          </a:p>
          <a:p>
            <a:pPr lvl="1">
              <a:lnSpc>
                <a:spcPct val="93000"/>
              </a:lnSpc>
            </a:pPr>
            <a:r>
              <a:rPr lang="en-US" dirty="0" smtClean="0"/>
              <a:t>Not relevant in </a:t>
            </a:r>
            <a:r>
              <a:rPr lang="en-US" dirty="0"/>
              <a:t>sport and </a:t>
            </a:r>
            <a:r>
              <a:rPr lang="en-US" dirty="0" smtClean="0"/>
              <a:t>exercise settings.</a:t>
            </a:r>
            <a:endParaRPr lang="en-US" dirty="0"/>
          </a:p>
          <a:p>
            <a:pPr>
              <a:lnSpc>
                <a:spcPct val="100000"/>
              </a:lnSpc>
            </a:pPr>
            <a:r>
              <a:rPr lang="en-US" altLang="en-US" dirty="0" smtClean="0">
                <a:solidFill>
                  <a:srgbClr val="0000FF"/>
                </a:solidFill>
              </a:rPr>
              <a:t>Risk ratio </a:t>
            </a:r>
            <a:r>
              <a:rPr lang="en-US" altLang="en-US" dirty="0" smtClean="0"/>
              <a:t>(relative risk) or </a:t>
            </a:r>
            <a:r>
              <a:rPr lang="en-US" altLang="en-US" dirty="0" smtClean="0">
                <a:solidFill>
                  <a:srgbClr val="0000FF"/>
                </a:solidFill>
              </a:rPr>
              <a:t>proportion ratio</a:t>
            </a:r>
          </a:p>
          <a:p>
            <a:pPr lvl="1">
              <a:lnSpc>
                <a:spcPct val="100000"/>
              </a:lnSpc>
            </a:pPr>
            <a:r>
              <a:rPr lang="en-US" altLang="en-US" dirty="0" smtClean="0"/>
              <a:t>Another common measure.</a:t>
            </a:r>
            <a:br>
              <a:rPr lang="en-US" altLang="en-US" dirty="0" smtClean="0"/>
            </a:br>
            <a:r>
              <a:rPr lang="en-US" altLang="en-US" dirty="0" smtClean="0"/>
              <a:t>Example: a/b = 75/36 = 2.1, </a:t>
            </a:r>
            <a:br>
              <a:rPr lang="en-US" altLang="en-US" dirty="0" smtClean="0"/>
            </a:br>
            <a:r>
              <a:rPr lang="en-US" altLang="en-US" dirty="0" smtClean="0"/>
              <a:t>which means males are </a:t>
            </a:r>
            <a:br>
              <a:rPr lang="en-US" altLang="en-US" dirty="0" smtClean="0"/>
            </a:br>
            <a:r>
              <a:rPr lang="en-US" altLang="en-US" dirty="0" smtClean="0"/>
              <a:t>"2.1 times more likely" to be injured,</a:t>
            </a:r>
            <a:br>
              <a:rPr lang="en-US" altLang="en-US" dirty="0" smtClean="0"/>
            </a:br>
            <a:r>
              <a:rPr lang="en-US" altLang="en-US" dirty="0" smtClean="0"/>
              <a:t>or "a 110% increase in risk" of injury for males</a:t>
            </a:r>
            <a:r>
              <a:rPr lang="en-US" altLang="en-US" dirty="0"/>
              <a:t>.</a:t>
            </a:r>
            <a:endParaRPr lang="en-US" altLang="en-US" dirty="0" smtClean="0"/>
          </a:p>
        </p:txBody>
      </p:sp>
      <p:grpSp>
        <p:nvGrpSpPr>
          <p:cNvPr id="38" name="Group 37"/>
          <p:cNvGrpSpPr>
            <a:grpSpLocks/>
          </p:cNvGrpSpPr>
          <p:nvPr/>
        </p:nvGrpSpPr>
        <p:grpSpPr bwMode="auto">
          <a:xfrm>
            <a:off x="5557838" y="4077072"/>
            <a:ext cx="3203575" cy="2382838"/>
            <a:chOff x="5724525" y="44450"/>
            <a:chExt cx="3203575" cy="2382838"/>
          </a:xfrm>
        </p:grpSpPr>
        <p:sp>
          <p:nvSpPr>
            <p:cNvPr id="35845" name="Rectangle 48"/>
            <p:cNvSpPr>
              <a:spLocks noChangeArrowheads="1"/>
            </p:cNvSpPr>
            <p:nvPr/>
          </p:nvSpPr>
          <p:spPr bwMode="auto">
            <a:xfrm>
              <a:off x="7172325" y="241300"/>
              <a:ext cx="1755775" cy="1504950"/>
            </a:xfrm>
            <a:prstGeom prst="rect">
              <a:avLst/>
            </a:prstGeom>
            <a:solidFill>
              <a:srgbClr val="C0C0C0"/>
            </a:solidFill>
            <a:ln w="9525">
              <a:solidFill>
                <a:schemeClr val="tx1"/>
              </a:solidFill>
              <a:miter lim="800000"/>
              <a:headEnd/>
              <a:tailEnd/>
            </a:ln>
          </p:spPr>
          <p:txBody>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endParaRPr lang="en-US" altLang="en-US"/>
            </a:p>
          </p:txBody>
        </p:sp>
        <p:sp>
          <p:nvSpPr>
            <p:cNvPr id="35846" name="Rectangle 49"/>
            <p:cNvSpPr>
              <a:spLocks noChangeArrowheads="1"/>
            </p:cNvSpPr>
            <p:nvPr/>
          </p:nvSpPr>
          <p:spPr bwMode="auto">
            <a:xfrm>
              <a:off x="7362825" y="617538"/>
              <a:ext cx="371475" cy="1128712"/>
            </a:xfrm>
            <a:prstGeom prst="rect">
              <a:avLst/>
            </a:prstGeom>
            <a:solidFill>
              <a:srgbClr val="3366FF"/>
            </a:solidFill>
            <a:ln w="12700">
              <a:solidFill>
                <a:srgbClr val="000000"/>
              </a:solidFill>
              <a:miter lim="800000"/>
              <a:headEnd/>
              <a:tailEnd/>
            </a:ln>
          </p:spPr>
          <p:txBody>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endParaRPr lang="en-US" altLang="en-US"/>
            </a:p>
          </p:txBody>
        </p:sp>
        <p:sp>
          <p:nvSpPr>
            <p:cNvPr id="35847" name="Rectangle 50"/>
            <p:cNvSpPr>
              <a:spLocks noChangeArrowheads="1"/>
            </p:cNvSpPr>
            <p:nvPr/>
          </p:nvSpPr>
          <p:spPr bwMode="auto">
            <a:xfrm>
              <a:off x="7980363" y="1196975"/>
              <a:ext cx="371475" cy="549275"/>
            </a:xfrm>
            <a:prstGeom prst="rect">
              <a:avLst/>
            </a:prstGeom>
            <a:solidFill>
              <a:srgbClr val="FF0000"/>
            </a:solidFill>
            <a:ln w="12700">
              <a:solidFill>
                <a:srgbClr val="000000"/>
              </a:solidFill>
              <a:miter lim="800000"/>
              <a:headEnd/>
              <a:tailEnd/>
            </a:ln>
          </p:spPr>
          <p:txBody>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endParaRPr lang="en-US" altLang="en-US"/>
            </a:p>
          </p:txBody>
        </p:sp>
        <p:sp>
          <p:nvSpPr>
            <p:cNvPr id="35848" name="Rectangle 131"/>
            <p:cNvSpPr>
              <a:spLocks noChangeArrowheads="1"/>
            </p:cNvSpPr>
            <p:nvPr/>
          </p:nvSpPr>
          <p:spPr bwMode="auto">
            <a:xfrm>
              <a:off x="7251700" y="1746250"/>
              <a:ext cx="53975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9050" tIns="26987" rIns="19050" bIns="26987">
              <a:spAutoFit/>
            </a:bodyPr>
            <a:lstStyle>
              <a:lvl1pPr defTabSz="762000">
                <a:tabLst>
                  <a:tab pos="355600" algn="l"/>
                  <a:tab pos="711200" algn="l"/>
                  <a:tab pos="1079500" algn="l"/>
                </a:tabLst>
                <a:defRPr sz="2200">
                  <a:solidFill>
                    <a:schemeClr val="tx1"/>
                  </a:solidFill>
                  <a:latin typeface="Times New Roman" pitchFamily="18" charset="0"/>
                </a:defRPr>
              </a:lvl1pPr>
              <a:lvl2pPr marL="742950" indent="-285750" defTabSz="762000">
                <a:tabLst>
                  <a:tab pos="355600" algn="l"/>
                  <a:tab pos="711200" algn="l"/>
                  <a:tab pos="1079500" algn="l"/>
                </a:tabLst>
                <a:defRPr sz="2200">
                  <a:solidFill>
                    <a:schemeClr val="tx1"/>
                  </a:solidFill>
                  <a:latin typeface="Times New Roman" pitchFamily="18" charset="0"/>
                </a:defRPr>
              </a:lvl2pPr>
              <a:lvl3pPr marL="1143000" indent="-228600" defTabSz="762000">
                <a:tabLst>
                  <a:tab pos="355600" algn="l"/>
                  <a:tab pos="711200" algn="l"/>
                  <a:tab pos="1079500" algn="l"/>
                </a:tabLst>
                <a:defRPr sz="2200">
                  <a:solidFill>
                    <a:schemeClr val="tx1"/>
                  </a:solidFill>
                  <a:latin typeface="Times New Roman" pitchFamily="18" charset="0"/>
                </a:defRPr>
              </a:lvl3pPr>
              <a:lvl4pPr marL="1600200" indent="-228600" defTabSz="762000">
                <a:tabLst>
                  <a:tab pos="355600" algn="l"/>
                  <a:tab pos="711200" algn="l"/>
                  <a:tab pos="1079500" algn="l"/>
                </a:tabLst>
                <a:defRPr sz="2200">
                  <a:solidFill>
                    <a:schemeClr val="tx1"/>
                  </a:solidFill>
                  <a:latin typeface="Times New Roman" pitchFamily="18" charset="0"/>
                </a:defRPr>
              </a:lvl4pPr>
              <a:lvl5pPr marL="2057400" indent="-228600" defTabSz="762000">
                <a:tabLst>
                  <a:tab pos="355600" algn="l"/>
                  <a:tab pos="711200" algn="l"/>
                  <a:tab pos="1079500" algn="l"/>
                </a:tabLst>
                <a:defRPr sz="2200">
                  <a:solidFill>
                    <a:schemeClr val="tx1"/>
                  </a:solidFill>
                  <a:latin typeface="Times New Roman" pitchFamily="18" charset="0"/>
                </a:defRPr>
              </a:lvl5pPr>
              <a:lvl6pPr marL="25146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6pPr>
              <a:lvl7pPr marL="29718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7pPr>
              <a:lvl8pPr marL="34290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8pPr>
              <a:lvl9pPr marL="38862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9pPr>
            </a:lstStyle>
            <a:p>
              <a:pPr algn="ctr"/>
              <a:r>
                <a:rPr lang="en-US" altLang="en-US">
                  <a:solidFill>
                    <a:srgbClr val="990000"/>
                  </a:solidFill>
                  <a:latin typeface="Arial Narrow" pitchFamily="34" charset="0"/>
                </a:rPr>
                <a:t>male</a:t>
              </a:r>
            </a:p>
          </p:txBody>
        </p:sp>
        <p:sp>
          <p:nvSpPr>
            <p:cNvPr id="35849" name="Rectangle 131"/>
            <p:cNvSpPr>
              <a:spLocks noChangeArrowheads="1"/>
            </p:cNvSpPr>
            <p:nvPr/>
          </p:nvSpPr>
          <p:spPr bwMode="auto">
            <a:xfrm>
              <a:off x="7874000" y="1746250"/>
              <a:ext cx="73025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9050" tIns="26987" rIns="19050" bIns="26987">
              <a:spAutoFit/>
            </a:bodyPr>
            <a:lstStyle>
              <a:lvl1pPr defTabSz="762000">
                <a:tabLst>
                  <a:tab pos="355600" algn="l"/>
                  <a:tab pos="711200" algn="l"/>
                  <a:tab pos="1079500" algn="l"/>
                </a:tabLst>
                <a:defRPr sz="2200">
                  <a:solidFill>
                    <a:schemeClr val="tx1"/>
                  </a:solidFill>
                  <a:latin typeface="Times New Roman" pitchFamily="18" charset="0"/>
                </a:defRPr>
              </a:lvl1pPr>
              <a:lvl2pPr marL="742950" indent="-285750" defTabSz="762000">
                <a:tabLst>
                  <a:tab pos="355600" algn="l"/>
                  <a:tab pos="711200" algn="l"/>
                  <a:tab pos="1079500" algn="l"/>
                </a:tabLst>
                <a:defRPr sz="2200">
                  <a:solidFill>
                    <a:schemeClr val="tx1"/>
                  </a:solidFill>
                  <a:latin typeface="Times New Roman" pitchFamily="18" charset="0"/>
                </a:defRPr>
              </a:lvl2pPr>
              <a:lvl3pPr marL="1143000" indent="-228600" defTabSz="762000">
                <a:tabLst>
                  <a:tab pos="355600" algn="l"/>
                  <a:tab pos="711200" algn="l"/>
                  <a:tab pos="1079500" algn="l"/>
                </a:tabLst>
                <a:defRPr sz="2200">
                  <a:solidFill>
                    <a:schemeClr val="tx1"/>
                  </a:solidFill>
                  <a:latin typeface="Times New Roman" pitchFamily="18" charset="0"/>
                </a:defRPr>
              </a:lvl3pPr>
              <a:lvl4pPr marL="1600200" indent="-228600" defTabSz="762000">
                <a:tabLst>
                  <a:tab pos="355600" algn="l"/>
                  <a:tab pos="711200" algn="l"/>
                  <a:tab pos="1079500" algn="l"/>
                </a:tabLst>
                <a:defRPr sz="2200">
                  <a:solidFill>
                    <a:schemeClr val="tx1"/>
                  </a:solidFill>
                  <a:latin typeface="Times New Roman" pitchFamily="18" charset="0"/>
                </a:defRPr>
              </a:lvl4pPr>
              <a:lvl5pPr marL="2057400" indent="-228600" defTabSz="762000">
                <a:tabLst>
                  <a:tab pos="355600" algn="l"/>
                  <a:tab pos="711200" algn="l"/>
                  <a:tab pos="1079500" algn="l"/>
                </a:tabLst>
                <a:defRPr sz="2200">
                  <a:solidFill>
                    <a:schemeClr val="tx1"/>
                  </a:solidFill>
                  <a:latin typeface="Times New Roman" pitchFamily="18" charset="0"/>
                </a:defRPr>
              </a:lvl5pPr>
              <a:lvl6pPr marL="25146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6pPr>
              <a:lvl7pPr marL="29718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7pPr>
              <a:lvl8pPr marL="34290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8pPr>
              <a:lvl9pPr marL="38862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9pPr>
            </a:lstStyle>
            <a:p>
              <a:pPr algn="ctr"/>
              <a:r>
                <a:rPr lang="en-US" altLang="en-US">
                  <a:solidFill>
                    <a:srgbClr val="990000"/>
                  </a:solidFill>
                  <a:latin typeface="Arial Narrow" pitchFamily="34" charset="0"/>
                </a:rPr>
                <a:t>female</a:t>
              </a:r>
            </a:p>
          </p:txBody>
        </p:sp>
        <p:sp>
          <p:nvSpPr>
            <p:cNvPr id="35850" name="Rectangle 61"/>
            <p:cNvSpPr>
              <a:spLocks noChangeArrowheads="1"/>
            </p:cNvSpPr>
            <p:nvPr/>
          </p:nvSpPr>
          <p:spPr bwMode="auto">
            <a:xfrm>
              <a:off x="5724525" y="520700"/>
              <a:ext cx="1220788"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9050" tIns="26987" rIns="19050" bIns="26987">
              <a:spAutoFit/>
            </a:bodyPr>
            <a:lstStyle>
              <a:lvl1pPr defTabSz="762000">
                <a:tabLst>
                  <a:tab pos="355600" algn="l"/>
                  <a:tab pos="711200" algn="l"/>
                  <a:tab pos="1079500" algn="l"/>
                </a:tabLst>
                <a:defRPr sz="2200">
                  <a:solidFill>
                    <a:schemeClr val="tx1"/>
                  </a:solidFill>
                  <a:latin typeface="Times New Roman" pitchFamily="18" charset="0"/>
                </a:defRPr>
              </a:lvl1pPr>
              <a:lvl2pPr marL="742950" indent="-285750" defTabSz="762000">
                <a:tabLst>
                  <a:tab pos="355600" algn="l"/>
                  <a:tab pos="711200" algn="l"/>
                  <a:tab pos="1079500" algn="l"/>
                </a:tabLst>
                <a:defRPr sz="2200">
                  <a:solidFill>
                    <a:schemeClr val="tx1"/>
                  </a:solidFill>
                  <a:latin typeface="Times New Roman" pitchFamily="18" charset="0"/>
                </a:defRPr>
              </a:lvl2pPr>
              <a:lvl3pPr marL="1143000" indent="-228600" defTabSz="762000">
                <a:tabLst>
                  <a:tab pos="355600" algn="l"/>
                  <a:tab pos="711200" algn="l"/>
                  <a:tab pos="1079500" algn="l"/>
                </a:tabLst>
                <a:defRPr sz="2200">
                  <a:solidFill>
                    <a:schemeClr val="tx1"/>
                  </a:solidFill>
                  <a:latin typeface="Times New Roman" pitchFamily="18" charset="0"/>
                </a:defRPr>
              </a:lvl3pPr>
              <a:lvl4pPr marL="1600200" indent="-228600" defTabSz="762000">
                <a:tabLst>
                  <a:tab pos="355600" algn="l"/>
                  <a:tab pos="711200" algn="l"/>
                  <a:tab pos="1079500" algn="l"/>
                </a:tabLst>
                <a:defRPr sz="2200">
                  <a:solidFill>
                    <a:schemeClr val="tx1"/>
                  </a:solidFill>
                  <a:latin typeface="Times New Roman" pitchFamily="18" charset="0"/>
                </a:defRPr>
              </a:lvl4pPr>
              <a:lvl5pPr marL="2057400" indent="-228600" defTabSz="762000">
                <a:tabLst>
                  <a:tab pos="355600" algn="l"/>
                  <a:tab pos="711200" algn="l"/>
                  <a:tab pos="1079500" algn="l"/>
                </a:tabLst>
                <a:defRPr sz="2200">
                  <a:solidFill>
                    <a:schemeClr val="tx1"/>
                  </a:solidFill>
                  <a:latin typeface="Times New Roman" pitchFamily="18" charset="0"/>
                </a:defRPr>
              </a:lvl5pPr>
              <a:lvl6pPr marL="25146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6pPr>
              <a:lvl7pPr marL="29718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7pPr>
              <a:lvl8pPr marL="34290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8pPr>
              <a:lvl9pPr marL="38862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9pPr>
            </a:lstStyle>
            <a:p>
              <a:pPr algn="r">
                <a:lnSpc>
                  <a:spcPts val="2400"/>
                </a:lnSpc>
              </a:pPr>
              <a:r>
                <a:rPr lang="en-US" altLang="en-US" sz="2400">
                  <a:solidFill>
                    <a:srgbClr val="990000"/>
                  </a:solidFill>
                  <a:latin typeface="Arial Narrow" pitchFamily="34" charset="0"/>
                </a:rPr>
                <a:t>Proportion</a:t>
              </a:r>
              <a:br>
                <a:rPr lang="en-US" altLang="en-US" sz="2400">
                  <a:solidFill>
                    <a:srgbClr val="990000"/>
                  </a:solidFill>
                  <a:latin typeface="Arial Narrow" pitchFamily="34" charset="0"/>
                </a:rPr>
              </a:br>
              <a:r>
                <a:rPr lang="en-US" altLang="en-US" sz="2400">
                  <a:solidFill>
                    <a:srgbClr val="990000"/>
                  </a:solidFill>
                  <a:latin typeface="Arial Narrow" pitchFamily="34" charset="0"/>
                </a:rPr>
                <a:t>injured</a:t>
              </a:r>
            </a:p>
            <a:p>
              <a:pPr algn="r">
                <a:lnSpc>
                  <a:spcPts val="2400"/>
                </a:lnSpc>
              </a:pPr>
              <a:r>
                <a:rPr lang="en-US" altLang="en-US" sz="2400">
                  <a:solidFill>
                    <a:srgbClr val="990000"/>
                  </a:solidFill>
                  <a:latin typeface="Arial Narrow" pitchFamily="34" charset="0"/>
                </a:rPr>
                <a:t>(%)</a:t>
              </a:r>
            </a:p>
          </p:txBody>
        </p:sp>
        <p:sp>
          <p:nvSpPr>
            <p:cNvPr id="35851" name="Rectangle 131"/>
            <p:cNvSpPr>
              <a:spLocks noChangeArrowheads="1"/>
            </p:cNvSpPr>
            <p:nvPr/>
          </p:nvSpPr>
          <p:spPr bwMode="auto">
            <a:xfrm>
              <a:off x="7621588" y="2033588"/>
              <a:ext cx="43497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9050" tIns="26987" rIns="19050" bIns="26987">
              <a:spAutoFit/>
            </a:bodyPr>
            <a:lstStyle>
              <a:lvl1pPr defTabSz="762000">
                <a:tabLst>
                  <a:tab pos="355600" algn="l"/>
                  <a:tab pos="711200" algn="l"/>
                  <a:tab pos="1079500" algn="l"/>
                </a:tabLst>
                <a:defRPr sz="2200">
                  <a:solidFill>
                    <a:schemeClr val="tx1"/>
                  </a:solidFill>
                  <a:latin typeface="Times New Roman" pitchFamily="18" charset="0"/>
                </a:defRPr>
              </a:lvl1pPr>
              <a:lvl2pPr marL="742950" indent="-285750" defTabSz="762000">
                <a:tabLst>
                  <a:tab pos="355600" algn="l"/>
                  <a:tab pos="711200" algn="l"/>
                  <a:tab pos="1079500" algn="l"/>
                </a:tabLst>
                <a:defRPr sz="2200">
                  <a:solidFill>
                    <a:schemeClr val="tx1"/>
                  </a:solidFill>
                  <a:latin typeface="Times New Roman" pitchFamily="18" charset="0"/>
                </a:defRPr>
              </a:lvl2pPr>
              <a:lvl3pPr marL="1143000" indent="-228600" defTabSz="762000">
                <a:tabLst>
                  <a:tab pos="355600" algn="l"/>
                  <a:tab pos="711200" algn="l"/>
                  <a:tab pos="1079500" algn="l"/>
                </a:tabLst>
                <a:defRPr sz="2200">
                  <a:solidFill>
                    <a:schemeClr val="tx1"/>
                  </a:solidFill>
                  <a:latin typeface="Times New Roman" pitchFamily="18" charset="0"/>
                </a:defRPr>
              </a:lvl3pPr>
              <a:lvl4pPr marL="1600200" indent="-228600" defTabSz="762000">
                <a:tabLst>
                  <a:tab pos="355600" algn="l"/>
                  <a:tab pos="711200" algn="l"/>
                  <a:tab pos="1079500" algn="l"/>
                </a:tabLst>
                <a:defRPr sz="2200">
                  <a:solidFill>
                    <a:schemeClr val="tx1"/>
                  </a:solidFill>
                  <a:latin typeface="Times New Roman" pitchFamily="18" charset="0"/>
                </a:defRPr>
              </a:lvl4pPr>
              <a:lvl5pPr marL="2057400" indent="-228600" defTabSz="762000">
                <a:tabLst>
                  <a:tab pos="355600" algn="l"/>
                  <a:tab pos="711200" algn="l"/>
                  <a:tab pos="1079500" algn="l"/>
                </a:tabLst>
                <a:defRPr sz="2200">
                  <a:solidFill>
                    <a:schemeClr val="tx1"/>
                  </a:solidFill>
                  <a:latin typeface="Times New Roman" pitchFamily="18" charset="0"/>
                </a:defRPr>
              </a:lvl5pPr>
              <a:lvl6pPr marL="25146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6pPr>
              <a:lvl7pPr marL="29718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7pPr>
              <a:lvl8pPr marL="34290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8pPr>
              <a:lvl9pPr marL="38862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9pPr>
            </a:lstStyle>
            <a:p>
              <a:pPr algn="ctr"/>
              <a:r>
                <a:rPr lang="en-US" altLang="en-US">
                  <a:solidFill>
                    <a:srgbClr val="990000"/>
                  </a:solidFill>
                  <a:latin typeface="Arial Narrow" pitchFamily="34" charset="0"/>
                </a:rPr>
                <a:t>Sex</a:t>
              </a:r>
            </a:p>
          </p:txBody>
        </p:sp>
        <p:sp>
          <p:nvSpPr>
            <p:cNvPr id="35852" name="Line 109"/>
            <p:cNvSpPr>
              <a:spLocks noChangeShapeType="1"/>
            </p:cNvSpPr>
            <p:nvPr/>
          </p:nvSpPr>
          <p:spPr bwMode="auto">
            <a:xfrm flipH="1">
              <a:off x="7035800" y="1746250"/>
              <a:ext cx="8096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53" name="Line 110"/>
            <p:cNvSpPr>
              <a:spLocks noChangeShapeType="1"/>
            </p:cNvSpPr>
            <p:nvPr/>
          </p:nvSpPr>
          <p:spPr bwMode="auto">
            <a:xfrm flipH="1">
              <a:off x="7035800" y="1370013"/>
              <a:ext cx="8096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54" name="Line 111"/>
            <p:cNvSpPr>
              <a:spLocks noChangeShapeType="1"/>
            </p:cNvSpPr>
            <p:nvPr/>
          </p:nvSpPr>
          <p:spPr bwMode="auto">
            <a:xfrm flipH="1">
              <a:off x="7035800" y="993775"/>
              <a:ext cx="8096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55" name="Line 112"/>
            <p:cNvSpPr>
              <a:spLocks noChangeShapeType="1"/>
            </p:cNvSpPr>
            <p:nvPr/>
          </p:nvSpPr>
          <p:spPr bwMode="auto">
            <a:xfrm flipH="1">
              <a:off x="7035800" y="617538"/>
              <a:ext cx="8096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56" name="Line 113"/>
            <p:cNvSpPr>
              <a:spLocks noChangeShapeType="1"/>
            </p:cNvSpPr>
            <p:nvPr/>
          </p:nvSpPr>
          <p:spPr bwMode="auto">
            <a:xfrm flipH="1">
              <a:off x="7035800" y="241300"/>
              <a:ext cx="8096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57" name="Line 114"/>
            <p:cNvSpPr>
              <a:spLocks noChangeShapeType="1"/>
            </p:cNvSpPr>
            <p:nvPr/>
          </p:nvSpPr>
          <p:spPr bwMode="auto">
            <a:xfrm flipV="1">
              <a:off x="7116763" y="241300"/>
              <a:ext cx="0" cy="15049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58" name="Rectangle 131"/>
            <p:cNvSpPr>
              <a:spLocks noChangeArrowheads="1"/>
            </p:cNvSpPr>
            <p:nvPr/>
          </p:nvSpPr>
          <p:spPr bwMode="auto">
            <a:xfrm>
              <a:off x="6854825" y="1533525"/>
              <a:ext cx="166688"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9050" tIns="26987" rIns="19050" bIns="26987">
              <a:spAutoFit/>
            </a:bodyPr>
            <a:lstStyle>
              <a:lvl1pPr defTabSz="762000">
                <a:tabLst>
                  <a:tab pos="355600" algn="l"/>
                  <a:tab pos="711200" algn="l"/>
                  <a:tab pos="1079500" algn="l"/>
                </a:tabLst>
                <a:defRPr sz="2200">
                  <a:solidFill>
                    <a:schemeClr val="tx1"/>
                  </a:solidFill>
                  <a:latin typeface="Times New Roman" pitchFamily="18" charset="0"/>
                </a:defRPr>
              </a:lvl1pPr>
              <a:lvl2pPr marL="742950" indent="-285750" defTabSz="762000">
                <a:tabLst>
                  <a:tab pos="355600" algn="l"/>
                  <a:tab pos="711200" algn="l"/>
                  <a:tab pos="1079500" algn="l"/>
                </a:tabLst>
                <a:defRPr sz="2200">
                  <a:solidFill>
                    <a:schemeClr val="tx1"/>
                  </a:solidFill>
                  <a:latin typeface="Times New Roman" pitchFamily="18" charset="0"/>
                </a:defRPr>
              </a:lvl2pPr>
              <a:lvl3pPr marL="1143000" indent="-228600" defTabSz="762000">
                <a:tabLst>
                  <a:tab pos="355600" algn="l"/>
                  <a:tab pos="711200" algn="l"/>
                  <a:tab pos="1079500" algn="l"/>
                </a:tabLst>
                <a:defRPr sz="2200">
                  <a:solidFill>
                    <a:schemeClr val="tx1"/>
                  </a:solidFill>
                  <a:latin typeface="Times New Roman" pitchFamily="18" charset="0"/>
                </a:defRPr>
              </a:lvl3pPr>
              <a:lvl4pPr marL="1600200" indent="-228600" defTabSz="762000">
                <a:tabLst>
                  <a:tab pos="355600" algn="l"/>
                  <a:tab pos="711200" algn="l"/>
                  <a:tab pos="1079500" algn="l"/>
                </a:tabLst>
                <a:defRPr sz="2200">
                  <a:solidFill>
                    <a:schemeClr val="tx1"/>
                  </a:solidFill>
                  <a:latin typeface="Times New Roman" pitchFamily="18" charset="0"/>
                </a:defRPr>
              </a:lvl4pPr>
              <a:lvl5pPr marL="2057400" indent="-228600" defTabSz="762000">
                <a:tabLst>
                  <a:tab pos="355600" algn="l"/>
                  <a:tab pos="711200" algn="l"/>
                  <a:tab pos="1079500" algn="l"/>
                </a:tabLst>
                <a:defRPr sz="2200">
                  <a:solidFill>
                    <a:schemeClr val="tx1"/>
                  </a:solidFill>
                  <a:latin typeface="Times New Roman" pitchFamily="18" charset="0"/>
                </a:defRPr>
              </a:lvl5pPr>
              <a:lvl6pPr marL="25146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6pPr>
              <a:lvl7pPr marL="29718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7pPr>
              <a:lvl8pPr marL="34290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8pPr>
              <a:lvl9pPr marL="38862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9pPr>
            </a:lstStyle>
            <a:p>
              <a:pPr algn="r"/>
              <a:r>
                <a:rPr lang="en-US" altLang="en-US">
                  <a:solidFill>
                    <a:srgbClr val="990000"/>
                  </a:solidFill>
                  <a:latin typeface="Arial Narrow" pitchFamily="34" charset="0"/>
                </a:rPr>
                <a:t>0</a:t>
              </a:r>
            </a:p>
          </p:txBody>
        </p:sp>
        <p:sp>
          <p:nvSpPr>
            <p:cNvPr id="35859" name="Rectangle 131"/>
            <p:cNvSpPr>
              <a:spLocks noChangeArrowheads="1"/>
            </p:cNvSpPr>
            <p:nvPr/>
          </p:nvSpPr>
          <p:spPr bwMode="auto">
            <a:xfrm>
              <a:off x="6597650" y="44450"/>
              <a:ext cx="423863"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9050" tIns="26987" rIns="19050" bIns="26987">
              <a:spAutoFit/>
            </a:bodyPr>
            <a:lstStyle>
              <a:lvl1pPr defTabSz="762000">
                <a:tabLst>
                  <a:tab pos="355600" algn="l"/>
                  <a:tab pos="711200" algn="l"/>
                  <a:tab pos="1079500" algn="l"/>
                </a:tabLst>
                <a:defRPr sz="2200">
                  <a:solidFill>
                    <a:schemeClr val="tx1"/>
                  </a:solidFill>
                  <a:latin typeface="Times New Roman" pitchFamily="18" charset="0"/>
                </a:defRPr>
              </a:lvl1pPr>
              <a:lvl2pPr marL="742950" indent="-285750" defTabSz="762000">
                <a:tabLst>
                  <a:tab pos="355600" algn="l"/>
                  <a:tab pos="711200" algn="l"/>
                  <a:tab pos="1079500" algn="l"/>
                </a:tabLst>
                <a:defRPr sz="2200">
                  <a:solidFill>
                    <a:schemeClr val="tx1"/>
                  </a:solidFill>
                  <a:latin typeface="Times New Roman" pitchFamily="18" charset="0"/>
                </a:defRPr>
              </a:lvl2pPr>
              <a:lvl3pPr marL="1143000" indent="-228600" defTabSz="762000">
                <a:tabLst>
                  <a:tab pos="355600" algn="l"/>
                  <a:tab pos="711200" algn="l"/>
                  <a:tab pos="1079500" algn="l"/>
                </a:tabLst>
                <a:defRPr sz="2200">
                  <a:solidFill>
                    <a:schemeClr val="tx1"/>
                  </a:solidFill>
                  <a:latin typeface="Times New Roman" pitchFamily="18" charset="0"/>
                </a:defRPr>
              </a:lvl3pPr>
              <a:lvl4pPr marL="1600200" indent="-228600" defTabSz="762000">
                <a:tabLst>
                  <a:tab pos="355600" algn="l"/>
                  <a:tab pos="711200" algn="l"/>
                  <a:tab pos="1079500" algn="l"/>
                </a:tabLst>
                <a:defRPr sz="2200">
                  <a:solidFill>
                    <a:schemeClr val="tx1"/>
                  </a:solidFill>
                  <a:latin typeface="Times New Roman" pitchFamily="18" charset="0"/>
                </a:defRPr>
              </a:lvl4pPr>
              <a:lvl5pPr marL="2057400" indent="-228600" defTabSz="762000">
                <a:tabLst>
                  <a:tab pos="355600" algn="l"/>
                  <a:tab pos="711200" algn="l"/>
                  <a:tab pos="1079500" algn="l"/>
                </a:tabLst>
                <a:defRPr sz="2200">
                  <a:solidFill>
                    <a:schemeClr val="tx1"/>
                  </a:solidFill>
                  <a:latin typeface="Times New Roman" pitchFamily="18" charset="0"/>
                </a:defRPr>
              </a:lvl5pPr>
              <a:lvl6pPr marL="25146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6pPr>
              <a:lvl7pPr marL="29718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7pPr>
              <a:lvl8pPr marL="34290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8pPr>
              <a:lvl9pPr marL="38862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9pPr>
            </a:lstStyle>
            <a:p>
              <a:pPr algn="r"/>
              <a:r>
                <a:rPr lang="en-US" altLang="en-US">
                  <a:solidFill>
                    <a:srgbClr val="990000"/>
                  </a:solidFill>
                  <a:latin typeface="Arial Narrow" pitchFamily="34" charset="0"/>
                </a:rPr>
                <a:t>100</a:t>
              </a:r>
            </a:p>
          </p:txBody>
        </p:sp>
        <p:sp>
          <p:nvSpPr>
            <p:cNvPr id="35860" name="Line 25"/>
            <p:cNvSpPr>
              <a:spLocks noChangeShapeType="1"/>
            </p:cNvSpPr>
            <p:nvPr/>
          </p:nvSpPr>
          <p:spPr bwMode="auto">
            <a:xfrm flipV="1">
              <a:off x="7815263" y="628650"/>
              <a:ext cx="0" cy="1114425"/>
            </a:xfrm>
            <a:prstGeom prst="line">
              <a:avLst/>
            </a:prstGeom>
            <a:noFill/>
            <a:ln w="127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61" name="Rectangle 27"/>
            <p:cNvSpPr>
              <a:spLocks noChangeArrowheads="1"/>
            </p:cNvSpPr>
            <p:nvPr/>
          </p:nvSpPr>
          <p:spPr bwMode="auto">
            <a:xfrm>
              <a:off x="7867650" y="560388"/>
              <a:ext cx="460375" cy="547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9050" tIns="26987" rIns="19050" bIns="26987">
              <a:spAutoFit/>
            </a:bodyPr>
            <a:lstStyle>
              <a:lvl1pPr defTabSz="762000">
                <a:tabLst>
                  <a:tab pos="355600" algn="l"/>
                  <a:tab pos="711200" algn="l"/>
                  <a:tab pos="1079500" algn="l"/>
                </a:tabLst>
                <a:defRPr sz="2200">
                  <a:solidFill>
                    <a:schemeClr val="tx1"/>
                  </a:solidFill>
                  <a:latin typeface="Times New Roman" pitchFamily="18" charset="0"/>
                </a:defRPr>
              </a:lvl1pPr>
              <a:lvl2pPr marL="742950" indent="-285750" defTabSz="762000">
                <a:tabLst>
                  <a:tab pos="355600" algn="l"/>
                  <a:tab pos="711200" algn="l"/>
                  <a:tab pos="1079500" algn="l"/>
                </a:tabLst>
                <a:defRPr sz="2200">
                  <a:solidFill>
                    <a:schemeClr val="tx1"/>
                  </a:solidFill>
                  <a:latin typeface="Times New Roman" pitchFamily="18" charset="0"/>
                </a:defRPr>
              </a:lvl2pPr>
              <a:lvl3pPr marL="1143000" indent="-228600" defTabSz="762000">
                <a:tabLst>
                  <a:tab pos="355600" algn="l"/>
                  <a:tab pos="711200" algn="l"/>
                  <a:tab pos="1079500" algn="l"/>
                </a:tabLst>
                <a:defRPr sz="2200">
                  <a:solidFill>
                    <a:schemeClr val="tx1"/>
                  </a:solidFill>
                  <a:latin typeface="Times New Roman" pitchFamily="18" charset="0"/>
                </a:defRPr>
              </a:lvl3pPr>
              <a:lvl4pPr marL="1600200" indent="-228600" defTabSz="762000">
                <a:tabLst>
                  <a:tab pos="355600" algn="l"/>
                  <a:tab pos="711200" algn="l"/>
                  <a:tab pos="1079500" algn="l"/>
                </a:tabLst>
                <a:defRPr sz="2200">
                  <a:solidFill>
                    <a:schemeClr val="tx1"/>
                  </a:solidFill>
                  <a:latin typeface="Times New Roman" pitchFamily="18" charset="0"/>
                </a:defRPr>
              </a:lvl4pPr>
              <a:lvl5pPr marL="2057400" indent="-228600" defTabSz="762000">
                <a:tabLst>
                  <a:tab pos="355600" algn="l"/>
                  <a:tab pos="711200" algn="l"/>
                  <a:tab pos="1079500" algn="l"/>
                </a:tabLst>
                <a:defRPr sz="2200">
                  <a:solidFill>
                    <a:schemeClr val="tx1"/>
                  </a:solidFill>
                  <a:latin typeface="Times New Roman" pitchFamily="18" charset="0"/>
                </a:defRPr>
              </a:lvl5pPr>
              <a:lvl6pPr marL="25146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6pPr>
              <a:lvl7pPr marL="29718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7pPr>
              <a:lvl8pPr marL="34290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8pPr>
              <a:lvl9pPr marL="38862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9pPr>
            </a:lstStyle>
            <a:p>
              <a:pPr>
                <a:lnSpc>
                  <a:spcPct val="80000"/>
                </a:lnSpc>
              </a:pPr>
              <a:r>
                <a:rPr lang="en-US" altLang="en-US" sz="2000">
                  <a:solidFill>
                    <a:srgbClr val="0000FF"/>
                  </a:solidFill>
                  <a:latin typeface="Arial Narrow" pitchFamily="34" charset="0"/>
                </a:rPr>
                <a:t>a </a:t>
              </a:r>
              <a:r>
                <a:rPr lang="en-US" altLang="en-US" sz="1600">
                  <a:solidFill>
                    <a:srgbClr val="0000FF"/>
                  </a:solidFill>
                  <a:latin typeface="Arial Narrow" pitchFamily="34" charset="0"/>
                </a:rPr>
                <a:t>=</a:t>
              </a:r>
              <a:r>
                <a:rPr lang="en-US" altLang="en-US" sz="2000">
                  <a:solidFill>
                    <a:srgbClr val="0000FF"/>
                  </a:solidFill>
                  <a:latin typeface="Arial Narrow" pitchFamily="34" charset="0"/>
                </a:rPr>
                <a:t/>
              </a:r>
              <a:br>
                <a:rPr lang="en-US" altLang="en-US" sz="2000">
                  <a:solidFill>
                    <a:srgbClr val="0000FF"/>
                  </a:solidFill>
                  <a:latin typeface="Arial Narrow" pitchFamily="34" charset="0"/>
                </a:rPr>
              </a:br>
              <a:r>
                <a:rPr lang="en-US" altLang="en-US" sz="2000">
                  <a:solidFill>
                    <a:srgbClr val="0000FF"/>
                  </a:solidFill>
                  <a:latin typeface="Arial Narrow" pitchFamily="34" charset="0"/>
                </a:rPr>
                <a:t>75%</a:t>
              </a:r>
            </a:p>
          </p:txBody>
        </p:sp>
        <p:sp>
          <p:nvSpPr>
            <p:cNvPr id="35862" name="Line 26"/>
            <p:cNvSpPr>
              <a:spLocks noChangeShapeType="1"/>
            </p:cNvSpPr>
            <p:nvPr/>
          </p:nvSpPr>
          <p:spPr bwMode="auto">
            <a:xfrm flipV="1">
              <a:off x="8420100" y="1206500"/>
              <a:ext cx="0" cy="539750"/>
            </a:xfrm>
            <a:prstGeom prst="line">
              <a:avLst/>
            </a:prstGeom>
            <a:noFill/>
            <a:ln w="127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63" name="Rectangle 28"/>
            <p:cNvSpPr>
              <a:spLocks noChangeArrowheads="1"/>
            </p:cNvSpPr>
            <p:nvPr/>
          </p:nvSpPr>
          <p:spPr bwMode="auto">
            <a:xfrm>
              <a:off x="8469313" y="1182688"/>
              <a:ext cx="458787" cy="547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9050" tIns="26987" rIns="19050" bIns="26987">
              <a:spAutoFit/>
            </a:bodyPr>
            <a:lstStyle>
              <a:lvl1pPr defTabSz="762000">
                <a:tabLst>
                  <a:tab pos="355600" algn="l"/>
                  <a:tab pos="711200" algn="l"/>
                  <a:tab pos="1079500" algn="l"/>
                </a:tabLst>
                <a:defRPr sz="2200">
                  <a:solidFill>
                    <a:schemeClr val="tx1"/>
                  </a:solidFill>
                  <a:latin typeface="Times New Roman" pitchFamily="18" charset="0"/>
                </a:defRPr>
              </a:lvl1pPr>
              <a:lvl2pPr marL="742950" indent="-285750" defTabSz="762000">
                <a:tabLst>
                  <a:tab pos="355600" algn="l"/>
                  <a:tab pos="711200" algn="l"/>
                  <a:tab pos="1079500" algn="l"/>
                </a:tabLst>
                <a:defRPr sz="2200">
                  <a:solidFill>
                    <a:schemeClr val="tx1"/>
                  </a:solidFill>
                  <a:latin typeface="Times New Roman" pitchFamily="18" charset="0"/>
                </a:defRPr>
              </a:lvl2pPr>
              <a:lvl3pPr marL="1143000" indent="-228600" defTabSz="762000">
                <a:tabLst>
                  <a:tab pos="355600" algn="l"/>
                  <a:tab pos="711200" algn="l"/>
                  <a:tab pos="1079500" algn="l"/>
                </a:tabLst>
                <a:defRPr sz="2200">
                  <a:solidFill>
                    <a:schemeClr val="tx1"/>
                  </a:solidFill>
                  <a:latin typeface="Times New Roman" pitchFamily="18" charset="0"/>
                </a:defRPr>
              </a:lvl3pPr>
              <a:lvl4pPr marL="1600200" indent="-228600" defTabSz="762000">
                <a:tabLst>
                  <a:tab pos="355600" algn="l"/>
                  <a:tab pos="711200" algn="l"/>
                  <a:tab pos="1079500" algn="l"/>
                </a:tabLst>
                <a:defRPr sz="2200">
                  <a:solidFill>
                    <a:schemeClr val="tx1"/>
                  </a:solidFill>
                  <a:latin typeface="Times New Roman" pitchFamily="18" charset="0"/>
                </a:defRPr>
              </a:lvl4pPr>
              <a:lvl5pPr marL="2057400" indent="-228600" defTabSz="762000">
                <a:tabLst>
                  <a:tab pos="355600" algn="l"/>
                  <a:tab pos="711200" algn="l"/>
                  <a:tab pos="1079500" algn="l"/>
                </a:tabLst>
                <a:defRPr sz="2200">
                  <a:solidFill>
                    <a:schemeClr val="tx1"/>
                  </a:solidFill>
                  <a:latin typeface="Times New Roman" pitchFamily="18" charset="0"/>
                </a:defRPr>
              </a:lvl5pPr>
              <a:lvl6pPr marL="25146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6pPr>
              <a:lvl7pPr marL="29718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7pPr>
              <a:lvl8pPr marL="34290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8pPr>
              <a:lvl9pPr marL="38862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9pPr>
            </a:lstStyle>
            <a:p>
              <a:pPr>
                <a:lnSpc>
                  <a:spcPct val="80000"/>
                </a:lnSpc>
              </a:pPr>
              <a:r>
                <a:rPr lang="en-US" altLang="en-US" sz="2000">
                  <a:solidFill>
                    <a:srgbClr val="FF0000"/>
                  </a:solidFill>
                  <a:latin typeface="Arial Narrow" pitchFamily="34" charset="0"/>
                </a:rPr>
                <a:t>b </a:t>
              </a:r>
              <a:r>
                <a:rPr lang="en-US" altLang="en-US" sz="1600">
                  <a:solidFill>
                    <a:srgbClr val="FF0000"/>
                  </a:solidFill>
                  <a:latin typeface="Arial Narrow" pitchFamily="34" charset="0"/>
                </a:rPr>
                <a:t>=</a:t>
              </a:r>
              <a:r>
                <a:rPr lang="en-US" altLang="en-US" sz="2000">
                  <a:solidFill>
                    <a:srgbClr val="FF0000"/>
                  </a:solidFill>
                  <a:latin typeface="Arial Narrow" pitchFamily="34" charset="0"/>
                </a:rPr>
                <a:t/>
              </a:r>
              <a:br>
                <a:rPr lang="en-US" altLang="en-US" sz="2000">
                  <a:solidFill>
                    <a:srgbClr val="FF0000"/>
                  </a:solidFill>
                  <a:latin typeface="Arial Narrow" pitchFamily="34" charset="0"/>
                </a:rPr>
              </a:br>
              <a:r>
                <a:rPr lang="en-US" altLang="en-US" sz="2000">
                  <a:solidFill>
                    <a:srgbClr val="FF0000"/>
                  </a:solidFill>
                  <a:latin typeface="Arial Narrow" pitchFamily="34" charset="0"/>
                </a:rPr>
                <a:t>36%</a:t>
              </a:r>
            </a:p>
          </p:txBody>
        </p:sp>
      </p:grpSp>
      <p:sp>
        <p:nvSpPr>
          <p:cNvPr id="23" name="Action Button: Home 22">
            <a:hlinkClick r:id="rId3" action="ppaction://hlinksldjump" highlightClick="1"/>
          </p:cNvPr>
          <p:cNvSpPr/>
          <p:nvPr/>
        </p:nvSpPr>
        <p:spPr bwMode="auto">
          <a:xfrm>
            <a:off x="8532440" y="3576439"/>
            <a:ext cx="500063" cy="428625"/>
          </a:xfrm>
          <a:prstGeom prst="actionButtonHome">
            <a:avLst/>
          </a:prstGeom>
          <a:solidFill>
            <a:srgbClr val="FFFFFF">
              <a:alpha val="49000"/>
            </a:srgbClr>
          </a:solidFill>
          <a:ln w="9525" cap="flat" cmpd="sng" algn="ctr">
            <a:solidFill>
              <a:schemeClr val="bg1">
                <a:lumMod val="50000"/>
              </a:schemeClr>
            </a:solidFill>
            <a:prstDash val="solid"/>
            <a:round/>
            <a:headEnd type="none" w="med" len="med"/>
            <a:tailEnd type="none" w="med" len="med"/>
          </a:ln>
          <a:effectLst/>
        </p:spPr>
        <p:txBody>
          <a:bodyPr/>
          <a:lstStyle/>
          <a:p>
            <a:pPr eaLnBrk="0" hangingPunct="0">
              <a:defRPr/>
            </a:pPr>
            <a:endParaRPr lang="en-US" dirty="0">
              <a:cs typeface="+mn-cs"/>
            </a:endParaRPr>
          </a:p>
        </p:txBody>
      </p:sp>
    </p:spTree>
    <p:custDataLst>
      <p:tags r:id="rId1"/>
    </p:custDataLst>
    <p:extLst>
      <p:ext uri="{BB962C8B-B14F-4D97-AF65-F5344CB8AC3E}">
        <p14:creationId xmlns:p14="http://schemas.microsoft.com/office/powerpoint/2010/main" val="209608736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1094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1094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1094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1094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1094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1094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1094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10946">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210946">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53" presetClass="entr" presetSubtype="16" fill="hold" nodeType="click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6" grpId="0" build="p" bldLvl="3"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6306" name="Rectangle 2"/>
          <p:cNvSpPr>
            <a:spLocks noGrp="1" noChangeArrowheads="1"/>
          </p:cNvSpPr>
          <p:nvPr>
            <p:ph type="body" idx="1"/>
          </p:nvPr>
        </p:nvSpPr>
        <p:spPr>
          <a:xfrm>
            <a:off x="41275" y="15875"/>
            <a:ext cx="8974138" cy="5933405"/>
          </a:xfrm>
        </p:spPr>
        <p:txBody>
          <a:bodyPr/>
          <a:lstStyle/>
          <a:p>
            <a:pPr lvl="1"/>
            <a:r>
              <a:rPr lang="en-US" altLang="en-US" dirty="0" smtClean="0"/>
              <a:t>Problem: if it's a time-dependent measure, and you</a:t>
            </a:r>
            <a:br>
              <a:rPr lang="en-US" altLang="en-US" dirty="0" smtClean="0"/>
            </a:br>
            <a:r>
              <a:rPr lang="en-US" altLang="en-US" dirty="0" smtClean="0"/>
              <a:t>wait long enough, everyone gets affected, so risk ratio = 1.00.</a:t>
            </a:r>
          </a:p>
          <a:p>
            <a:pPr lvl="1"/>
            <a:r>
              <a:rPr lang="en-US" altLang="en-US" dirty="0" smtClean="0"/>
              <a:t>But it works for </a:t>
            </a:r>
            <a:r>
              <a:rPr lang="en-US" altLang="en-US" i="1" dirty="0" smtClean="0">
                <a:solidFill>
                  <a:srgbClr val="0000FF"/>
                </a:solidFill>
              </a:rPr>
              <a:t>rare</a:t>
            </a:r>
            <a:r>
              <a:rPr lang="en-US" altLang="en-US" dirty="0" smtClean="0">
                <a:solidFill>
                  <a:srgbClr val="0000FF"/>
                </a:solidFill>
              </a:rPr>
              <a:t> time-dependent risks</a:t>
            </a:r>
            <a:r>
              <a:rPr lang="en-US" altLang="en-US" dirty="0" smtClean="0"/>
              <a:t> and for small </a:t>
            </a:r>
            <a:r>
              <a:rPr lang="en-US" altLang="en-US" dirty="0" smtClean="0">
                <a:solidFill>
                  <a:srgbClr val="0000FF"/>
                </a:solidFill>
              </a:rPr>
              <a:t>time-independent proportions</a:t>
            </a:r>
            <a:r>
              <a:rPr lang="en-US" altLang="en-US" dirty="0" smtClean="0"/>
              <a:t> (e.g., proportion selected for Olympics).</a:t>
            </a:r>
          </a:p>
          <a:p>
            <a:pPr lvl="1"/>
            <a:r>
              <a:rPr lang="en-US" altLang="en-US" dirty="0" smtClean="0"/>
              <a:t>Smallest important effect:</a:t>
            </a:r>
            <a:br>
              <a:rPr lang="en-US" altLang="en-US" dirty="0" smtClean="0"/>
            </a:br>
            <a:r>
              <a:rPr lang="en-US" altLang="en-US" dirty="0" smtClean="0"/>
              <a:t>for every 10 injured males there are 9 injured females. </a:t>
            </a:r>
          </a:p>
          <a:p>
            <a:pPr lvl="2"/>
            <a:r>
              <a:rPr lang="en-US" altLang="en-US" dirty="0" smtClean="0"/>
              <a:t>That is, one in 10 injuries is due to being male.</a:t>
            </a:r>
          </a:p>
          <a:p>
            <a:pPr lvl="2"/>
            <a:r>
              <a:rPr lang="en-US" altLang="en-US" dirty="0" smtClean="0"/>
              <a:t>If there are N males and N females, risk ratio = (10/N)/(9/N) = 10/9.</a:t>
            </a:r>
          </a:p>
          <a:p>
            <a:pPr lvl="1"/>
            <a:r>
              <a:rPr lang="en-US" altLang="en-US" dirty="0" smtClean="0"/>
              <a:t>Similarly, moderate, large, very large and extremely large effects:</a:t>
            </a:r>
            <a:br>
              <a:rPr lang="en-US" altLang="en-US" dirty="0" smtClean="0"/>
            </a:br>
            <a:r>
              <a:rPr lang="en-US" altLang="en-US" dirty="0" smtClean="0"/>
              <a:t>for every 10 injured males, there are 7, 5, 3 and 1 injured females.</a:t>
            </a:r>
          </a:p>
          <a:p>
            <a:pPr lvl="2"/>
            <a:r>
              <a:rPr lang="en-US" altLang="en-US" dirty="0" smtClean="0"/>
              <a:t>So the risk ratios are 10/7, 10/5, 10/3 and 10/1, and their inverses.</a:t>
            </a:r>
          </a:p>
          <a:p>
            <a:pPr lvl="1"/>
            <a:r>
              <a:rPr lang="en-US" altLang="en-US" dirty="0" smtClean="0"/>
              <a:t>Hence this complete scale for </a:t>
            </a:r>
            <a:r>
              <a:rPr lang="en-US" altLang="en-US" dirty="0" smtClean="0">
                <a:solidFill>
                  <a:srgbClr val="0000FF"/>
                </a:solidFill>
              </a:rPr>
              <a:t>proportion ratio and low-risk ratio</a:t>
            </a:r>
            <a:r>
              <a:rPr lang="en-US" altLang="en-US" dirty="0"/>
              <a:t>:</a:t>
            </a:r>
          </a:p>
          <a:p>
            <a:pPr lvl="1"/>
            <a:endParaRPr lang="en-US" altLang="en-US" dirty="0"/>
          </a:p>
          <a:p>
            <a:pPr lvl="1"/>
            <a:endParaRPr lang="en-US" altLang="en-US" dirty="0"/>
          </a:p>
          <a:p>
            <a:pPr lvl="2"/>
            <a:r>
              <a:rPr lang="en-US" altLang="en-US" dirty="0"/>
              <a:t>The ratios need to be analyzed as odds or hazards.</a:t>
            </a:r>
          </a:p>
        </p:txBody>
      </p:sp>
      <p:grpSp>
        <p:nvGrpSpPr>
          <p:cNvPr id="30" name="Group 138"/>
          <p:cNvGrpSpPr>
            <a:grpSpLocks/>
          </p:cNvGrpSpPr>
          <p:nvPr/>
        </p:nvGrpSpPr>
        <p:grpSpPr bwMode="auto">
          <a:xfrm>
            <a:off x="317242" y="4725144"/>
            <a:ext cx="8575625" cy="743701"/>
            <a:chOff x="476" y="3725"/>
            <a:chExt cx="5038" cy="467"/>
          </a:xfrm>
        </p:grpSpPr>
        <p:sp>
          <p:nvSpPr>
            <p:cNvPr id="31" name="Rectangle 139"/>
            <p:cNvSpPr>
              <a:spLocks noChangeArrowheads="1"/>
            </p:cNvSpPr>
            <p:nvPr/>
          </p:nvSpPr>
          <p:spPr bwMode="auto">
            <a:xfrm rot="10800000">
              <a:off x="476" y="3725"/>
              <a:ext cx="5038" cy="440"/>
            </a:xfrm>
            <a:prstGeom prst="rect">
              <a:avLst/>
            </a:prstGeom>
            <a:gradFill rotWithShape="1">
              <a:gsLst>
                <a:gs pos="0">
                  <a:srgbClr val="FF3399">
                    <a:alpha val="29999"/>
                  </a:srgbClr>
                </a:gs>
                <a:gs pos="25000">
                  <a:srgbClr val="FF6633">
                    <a:alpha val="29999"/>
                  </a:srgbClr>
                </a:gs>
                <a:gs pos="50000">
                  <a:srgbClr val="FFFF00">
                    <a:alpha val="29999"/>
                  </a:srgbClr>
                </a:gs>
                <a:gs pos="75000">
                  <a:srgbClr val="01A78F">
                    <a:alpha val="29999"/>
                  </a:srgbClr>
                </a:gs>
                <a:gs pos="100000">
                  <a:srgbClr val="3366FF">
                    <a:alpha val="29999"/>
                  </a:srgb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eaLnBrk="0" hangingPunct="0"/>
              <a:endParaRPr lang="en-US"/>
            </a:p>
          </p:txBody>
        </p:sp>
        <p:sp>
          <p:nvSpPr>
            <p:cNvPr id="32" name="Rectangle 140"/>
            <p:cNvSpPr>
              <a:spLocks noChangeArrowheads="1"/>
            </p:cNvSpPr>
            <p:nvPr/>
          </p:nvSpPr>
          <p:spPr bwMode="auto">
            <a:xfrm>
              <a:off x="917" y="3734"/>
              <a:ext cx="358" cy="45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18000" tIns="44450" rIns="18000" bIns="44450">
              <a:spAutoFit/>
            </a:bodyPr>
            <a:lstStyle/>
            <a:p>
              <a:pPr algn="ctr" eaLnBrk="0" hangingPunct="0">
                <a:lnSpc>
                  <a:spcPct val="80000"/>
                </a:lnSpc>
              </a:pPr>
              <a:r>
                <a:rPr lang="en-AU" altLang="en-AU" sz="2600" dirty="0" smtClean="0">
                  <a:solidFill>
                    <a:srgbClr val="0000FF"/>
                  </a:solidFill>
                  <a:latin typeface="Arial Narrow" pitchFamily="34" charset="0"/>
                </a:rPr>
                <a:t>1.11</a:t>
              </a:r>
              <a:br>
                <a:rPr lang="en-AU" altLang="en-AU" sz="2600" dirty="0" smtClean="0">
                  <a:solidFill>
                    <a:srgbClr val="0000FF"/>
                  </a:solidFill>
                  <a:latin typeface="Arial Narrow" pitchFamily="34" charset="0"/>
                </a:rPr>
              </a:br>
              <a:r>
                <a:rPr lang="en-AU" altLang="en-AU" sz="2600" dirty="0" smtClean="0">
                  <a:solidFill>
                    <a:srgbClr val="0000FF"/>
                  </a:solidFill>
                  <a:latin typeface="Arial Narrow" pitchFamily="34" charset="0"/>
                </a:rPr>
                <a:t>0.90</a:t>
              </a:r>
              <a:endParaRPr lang="en-US" altLang="en-AU" sz="2600" dirty="0">
                <a:solidFill>
                  <a:srgbClr val="0000FF"/>
                </a:solidFill>
                <a:latin typeface="Arial Narrow" pitchFamily="34" charset="0"/>
              </a:endParaRPr>
            </a:p>
          </p:txBody>
        </p:sp>
        <p:sp>
          <p:nvSpPr>
            <p:cNvPr id="33" name="Rectangle 141"/>
            <p:cNvSpPr>
              <a:spLocks noChangeArrowheads="1"/>
            </p:cNvSpPr>
            <p:nvPr/>
          </p:nvSpPr>
          <p:spPr bwMode="auto">
            <a:xfrm>
              <a:off x="1700" y="3734"/>
              <a:ext cx="358" cy="45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18000" tIns="44450" rIns="18000" bIns="44450">
              <a:spAutoFit/>
            </a:bodyPr>
            <a:lstStyle/>
            <a:p>
              <a:pPr algn="ctr" eaLnBrk="0" hangingPunct="0">
                <a:lnSpc>
                  <a:spcPct val="80000"/>
                </a:lnSpc>
              </a:pPr>
              <a:r>
                <a:rPr lang="en-AU" altLang="en-AU" sz="2600" dirty="0" smtClean="0">
                  <a:solidFill>
                    <a:srgbClr val="0000FF"/>
                  </a:solidFill>
                  <a:latin typeface="Arial Narrow" pitchFamily="34" charset="0"/>
                </a:rPr>
                <a:t>1.43</a:t>
              </a:r>
              <a:br>
                <a:rPr lang="en-AU" altLang="en-AU" sz="2600" dirty="0" smtClean="0">
                  <a:solidFill>
                    <a:srgbClr val="0000FF"/>
                  </a:solidFill>
                  <a:latin typeface="Arial Narrow" pitchFamily="34" charset="0"/>
                </a:rPr>
              </a:br>
              <a:r>
                <a:rPr lang="en-AU" altLang="en-AU" sz="2600" dirty="0" smtClean="0">
                  <a:solidFill>
                    <a:srgbClr val="0000FF"/>
                  </a:solidFill>
                  <a:latin typeface="Arial Narrow" pitchFamily="34" charset="0"/>
                </a:rPr>
                <a:t>0.70</a:t>
              </a:r>
              <a:endParaRPr lang="en-US" altLang="en-AU" sz="2600" dirty="0">
                <a:solidFill>
                  <a:srgbClr val="0000FF"/>
                </a:solidFill>
                <a:latin typeface="Arial Narrow" pitchFamily="34" charset="0"/>
              </a:endParaRPr>
            </a:p>
          </p:txBody>
        </p:sp>
        <p:sp>
          <p:nvSpPr>
            <p:cNvPr id="34" name="Rectangle 142"/>
            <p:cNvSpPr>
              <a:spLocks noChangeArrowheads="1"/>
            </p:cNvSpPr>
            <p:nvPr/>
          </p:nvSpPr>
          <p:spPr bwMode="auto">
            <a:xfrm>
              <a:off x="2782" y="3734"/>
              <a:ext cx="358" cy="45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18000" tIns="44450" rIns="18000" bIns="44450">
              <a:spAutoFit/>
            </a:bodyPr>
            <a:lstStyle/>
            <a:p>
              <a:pPr algn="ctr" eaLnBrk="0" hangingPunct="0">
                <a:lnSpc>
                  <a:spcPct val="80000"/>
                </a:lnSpc>
              </a:pPr>
              <a:r>
                <a:rPr lang="en-AU" altLang="en-AU" sz="2600" dirty="0" smtClean="0">
                  <a:solidFill>
                    <a:srgbClr val="0000FF"/>
                  </a:solidFill>
                  <a:latin typeface="Arial Narrow" pitchFamily="34" charset="0"/>
                </a:rPr>
                <a:t>2.0</a:t>
              </a:r>
              <a:br>
                <a:rPr lang="en-AU" altLang="en-AU" sz="2600" dirty="0" smtClean="0">
                  <a:solidFill>
                    <a:srgbClr val="0000FF"/>
                  </a:solidFill>
                  <a:latin typeface="Arial Narrow" pitchFamily="34" charset="0"/>
                </a:rPr>
              </a:br>
              <a:r>
                <a:rPr lang="en-AU" altLang="en-AU" sz="2600" dirty="0" smtClean="0">
                  <a:solidFill>
                    <a:srgbClr val="0000FF"/>
                  </a:solidFill>
                  <a:latin typeface="Arial Narrow" pitchFamily="34" charset="0"/>
                </a:rPr>
                <a:t>0.50</a:t>
              </a:r>
              <a:endParaRPr lang="en-US" altLang="en-AU" sz="2600" dirty="0">
                <a:solidFill>
                  <a:srgbClr val="0000FF"/>
                </a:solidFill>
                <a:latin typeface="Arial Narrow" pitchFamily="34" charset="0"/>
              </a:endParaRPr>
            </a:p>
          </p:txBody>
        </p:sp>
        <p:sp>
          <p:nvSpPr>
            <p:cNvPr id="35" name="Rectangle 143"/>
            <p:cNvSpPr>
              <a:spLocks noChangeArrowheads="1"/>
            </p:cNvSpPr>
            <p:nvPr/>
          </p:nvSpPr>
          <p:spPr bwMode="auto">
            <a:xfrm>
              <a:off x="3548" y="3734"/>
              <a:ext cx="358" cy="45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18000" tIns="44450" rIns="18000" bIns="44450">
              <a:spAutoFit/>
            </a:bodyPr>
            <a:lstStyle/>
            <a:p>
              <a:pPr algn="ctr" eaLnBrk="0" hangingPunct="0">
                <a:lnSpc>
                  <a:spcPct val="80000"/>
                </a:lnSpc>
              </a:pPr>
              <a:r>
                <a:rPr lang="en-AU" altLang="en-AU" sz="2600" dirty="0" smtClean="0">
                  <a:solidFill>
                    <a:srgbClr val="0000FF"/>
                  </a:solidFill>
                  <a:latin typeface="Arial Narrow" pitchFamily="34" charset="0"/>
                </a:rPr>
                <a:t>3.3</a:t>
              </a:r>
              <a:br>
                <a:rPr lang="en-AU" altLang="en-AU" sz="2600" dirty="0" smtClean="0">
                  <a:solidFill>
                    <a:srgbClr val="0000FF"/>
                  </a:solidFill>
                  <a:latin typeface="Arial Narrow" pitchFamily="34" charset="0"/>
                </a:rPr>
              </a:br>
              <a:r>
                <a:rPr lang="en-AU" altLang="en-AU" sz="2600" dirty="0" smtClean="0">
                  <a:solidFill>
                    <a:srgbClr val="0000FF"/>
                  </a:solidFill>
                  <a:latin typeface="Arial Narrow" pitchFamily="34" charset="0"/>
                </a:rPr>
                <a:t>0.30</a:t>
              </a:r>
              <a:endParaRPr lang="en-US" altLang="en-AU" sz="2600" dirty="0">
                <a:solidFill>
                  <a:srgbClr val="0000FF"/>
                </a:solidFill>
                <a:latin typeface="Arial Narrow" pitchFamily="34" charset="0"/>
              </a:endParaRPr>
            </a:p>
          </p:txBody>
        </p:sp>
        <p:sp>
          <p:nvSpPr>
            <p:cNvPr id="36" name="Rectangle 144"/>
            <p:cNvSpPr>
              <a:spLocks noChangeArrowheads="1"/>
            </p:cNvSpPr>
            <p:nvPr/>
          </p:nvSpPr>
          <p:spPr bwMode="auto">
            <a:xfrm>
              <a:off x="4656" y="3734"/>
              <a:ext cx="358" cy="45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18000" tIns="44450" rIns="18000" bIns="44450">
              <a:spAutoFit/>
            </a:bodyPr>
            <a:lstStyle/>
            <a:p>
              <a:pPr algn="ctr" eaLnBrk="0" hangingPunct="0">
                <a:lnSpc>
                  <a:spcPct val="80000"/>
                </a:lnSpc>
              </a:pPr>
              <a:r>
                <a:rPr lang="en-AU" altLang="en-AU" sz="2600" dirty="0" smtClean="0">
                  <a:solidFill>
                    <a:srgbClr val="0000FF"/>
                  </a:solidFill>
                  <a:latin typeface="Arial Narrow" pitchFamily="34" charset="0"/>
                </a:rPr>
                <a:t>10</a:t>
              </a:r>
              <a:br>
                <a:rPr lang="en-AU" altLang="en-AU" sz="2600" dirty="0" smtClean="0">
                  <a:solidFill>
                    <a:srgbClr val="0000FF"/>
                  </a:solidFill>
                  <a:latin typeface="Arial Narrow" pitchFamily="34" charset="0"/>
                </a:rPr>
              </a:br>
              <a:r>
                <a:rPr lang="en-AU" altLang="en-AU" sz="2600" dirty="0" smtClean="0">
                  <a:solidFill>
                    <a:srgbClr val="0000FF"/>
                  </a:solidFill>
                  <a:latin typeface="Arial Narrow" pitchFamily="34" charset="0"/>
                </a:rPr>
                <a:t>0.10</a:t>
              </a:r>
              <a:endParaRPr lang="en-US" altLang="en-AU" sz="2600" dirty="0">
                <a:solidFill>
                  <a:srgbClr val="0000FF"/>
                </a:solidFill>
                <a:latin typeface="Arial Narrow" pitchFamily="34" charset="0"/>
              </a:endParaRPr>
            </a:p>
          </p:txBody>
        </p:sp>
        <p:sp>
          <p:nvSpPr>
            <p:cNvPr id="37" name="Rectangle 145"/>
            <p:cNvSpPr>
              <a:spLocks noChangeArrowheads="1"/>
            </p:cNvSpPr>
            <p:nvPr/>
          </p:nvSpPr>
          <p:spPr bwMode="auto">
            <a:xfrm>
              <a:off x="509" y="3817"/>
              <a:ext cx="390" cy="2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18000" tIns="44450" rIns="18000" bIns="44450">
              <a:spAutoFit/>
            </a:bodyPr>
            <a:lstStyle/>
            <a:p>
              <a:pPr algn="ctr" eaLnBrk="0" hangingPunct="0">
                <a:lnSpc>
                  <a:spcPct val="90000"/>
                </a:lnSpc>
              </a:pPr>
              <a:r>
                <a:rPr lang="en-AU" altLang="en-AU" sz="2400" dirty="0">
                  <a:latin typeface="Arial Narrow" pitchFamily="34" charset="0"/>
                </a:rPr>
                <a:t>trivial</a:t>
              </a:r>
              <a:endParaRPr lang="en-US" altLang="en-AU" sz="2400" dirty="0">
                <a:latin typeface="Arial Narrow" pitchFamily="34" charset="0"/>
              </a:endParaRPr>
            </a:p>
          </p:txBody>
        </p:sp>
        <p:sp>
          <p:nvSpPr>
            <p:cNvPr id="38" name="Rectangle 146"/>
            <p:cNvSpPr>
              <a:spLocks noChangeArrowheads="1"/>
            </p:cNvSpPr>
            <p:nvPr/>
          </p:nvSpPr>
          <p:spPr bwMode="auto">
            <a:xfrm>
              <a:off x="1292" y="3817"/>
              <a:ext cx="390" cy="2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18000" tIns="44450" rIns="18000" bIns="44450">
              <a:spAutoFit/>
            </a:bodyPr>
            <a:lstStyle/>
            <a:p>
              <a:pPr algn="ctr" eaLnBrk="0" hangingPunct="0">
                <a:lnSpc>
                  <a:spcPct val="90000"/>
                </a:lnSpc>
              </a:pPr>
              <a:r>
                <a:rPr lang="en-AU" altLang="en-AU" sz="2400">
                  <a:latin typeface="Arial Narrow" pitchFamily="34" charset="0"/>
                </a:rPr>
                <a:t>small</a:t>
              </a:r>
              <a:endParaRPr lang="en-US" altLang="en-AU" sz="2400">
                <a:latin typeface="Arial Narrow" pitchFamily="34" charset="0"/>
              </a:endParaRPr>
            </a:p>
          </p:txBody>
        </p:sp>
        <p:sp>
          <p:nvSpPr>
            <p:cNvPr id="39" name="Rectangle 147"/>
            <p:cNvSpPr>
              <a:spLocks noChangeArrowheads="1"/>
            </p:cNvSpPr>
            <p:nvPr/>
          </p:nvSpPr>
          <p:spPr bwMode="auto">
            <a:xfrm>
              <a:off x="2075" y="3817"/>
              <a:ext cx="689" cy="2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18000" tIns="44450" rIns="18000" bIns="44450">
              <a:spAutoFit/>
            </a:bodyPr>
            <a:lstStyle/>
            <a:p>
              <a:pPr algn="ctr" eaLnBrk="0" hangingPunct="0">
                <a:lnSpc>
                  <a:spcPct val="90000"/>
                </a:lnSpc>
              </a:pPr>
              <a:r>
                <a:rPr lang="en-AU" altLang="en-AU" sz="2400">
                  <a:latin typeface="Arial Narrow" pitchFamily="34" charset="0"/>
                </a:rPr>
                <a:t>moderate</a:t>
              </a:r>
              <a:endParaRPr lang="en-US" altLang="en-AU" sz="2400">
                <a:latin typeface="Arial Narrow" pitchFamily="34" charset="0"/>
              </a:endParaRPr>
            </a:p>
          </p:txBody>
        </p:sp>
        <p:sp>
          <p:nvSpPr>
            <p:cNvPr id="40" name="Rectangle 148"/>
            <p:cNvSpPr>
              <a:spLocks noChangeArrowheads="1"/>
            </p:cNvSpPr>
            <p:nvPr/>
          </p:nvSpPr>
          <p:spPr bwMode="auto">
            <a:xfrm>
              <a:off x="3158" y="3817"/>
              <a:ext cx="373" cy="2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18000" tIns="44450" rIns="18000" bIns="44450">
              <a:spAutoFit/>
            </a:bodyPr>
            <a:lstStyle/>
            <a:p>
              <a:pPr algn="ctr" eaLnBrk="0" hangingPunct="0">
                <a:lnSpc>
                  <a:spcPct val="90000"/>
                </a:lnSpc>
              </a:pPr>
              <a:r>
                <a:rPr lang="en-AU" altLang="en-AU" sz="2400">
                  <a:latin typeface="Arial Narrow" pitchFamily="34" charset="0"/>
                </a:rPr>
                <a:t>large</a:t>
              </a:r>
              <a:endParaRPr lang="en-US" altLang="en-AU" sz="2400">
                <a:latin typeface="Arial Narrow" pitchFamily="34" charset="0"/>
              </a:endParaRPr>
            </a:p>
          </p:txBody>
        </p:sp>
        <p:sp>
          <p:nvSpPr>
            <p:cNvPr id="41" name="Rectangle 149"/>
            <p:cNvSpPr>
              <a:spLocks noChangeArrowheads="1"/>
            </p:cNvSpPr>
            <p:nvPr/>
          </p:nvSpPr>
          <p:spPr bwMode="auto">
            <a:xfrm>
              <a:off x="3924" y="3817"/>
              <a:ext cx="715" cy="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18000" tIns="44450" rIns="18000" bIns="44450">
              <a:spAutoFit/>
            </a:bodyPr>
            <a:lstStyle/>
            <a:p>
              <a:pPr algn="ctr" eaLnBrk="0" hangingPunct="0">
                <a:lnSpc>
                  <a:spcPct val="90000"/>
                </a:lnSpc>
              </a:pPr>
              <a:r>
                <a:rPr lang="en-AU" altLang="en-AU" sz="2400">
                  <a:latin typeface="Arial Narrow" pitchFamily="34" charset="0"/>
                </a:rPr>
                <a:t>very large</a:t>
              </a:r>
              <a:endParaRPr lang="en-US" altLang="en-AU" sz="2400">
                <a:latin typeface="Arial Narrow" pitchFamily="34" charset="0"/>
              </a:endParaRPr>
            </a:p>
          </p:txBody>
        </p:sp>
        <p:sp>
          <p:nvSpPr>
            <p:cNvPr id="42" name="Rectangle 150"/>
            <p:cNvSpPr>
              <a:spLocks noChangeArrowheads="1"/>
            </p:cNvSpPr>
            <p:nvPr/>
          </p:nvSpPr>
          <p:spPr bwMode="auto">
            <a:xfrm>
              <a:off x="5032" y="3817"/>
              <a:ext cx="353" cy="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18000" tIns="44450" rIns="18000" bIns="44450">
              <a:spAutoFit/>
            </a:bodyPr>
            <a:lstStyle/>
            <a:p>
              <a:pPr algn="ctr" eaLnBrk="0" hangingPunct="0">
                <a:lnSpc>
                  <a:spcPct val="90000"/>
                </a:lnSpc>
              </a:pPr>
              <a:r>
                <a:rPr lang="en-AU" altLang="en-AU" sz="2400" dirty="0" smtClean="0">
                  <a:latin typeface="Arial Narrow" pitchFamily="34" charset="0"/>
                </a:rPr>
                <a:t>huge</a:t>
              </a:r>
              <a:endParaRPr lang="en-US" altLang="en-AU" sz="2400" dirty="0">
                <a:latin typeface="Arial Narrow" pitchFamily="34" charset="0"/>
              </a:endParaRPr>
            </a:p>
          </p:txBody>
        </p:sp>
      </p:grpSp>
      <p:sp>
        <p:nvSpPr>
          <p:cNvPr id="17" name="Action Button: Home 16">
            <a:hlinkClick r:id="rId2" action="ppaction://hlinksldjump" highlightClick="1"/>
          </p:cNvPr>
          <p:cNvSpPr/>
          <p:nvPr/>
        </p:nvSpPr>
        <p:spPr bwMode="auto">
          <a:xfrm>
            <a:off x="8455438" y="5482241"/>
            <a:ext cx="500063" cy="428625"/>
          </a:xfrm>
          <a:prstGeom prst="actionButtonHome">
            <a:avLst/>
          </a:prstGeom>
          <a:solidFill>
            <a:srgbClr val="FFFFFF">
              <a:alpha val="49000"/>
            </a:srgbClr>
          </a:solidFill>
          <a:ln w="9525" cap="flat" cmpd="sng" algn="ctr">
            <a:solidFill>
              <a:schemeClr val="bg1">
                <a:lumMod val="50000"/>
              </a:schemeClr>
            </a:solidFill>
            <a:prstDash val="solid"/>
            <a:round/>
            <a:headEnd type="none" w="med" len="med"/>
            <a:tailEnd type="none" w="med" len="med"/>
          </a:ln>
          <a:effectLst/>
        </p:spPr>
        <p:txBody>
          <a:bodyPr/>
          <a:lstStyle/>
          <a:p>
            <a:pPr eaLnBrk="0" hangingPunct="0">
              <a:defRPr/>
            </a:pPr>
            <a:endParaRPr lang="en-US" dirty="0">
              <a:cs typeface="+mn-cs"/>
            </a:endParaRPr>
          </a:p>
        </p:txBody>
      </p:sp>
    </p:spTree>
    <p:extLst>
      <p:ext uri="{BB962C8B-B14F-4D97-AF65-F5344CB8AC3E}">
        <p14:creationId xmlns:p14="http://schemas.microsoft.com/office/powerpoint/2010/main" val="16917850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2630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2630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2630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26306">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26306">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26306">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2630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2630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wipe(left)">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22630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06" grpId="0" uiExpand="1" build="p" bldLvl="3"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6306" name="Rectangle 2"/>
          <p:cNvSpPr>
            <a:spLocks noGrp="1" noChangeArrowheads="1"/>
          </p:cNvSpPr>
          <p:nvPr>
            <p:ph type="body" idx="1"/>
          </p:nvPr>
        </p:nvSpPr>
        <p:spPr>
          <a:xfrm>
            <a:off x="41275" y="87884"/>
            <a:ext cx="9010650" cy="6322248"/>
          </a:xfrm>
        </p:spPr>
        <p:txBody>
          <a:bodyPr/>
          <a:lstStyle/>
          <a:p>
            <a:pPr>
              <a:lnSpc>
                <a:spcPct val="93000"/>
              </a:lnSpc>
              <a:spcBef>
                <a:spcPts val="300"/>
              </a:spcBef>
              <a:defRPr/>
            </a:pPr>
            <a:r>
              <a:rPr lang="en-US" altLang="en-US" dirty="0" smtClean="0">
                <a:solidFill>
                  <a:srgbClr val="0000FF"/>
                </a:solidFill>
              </a:rPr>
              <a:t>Hazard ratio</a:t>
            </a:r>
            <a:r>
              <a:rPr lang="en-US" altLang="en-US" dirty="0" smtClean="0"/>
              <a:t> for time-</a:t>
            </a:r>
            <a:r>
              <a:rPr lang="en-US" altLang="en-US" i="1" dirty="0" smtClean="0"/>
              <a:t>dependent </a:t>
            </a:r>
            <a:r>
              <a:rPr lang="en-US" altLang="en-US" dirty="0" smtClean="0"/>
              <a:t>events.</a:t>
            </a:r>
          </a:p>
          <a:p>
            <a:pPr lvl="1">
              <a:lnSpc>
                <a:spcPct val="93000"/>
              </a:lnSpc>
              <a:defRPr/>
            </a:pPr>
            <a:r>
              <a:rPr lang="en-US" altLang="en-US" dirty="0" smtClean="0"/>
              <a:t>To understand hazards, consider</a:t>
            </a:r>
            <a:br>
              <a:rPr lang="en-US" altLang="en-US" dirty="0" smtClean="0"/>
            </a:br>
            <a:r>
              <a:rPr lang="en-US" altLang="en-US" dirty="0" smtClean="0"/>
              <a:t>the increase in proportions with time.</a:t>
            </a:r>
          </a:p>
          <a:p>
            <a:pPr lvl="1">
              <a:lnSpc>
                <a:spcPct val="93000"/>
              </a:lnSpc>
              <a:defRPr/>
            </a:pPr>
            <a:r>
              <a:rPr lang="en-AU" dirty="0"/>
              <a:t>Over </a:t>
            </a:r>
            <a:r>
              <a:rPr lang="en-US" dirty="0"/>
              <a:t>a very short period, the </a:t>
            </a:r>
            <a:r>
              <a:rPr lang="en-US" dirty="0" smtClean="0"/>
              <a:t>risk in both groups</a:t>
            </a:r>
            <a:r>
              <a:rPr lang="en-US" dirty="0"/>
              <a:t/>
            </a:r>
            <a:br>
              <a:rPr lang="en-US" dirty="0"/>
            </a:br>
            <a:r>
              <a:rPr lang="en-US" dirty="0" smtClean="0"/>
              <a:t>is </a:t>
            </a:r>
            <a:r>
              <a:rPr lang="en-US" dirty="0"/>
              <a:t>tiny, and the risk </a:t>
            </a:r>
            <a:r>
              <a:rPr lang="en-US" dirty="0" smtClean="0"/>
              <a:t>ratio is </a:t>
            </a:r>
            <a:r>
              <a:rPr lang="en-US" dirty="0"/>
              <a:t>independent of time.</a:t>
            </a:r>
          </a:p>
          <a:p>
            <a:pPr lvl="1">
              <a:lnSpc>
                <a:spcPct val="93000"/>
              </a:lnSpc>
              <a:defRPr/>
            </a:pPr>
            <a:r>
              <a:rPr lang="en-US" dirty="0" smtClean="0"/>
              <a:t>Example: </a:t>
            </a:r>
            <a:br>
              <a:rPr lang="en-US" dirty="0" smtClean="0"/>
            </a:br>
            <a:r>
              <a:rPr lang="en-US" dirty="0" smtClean="0"/>
              <a:t>risk for males = a = 0.28% per 1 d = 0.56% per 2 d,</a:t>
            </a:r>
            <a:endParaRPr lang="en-US" dirty="0"/>
          </a:p>
          <a:p>
            <a:pPr marL="355600" lvl="1" indent="0">
              <a:lnSpc>
                <a:spcPct val="93000"/>
              </a:lnSpc>
              <a:buFont typeface="Symbol" pitchFamily="18" charset="2"/>
              <a:buNone/>
              <a:defRPr/>
            </a:pPr>
            <a:r>
              <a:rPr lang="en-US" dirty="0" smtClean="0"/>
              <a:t>    risk for females = b = 0.11% per 1 d = 0.22% per 2d.</a:t>
            </a:r>
          </a:p>
          <a:p>
            <a:pPr marL="344487" lvl="1" indent="0">
              <a:lnSpc>
                <a:spcPct val="93000"/>
              </a:lnSpc>
              <a:buFont typeface="Symbol" pitchFamily="18" charset="2"/>
              <a:buNone/>
              <a:defRPr/>
            </a:pPr>
            <a:r>
              <a:rPr lang="en-US" dirty="0" smtClean="0"/>
              <a:t>    So risk ratio = a/b = 0.28/0.11 = 0.56/0.22 = 2.5.</a:t>
            </a:r>
          </a:p>
          <a:p>
            <a:pPr marL="630238" lvl="2" indent="0">
              <a:lnSpc>
                <a:spcPct val="93000"/>
              </a:lnSpc>
              <a:buFontTx/>
              <a:buNone/>
              <a:defRPr/>
            </a:pPr>
            <a:r>
              <a:rPr lang="en-US" dirty="0" smtClean="0"/>
              <a:t>That is, males are 2.5x more likely to get injured</a:t>
            </a:r>
            <a:br>
              <a:rPr lang="en-US" dirty="0" smtClean="0"/>
            </a:br>
            <a:r>
              <a:rPr lang="en-US" dirty="0" smtClean="0"/>
              <a:t>per unit time, whatever the (small) unit of time.</a:t>
            </a:r>
          </a:p>
          <a:p>
            <a:pPr lvl="1">
              <a:lnSpc>
                <a:spcPct val="93000"/>
              </a:lnSpc>
              <a:defRPr/>
            </a:pPr>
            <a:r>
              <a:rPr lang="en-NZ" dirty="0" smtClean="0"/>
              <a:t>The risk per unit time is called a </a:t>
            </a:r>
            <a:r>
              <a:rPr lang="en-NZ" dirty="0" smtClean="0">
                <a:solidFill>
                  <a:srgbClr val="0000FF"/>
                </a:solidFill>
              </a:rPr>
              <a:t>hazard</a:t>
            </a:r>
            <a:r>
              <a:rPr lang="en-NZ" dirty="0" smtClean="0"/>
              <a:t> or </a:t>
            </a:r>
            <a:r>
              <a:rPr lang="en-NZ" dirty="0" smtClean="0">
                <a:solidFill>
                  <a:srgbClr val="0000FF"/>
                </a:solidFill>
              </a:rPr>
              <a:t>incidence rate</a:t>
            </a:r>
            <a:r>
              <a:rPr lang="en-NZ" dirty="0" smtClean="0"/>
              <a:t>.</a:t>
            </a:r>
            <a:endParaRPr lang="en-US" dirty="0" smtClean="0"/>
          </a:p>
          <a:p>
            <a:pPr lvl="1">
              <a:lnSpc>
                <a:spcPct val="93000"/>
              </a:lnSpc>
              <a:defRPr/>
            </a:pPr>
            <a:r>
              <a:rPr lang="en-NZ" dirty="0" smtClean="0"/>
              <a:t>Hence </a:t>
            </a:r>
            <a:r>
              <a:rPr lang="en-NZ" dirty="0" smtClean="0">
                <a:solidFill>
                  <a:srgbClr val="0000FF"/>
                </a:solidFill>
              </a:rPr>
              <a:t>hazard ratio</a:t>
            </a:r>
            <a:r>
              <a:rPr lang="en-NZ" dirty="0" smtClean="0"/>
              <a:t>, </a:t>
            </a:r>
            <a:r>
              <a:rPr lang="en-NZ" dirty="0" smtClean="0">
                <a:solidFill>
                  <a:srgbClr val="0000FF"/>
                </a:solidFill>
              </a:rPr>
              <a:t>incidence-rate </a:t>
            </a:r>
            <a:r>
              <a:rPr lang="en-NZ" dirty="0">
                <a:solidFill>
                  <a:srgbClr val="0000FF"/>
                </a:solidFill>
              </a:rPr>
              <a:t>ratio</a:t>
            </a:r>
            <a:r>
              <a:rPr lang="en-NZ" dirty="0"/>
              <a:t> or</a:t>
            </a:r>
            <a:r>
              <a:rPr lang="en-NZ" dirty="0">
                <a:solidFill>
                  <a:srgbClr val="0000FF"/>
                </a:solidFill>
              </a:rPr>
              <a:t> “</a:t>
            </a:r>
            <a:r>
              <a:rPr lang="en-NZ" dirty="0" smtClean="0">
                <a:solidFill>
                  <a:srgbClr val="0000FF"/>
                </a:solidFill>
              </a:rPr>
              <a:t>right-now” risk ratio</a:t>
            </a:r>
            <a:r>
              <a:rPr lang="en-NZ" dirty="0" smtClean="0"/>
              <a:t>.</a:t>
            </a:r>
          </a:p>
          <a:p>
            <a:pPr lvl="1">
              <a:lnSpc>
                <a:spcPct val="93000"/>
              </a:lnSpc>
              <a:defRPr/>
            </a:pPr>
            <a:r>
              <a:rPr lang="en-NZ" dirty="0" smtClean="0"/>
              <a:t>Magnitude thresholds are the same as for the proportion ratio:</a:t>
            </a:r>
            <a:endParaRPr lang="en-US" dirty="0"/>
          </a:p>
        </p:txBody>
      </p:sp>
      <p:grpSp>
        <p:nvGrpSpPr>
          <p:cNvPr id="4" name="Group 3"/>
          <p:cNvGrpSpPr>
            <a:grpSpLocks/>
          </p:cNvGrpSpPr>
          <p:nvPr/>
        </p:nvGrpSpPr>
        <p:grpSpPr bwMode="auto">
          <a:xfrm>
            <a:off x="5410200" y="285800"/>
            <a:ext cx="3554413" cy="2473325"/>
            <a:chOff x="5338411" y="2276872"/>
            <a:chExt cx="3554690" cy="2473326"/>
          </a:xfrm>
        </p:grpSpPr>
        <p:sp>
          <p:nvSpPr>
            <p:cNvPr id="37913" name="Rectangle 5"/>
            <p:cNvSpPr>
              <a:spLocks noChangeArrowheads="1"/>
            </p:cNvSpPr>
            <p:nvPr/>
          </p:nvSpPr>
          <p:spPr bwMode="auto">
            <a:xfrm flipH="1">
              <a:off x="6862688" y="2446735"/>
              <a:ext cx="2030413" cy="1846263"/>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ctr"/>
              <a:r>
                <a:rPr lang="en-US" altLang="en-US" sz="2400">
                  <a:solidFill>
                    <a:schemeClr val="tx2"/>
                  </a:solidFill>
                  <a:latin typeface="Arial Narrow" pitchFamily="34" charset="0"/>
                </a:rPr>
                <a:t> </a:t>
              </a:r>
            </a:p>
          </p:txBody>
        </p:sp>
        <p:sp>
          <p:nvSpPr>
            <p:cNvPr id="37914" name="Line 6"/>
            <p:cNvSpPr>
              <a:spLocks noChangeShapeType="1"/>
            </p:cNvSpPr>
            <p:nvPr/>
          </p:nvSpPr>
          <p:spPr bwMode="auto">
            <a:xfrm flipH="1">
              <a:off x="6727751" y="4292997"/>
              <a:ext cx="8096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15" name="Line 7"/>
            <p:cNvSpPr>
              <a:spLocks noChangeShapeType="1"/>
            </p:cNvSpPr>
            <p:nvPr/>
          </p:nvSpPr>
          <p:spPr bwMode="auto">
            <a:xfrm flipH="1">
              <a:off x="6727751" y="3832622"/>
              <a:ext cx="8096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16" name="Line 8"/>
            <p:cNvSpPr>
              <a:spLocks noChangeShapeType="1"/>
            </p:cNvSpPr>
            <p:nvPr/>
          </p:nvSpPr>
          <p:spPr bwMode="auto">
            <a:xfrm flipH="1">
              <a:off x="6727751" y="3372247"/>
              <a:ext cx="8096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17" name="Line 10"/>
            <p:cNvSpPr>
              <a:spLocks noChangeShapeType="1"/>
            </p:cNvSpPr>
            <p:nvPr/>
          </p:nvSpPr>
          <p:spPr bwMode="auto">
            <a:xfrm flipH="1">
              <a:off x="6727751" y="2913460"/>
              <a:ext cx="8096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18" name="Line 11"/>
            <p:cNvSpPr>
              <a:spLocks noChangeShapeType="1"/>
            </p:cNvSpPr>
            <p:nvPr/>
          </p:nvSpPr>
          <p:spPr bwMode="auto">
            <a:xfrm flipV="1">
              <a:off x="6808713" y="2446735"/>
              <a:ext cx="0" cy="18478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19" name="Rectangle 12"/>
            <p:cNvSpPr>
              <a:spLocks noChangeArrowheads="1"/>
            </p:cNvSpPr>
            <p:nvPr/>
          </p:nvSpPr>
          <p:spPr bwMode="auto">
            <a:xfrm>
              <a:off x="6521376" y="4089797"/>
              <a:ext cx="153988"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9050" tIns="26987" rIns="19050" bIns="26987">
              <a:spAutoFit/>
            </a:bodyPr>
            <a:lstStyle>
              <a:lvl1pPr defTabSz="762000">
                <a:tabLst>
                  <a:tab pos="355600" algn="l"/>
                  <a:tab pos="711200" algn="l"/>
                  <a:tab pos="1079500" algn="l"/>
                </a:tabLst>
                <a:defRPr sz="2200">
                  <a:solidFill>
                    <a:schemeClr val="tx1"/>
                  </a:solidFill>
                  <a:latin typeface="Times New Roman" pitchFamily="18" charset="0"/>
                </a:defRPr>
              </a:lvl1pPr>
              <a:lvl2pPr marL="742950" indent="-285750" defTabSz="762000">
                <a:tabLst>
                  <a:tab pos="355600" algn="l"/>
                  <a:tab pos="711200" algn="l"/>
                  <a:tab pos="1079500" algn="l"/>
                </a:tabLst>
                <a:defRPr sz="2200">
                  <a:solidFill>
                    <a:schemeClr val="tx1"/>
                  </a:solidFill>
                  <a:latin typeface="Times New Roman" pitchFamily="18" charset="0"/>
                </a:defRPr>
              </a:lvl2pPr>
              <a:lvl3pPr marL="1143000" indent="-228600" defTabSz="762000">
                <a:tabLst>
                  <a:tab pos="355600" algn="l"/>
                  <a:tab pos="711200" algn="l"/>
                  <a:tab pos="1079500" algn="l"/>
                </a:tabLst>
                <a:defRPr sz="2200">
                  <a:solidFill>
                    <a:schemeClr val="tx1"/>
                  </a:solidFill>
                  <a:latin typeface="Times New Roman" pitchFamily="18" charset="0"/>
                </a:defRPr>
              </a:lvl3pPr>
              <a:lvl4pPr marL="1600200" indent="-228600" defTabSz="762000">
                <a:tabLst>
                  <a:tab pos="355600" algn="l"/>
                  <a:tab pos="711200" algn="l"/>
                  <a:tab pos="1079500" algn="l"/>
                </a:tabLst>
                <a:defRPr sz="2200">
                  <a:solidFill>
                    <a:schemeClr val="tx1"/>
                  </a:solidFill>
                  <a:latin typeface="Times New Roman" pitchFamily="18" charset="0"/>
                </a:defRPr>
              </a:lvl4pPr>
              <a:lvl5pPr marL="2057400" indent="-228600" defTabSz="762000">
                <a:tabLst>
                  <a:tab pos="355600" algn="l"/>
                  <a:tab pos="711200" algn="l"/>
                  <a:tab pos="1079500" algn="l"/>
                </a:tabLst>
                <a:defRPr sz="2200">
                  <a:solidFill>
                    <a:schemeClr val="tx1"/>
                  </a:solidFill>
                  <a:latin typeface="Times New Roman" pitchFamily="18" charset="0"/>
                </a:defRPr>
              </a:lvl5pPr>
              <a:lvl6pPr marL="25146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6pPr>
              <a:lvl7pPr marL="29718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7pPr>
              <a:lvl8pPr marL="34290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8pPr>
              <a:lvl9pPr marL="38862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9pPr>
            </a:lstStyle>
            <a:p>
              <a:pPr algn="r"/>
              <a:r>
                <a:rPr lang="en-US" altLang="en-US" sz="2000">
                  <a:solidFill>
                    <a:srgbClr val="990000"/>
                  </a:solidFill>
                  <a:latin typeface="Arial Narrow" pitchFamily="34" charset="0"/>
                </a:rPr>
                <a:t>0</a:t>
              </a:r>
            </a:p>
          </p:txBody>
        </p:sp>
        <p:sp>
          <p:nvSpPr>
            <p:cNvPr id="37920" name="Line 13"/>
            <p:cNvSpPr>
              <a:spLocks noChangeShapeType="1"/>
            </p:cNvSpPr>
            <p:nvPr/>
          </p:nvSpPr>
          <p:spPr bwMode="auto">
            <a:xfrm flipH="1">
              <a:off x="6727751" y="2453085"/>
              <a:ext cx="8096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21" name="Rectangle 14"/>
            <p:cNvSpPr>
              <a:spLocks noChangeArrowheads="1"/>
            </p:cNvSpPr>
            <p:nvPr/>
          </p:nvSpPr>
          <p:spPr bwMode="auto">
            <a:xfrm>
              <a:off x="6297538" y="2276872"/>
              <a:ext cx="385763"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9050" tIns="26987" rIns="19050" bIns="26987">
              <a:spAutoFit/>
            </a:bodyPr>
            <a:lstStyle>
              <a:lvl1pPr defTabSz="762000">
                <a:tabLst>
                  <a:tab pos="355600" algn="l"/>
                  <a:tab pos="711200" algn="l"/>
                  <a:tab pos="1079500" algn="l"/>
                </a:tabLst>
                <a:defRPr sz="2200">
                  <a:solidFill>
                    <a:schemeClr val="tx1"/>
                  </a:solidFill>
                  <a:latin typeface="Times New Roman" pitchFamily="18" charset="0"/>
                </a:defRPr>
              </a:lvl1pPr>
              <a:lvl2pPr marL="742950" indent="-285750" defTabSz="762000">
                <a:tabLst>
                  <a:tab pos="355600" algn="l"/>
                  <a:tab pos="711200" algn="l"/>
                  <a:tab pos="1079500" algn="l"/>
                </a:tabLst>
                <a:defRPr sz="2200">
                  <a:solidFill>
                    <a:schemeClr val="tx1"/>
                  </a:solidFill>
                  <a:latin typeface="Times New Roman" pitchFamily="18" charset="0"/>
                </a:defRPr>
              </a:lvl2pPr>
              <a:lvl3pPr marL="1143000" indent="-228600" defTabSz="762000">
                <a:tabLst>
                  <a:tab pos="355600" algn="l"/>
                  <a:tab pos="711200" algn="l"/>
                  <a:tab pos="1079500" algn="l"/>
                </a:tabLst>
                <a:defRPr sz="2200">
                  <a:solidFill>
                    <a:schemeClr val="tx1"/>
                  </a:solidFill>
                  <a:latin typeface="Times New Roman" pitchFamily="18" charset="0"/>
                </a:defRPr>
              </a:lvl3pPr>
              <a:lvl4pPr marL="1600200" indent="-228600" defTabSz="762000">
                <a:tabLst>
                  <a:tab pos="355600" algn="l"/>
                  <a:tab pos="711200" algn="l"/>
                  <a:tab pos="1079500" algn="l"/>
                </a:tabLst>
                <a:defRPr sz="2200">
                  <a:solidFill>
                    <a:schemeClr val="tx1"/>
                  </a:solidFill>
                  <a:latin typeface="Times New Roman" pitchFamily="18" charset="0"/>
                </a:defRPr>
              </a:lvl4pPr>
              <a:lvl5pPr marL="2057400" indent="-228600" defTabSz="762000">
                <a:tabLst>
                  <a:tab pos="355600" algn="l"/>
                  <a:tab pos="711200" algn="l"/>
                  <a:tab pos="1079500" algn="l"/>
                </a:tabLst>
                <a:defRPr sz="2200">
                  <a:solidFill>
                    <a:schemeClr val="tx1"/>
                  </a:solidFill>
                  <a:latin typeface="Times New Roman" pitchFamily="18" charset="0"/>
                </a:defRPr>
              </a:lvl5pPr>
              <a:lvl6pPr marL="25146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6pPr>
              <a:lvl7pPr marL="29718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7pPr>
              <a:lvl8pPr marL="34290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8pPr>
              <a:lvl9pPr marL="38862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9pPr>
            </a:lstStyle>
            <a:p>
              <a:pPr algn="r"/>
              <a:r>
                <a:rPr lang="en-US" altLang="en-US" sz="2000">
                  <a:solidFill>
                    <a:srgbClr val="990000"/>
                  </a:solidFill>
                  <a:latin typeface="Arial Narrow" pitchFamily="34" charset="0"/>
                </a:rPr>
                <a:t>100</a:t>
              </a:r>
            </a:p>
          </p:txBody>
        </p:sp>
        <p:sp>
          <p:nvSpPr>
            <p:cNvPr id="37922" name="Rectangle 23"/>
            <p:cNvSpPr>
              <a:spLocks noChangeArrowheads="1"/>
            </p:cNvSpPr>
            <p:nvPr/>
          </p:nvSpPr>
          <p:spPr bwMode="auto">
            <a:xfrm>
              <a:off x="5338411" y="2637813"/>
              <a:ext cx="1259960" cy="669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9050" tIns="26987" rIns="19050" bIns="26987">
              <a:spAutoFit/>
            </a:bodyPr>
            <a:lstStyle>
              <a:lvl1pPr defTabSz="762000">
                <a:tabLst>
                  <a:tab pos="355600" algn="l"/>
                  <a:tab pos="711200" algn="l"/>
                  <a:tab pos="1079500" algn="l"/>
                </a:tabLst>
                <a:defRPr sz="2200">
                  <a:solidFill>
                    <a:schemeClr val="tx1"/>
                  </a:solidFill>
                  <a:latin typeface="Times New Roman" pitchFamily="18" charset="0"/>
                </a:defRPr>
              </a:lvl1pPr>
              <a:lvl2pPr marL="742950" indent="-285750" defTabSz="762000">
                <a:tabLst>
                  <a:tab pos="355600" algn="l"/>
                  <a:tab pos="711200" algn="l"/>
                  <a:tab pos="1079500" algn="l"/>
                </a:tabLst>
                <a:defRPr sz="2200">
                  <a:solidFill>
                    <a:schemeClr val="tx1"/>
                  </a:solidFill>
                  <a:latin typeface="Times New Roman" pitchFamily="18" charset="0"/>
                </a:defRPr>
              </a:lvl2pPr>
              <a:lvl3pPr marL="1143000" indent="-228600" defTabSz="762000">
                <a:tabLst>
                  <a:tab pos="355600" algn="l"/>
                  <a:tab pos="711200" algn="l"/>
                  <a:tab pos="1079500" algn="l"/>
                </a:tabLst>
                <a:defRPr sz="2200">
                  <a:solidFill>
                    <a:schemeClr val="tx1"/>
                  </a:solidFill>
                  <a:latin typeface="Times New Roman" pitchFamily="18" charset="0"/>
                </a:defRPr>
              </a:lvl3pPr>
              <a:lvl4pPr marL="1600200" indent="-228600" defTabSz="762000">
                <a:tabLst>
                  <a:tab pos="355600" algn="l"/>
                  <a:tab pos="711200" algn="l"/>
                  <a:tab pos="1079500" algn="l"/>
                </a:tabLst>
                <a:defRPr sz="2200">
                  <a:solidFill>
                    <a:schemeClr val="tx1"/>
                  </a:solidFill>
                  <a:latin typeface="Times New Roman" pitchFamily="18" charset="0"/>
                </a:defRPr>
              </a:lvl4pPr>
              <a:lvl5pPr marL="2057400" indent="-228600" defTabSz="762000">
                <a:tabLst>
                  <a:tab pos="355600" algn="l"/>
                  <a:tab pos="711200" algn="l"/>
                  <a:tab pos="1079500" algn="l"/>
                </a:tabLst>
                <a:defRPr sz="2200">
                  <a:solidFill>
                    <a:schemeClr val="tx1"/>
                  </a:solidFill>
                  <a:latin typeface="Times New Roman" pitchFamily="18" charset="0"/>
                </a:defRPr>
              </a:lvl5pPr>
              <a:lvl6pPr marL="25146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6pPr>
              <a:lvl7pPr marL="29718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7pPr>
              <a:lvl8pPr marL="34290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8pPr>
              <a:lvl9pPr marL="38862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9pPr>
            </a:lstStyle>
            <a:p>
              <a:pPr>
                <a:lnSpc>
                  <a:spcPts val="2400"/>
                </a:lnSpc>
              </a:pPr>
              <a:r>
                <a:rPr lang="en-US" altLang="en-US" sz="2400">
                  <a:solidFill>
                    <a:srgbClr val="990000"/>
                  </a:solidFill>
                  <a:latin typeface="Arial Narrow" pitchFamily="34" charset="0"/>
                </a:rPr>
                <a:t>Proportion</a:t>
              </a:r>
              <a:br>
                <a:rPr lang="en-US" altLang="en-US" sz="2400">
                  <a:solidFill>
                    <a:srgbClr val="990000"/>
                  </a:solidFill>
                  <a:latin typeface="Arial Narrow" pitchFamily="34" charset="0"/>
                </a:rPr>
              </a:br>
              <a:r>
                <a:rPr lang="en-US" altLang="en-US" sz="2400">
                  <a:solidFill>
                    <a:srgbClr val="990000"/>
                  </a:solidFill>
                  <a:latin typeface="Arial Narrow" pitchFamily="34" charset="0"/>
                </a:rPr>
                <a:t>injured (%)</a:t>
              </a:r>
            </a:p>
          </p:txBody>
        </p:sp>
        <p:grpSp>
          <p:nvGrpSpPr>
            <p:cNvPr id="37923" name="Group 160"/>
            <p:cNvGrpSpPr>
              <a:grpSpLocks/>
            </p:cNvGrpSpPr>
            <p:nvPr/>
          </p:nvGrpSpPr>
          <p:grpSpPr bwMode="auto">
            <a:xfrm>
              <a:off x="6848401" y="4337447"/>
              <a:ext cx="2041525" cy="80963"/>
              <a:chOff x="1127" y="3740"/>
              <a:chExt cx="1286" cy="51"/>
            </a:xfrm>
          </p:grpSpPr>
          <p:sp>
            <p:nvSpPr>
              <p:cNvPr id="37925" name="Line 143"/>
              <p:cNvSpPr>
                <a:spLocks noChangeShapeType="1"/>
              </p:cNvSpPr>
              <p:nvPr/>
            </p:nvSpPr>
            <p:spPr bwMode="auto">
              <a:xfrm rot="16200000" flipH="1">
                <a:off x="2120" y="3766"/>
                <a:ext cx="51"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26" name="Line 144"/>
              <p:cNvSpPr>
                <a:spLocks noChangeShapeType="1"/>
              </p:cNvSpPr>
              <p:nvPr/>
            </p:nvSpPr>
            <p:spPr bwMode="auto">
              <a:xfrm rot="16200000" flipH="1">
                <a:off x="1872" y="3766"/>
                <a:ext cx="51"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27" name="Line 145"/>
              <p:cNvSpPr>
                <a:spLocks noChangeShapeType="1"/>
              </p:cNvSpPr>
              <p:nvPr/>
            </p:nvSpPr>
            <p:spPr bwMode="auto">
              <a:xfrm rot="16200000" flipH="1">
                <a:off x="1610" y="3766"/>
                <a:ext cx="51"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28" name="Line 146"/>
              <p:cNvSpPr>
                <a:spLocks noChangeShapeType="1"/>
              </p:cNvSpPr>
              <p:nvPr/>
            </p:nvSpPr>
            <p:spPr bwMode="auto">
              <a:xfrm rot="16200000" flipH="1">
                <a:off x="1362" y="3766"/>
                <a:ext cx="51"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29" name="Line 147"/>
              <p:cNvSpPr>
                <a:spLocks noChangeShapeType="1"/>
              </p:cNvSpPr>
              <p:nvPr/>
            </p:nvSpPr>
            <p:spPr bwMode="auto">
              <a:xfrm rot="16200000" flipH="1">
                <a:off x="1101" y="3766"/>
                <a:ext cx="51"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30" name="Line 148"/>
              <p:cNvSpPr>
                <a:spLocks noChangeShapeType="1"/>
              </p:cNvSpPr>
              <p:nvPr/>
            </p:nvSpPr>
            <p:spPr bwMode="auto">
              <a:xfrm rot="16200000" flipV="1">
                <a:off x="1773" y="3100"/>
                <a:ext cx="0" cy="12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31" name="Line 149"/>
              <p:cNvSpPr>
                <a:spLocks noChangeShapeType="1"/>
              </p:cNvSpPr>
              <p:nvPr/>
            </p:nvSpPr>
            <p:spPr bwMode="auto">
              <a:xfrm rot="16200000" flipH="1">
                <a:off x="2374" y="3766"/>
                <a:ext cx="51"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7924" name="Rectangle 4"/>
            <p:cNvSpPr>
              <a:spLocks noChangeArrowheads="1"/>
            </p:cNvSpPr>
            <p:nvPr/>
          </p:nvSpPr>
          <p:spPr bwMode="auto">
            <a:xfrm>
              <a:off x="7059538" y="4380310"/>
              <a:ext cx="162242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762000">
                <a:tabLst>
                  <a:tab pos="355600" algn="l"/>
                  <a:tab pos="711200" algn="l"/>
                  <a:tab pos="1079500" algn="l"/>
                </a:tabLst>
                <a:defRPr sz="2200">
                  <a:solidFill>
                    <a:schemeClr val="tx1"/>
                  </a:solidFill>
                  <a:latin typeface="Times New Roman" pitchFamily="18" charset="0"/>
                </a:defRPr>
              </a:lvl1pPr>
              <a:lvl2pPr marL="742950" indent="-285750" defTabSz="762000">
                <a:tabLst>
                  <a:tab pos="355600" algn="l"/>
                  <a:tab pos="711200" algn="l"/>
                  <a:tab pos="1079500" algn="l"/>
                </a:tabLst>
                <a:defRPr sz="2200">
                  <a:solidFill>
                    <a:schemeClr val="tx1"/>
                  </a:solidFill>
                  <a:latin typeface="Times New Roman" pitchFamily="18" charset="0"/>
                </a:defRPr>
              </a:lvl2pPr>
              <a:lvl3pPr marL="1143000" indent="-228600" defTabSz="762000">
                <a:tabLst>
                  <a:tab pos="355600" algn="l"/>
                  <a:tab pos="711200" algn="l"/>
                  <a:tab pos="1079500" algn="l"/>
                </a:tabLst>
                <a:defRPr sz="2200">
                  <a:solidFill>
                    <a:schemeClr val="tx1"/>
                  </a:solidFill>
                  <a:latin typeface="Times New Roman" pitchFamily="18" charset="0"/>
                </a:defRPr>
              </a:lvl3pPr>
              <a:lvl4pPr marL="1600200" indent="-228600" defTabSz="762000">
                <a:tabLst>
                  <a:tab pos="355600" algn="l"/>
                  <a:tab pos="711200" algn="l"/>
                  <a:tab pos="1079500" algn="l"/>
                </a:tabLst>
                <a:defRPr sz="2200">
                  <a:solidFill>
                    <a:schemeClr val="tx1"/>
                  </a:solidFill>
                  <a:latin typeface="Times New Roman" pitchFamily="18" charset="0"/>
                </a:defRPr>
              </a:lvl4pPr>
              <a:lvl5pPr marL="2057400" indent="-228600" defTabSz="762000">
                <a:tabLst>
                  <a:tab pos="355600" algn="l"/>
                  <a:tab pos="711200" algn="l"/>
                  <a:tab pos="1079500" algn="l"/>
                </a:tabLst>
                <a:defRPr sz="2200">
                  <a:solidFill>
                    <a:schemeClr val="tx1"/>
                  </a:solidFill>
                  <a:latin typeface="Times New Roman" pitchFamily="18" charset="0"/>
                </a:defRPr>
              </a:lvl5pPr>
              <a:lvl6pPr marL="25146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6pPr>
              <a:lvl7pPr marL="29718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7pPr>
              <a:lvl8pPr marL="34290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8pPr>
              <a:lvl9pPr marL="38862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9pPr>
            </a:lstStyle>
            <a:p>
              <a:pPr algn="ctr"/>
              <a:r>
                <a:rPr lang="en-US" altLang="en-US" sz="2400">
                  <a:solidFill>
                    <a:srgbClr val="990000"/>
                  </a:solidFill>
                  <a:latin typeface="Arial Narrow" pitchFamily="34" charset="0"/>
                </a:rPr>
                <a:t>Time (months)</a:t>
              </a:r>
            </a:p>
          </p:txBody>
        </p:sp>
      </p:grpSp>
      <p:grpSp>
        <p:nvGrpSpPr>
          <p:cNvPr id="3" name="Group 2"/>
          <p:cNvGrpSpPr>
            <a:grpSpLocks/>
          </p:cNvGrpSpPr>
          <p:nvPr/>
        </p:nvGrpSpPr>
        <p:grpSpPr bwMode="auto">
          <a:xfrm>
            <a:off x="6931025" y="2155875"/>
            <a:ext cx="1766888" cy="2281237"/>
            <a:chOff x="6930901" y="3355875"/>
            <a:chExt cx="1766887" cy="2280967"/>
          </a:xfrm>
        </p:grpSpPr>
        <p:sp>
          <p:nvSpPr>
            <p:cNvPr id="37907" name="Rectangle 93"/>
            <p:cNvSpPr>
              <a:spLocks noChangeArrowheads="1"/>
            </p:cNvSpPr>
            <p:nvPr/>
          </p:nvSpPr>
          <p:spPr bwMode="auto">
            <a:xfrm flipH="1">
              <a:off x="7834511" y="4077939"/>
              <a:ext cx="863277" cy="1554076"/>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ctr"/>
              <a:r>
                <a:rPr lang="en-US" altLang="en-US" sz="2400">
                  <a:solidFill>
                    <a:schemeClr val="tx2"/>
                  </a:solidFill>
                  <a:latin typeface="Arial Narrow" pitchFamily="34" charset="0"/>
                </a:rPr>
                <a:t> </a:t>
              </a:r>
            </a:p>
          </p:txBody>
        </p:sp>
        <p:sp>
          <p:nvSpPr>
            <p:cNvPr id="37908" name="Line 19"/>
            <p:cNvSpPr>
              <a:spLocks noChangeShapeType="1"/>
            </p:cNvSpPr>
            <p:nvPr/>
          </p:nvSpPr>
          <p:spPr bwMode="auto">
            <a:xfrm flipV="1">
              <a:off x="7831768" y="4078778"/>
              <a:ext cx="478118" cy="1544553"/>
            </a:xfrm>
            <a:prstGeom prst="line">
              <a:avLst/>
            </a:prstGeom>
            <a:noFill/>
            <a:ln w="127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09" name="Line 20"/>
            <p:cNvSpPr>
              <a:spLocks noChangeShapeType="1"/>
            </p:cNvSpPr>
            <p:nvPr/>
          </p:nvSpPr>
          <p:spPr bwMode="auto">
            <a:xfrm flipV="1">
              <a:off x="7841924" y="4403949"/>
              <a:ext cx="852945" cy="1219386"/>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10" name="Rectangle 100"/>
            <p:cNvSpPr>
              <a:spLocks noChangeArrowheads="1"/>
            </p:cNvSpPr>
            <p:nvPr/>
          </p:nvSpPr>
          <p:spPr bwMode="auto">
            <a:xfrm flipH="1">
              <a:off x="6935662" y="3355884"/>
              <a:ext cx="79935" cy="143900"/>
            </a:xfrm>
            <a:prstGeom prst="rect">
              <a:avLst/>
            </a:prstGeom>
            <a:noFill/>
            <a:ln w="317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lIns="90487" tIns="44450" rIns="90487" bIns="44450" anchor="ct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ctr"/>
              <a:r>
                <a:rPr lang="en-US" altLang="en-US" sz="2400">
                  <a:solidFill>
                    <a:schemeClr val="tx2"/>
                  </a:solidFill>
                  <a:latin typeface="Arial Narrow" pitchFamily="34" charset="0"/>
                </a:rPr>
                <a:t> </a:t>
              </a:r>
            </a:p>
          </p:txBody>
        </p:sp>
        <p:cxnSp>
          <p:nvCxnSpPr>
            <p:cNvPr id="37911" name="Straight Connector 101"/>
            <p:cNvCxnSpPr>
              <a:cxnSpLocks noChangeShapeType="1"/>
            </p:cNvCxnSpPr>
            <p:nvPr/>
          </p:nvCxnSpPr>
          <p:spPr bwMode="auto">
            <a:xfrm>
              <a:off x="7020753" y="3355875"/>
              <a:ext cx="1676765" cy="716095"/>
            </a:xfrm>
            <a:prstGeom prst="line">
              <a:avLst/>
            </a:prstGeom>
            <a:noFill/>
            <a:ln w="3175" algn="ctr">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912" name="Straight Connector 102"/>
            <p:cNvCxnSpPr>
              <a:cxnSpLocks noChangeShapeType="1"/>
            </p:cNvCxnSpPr>
            <p:nvPr/>
          </p:nvCxnSpPr>
          <p:spPr bwMode="auto">
            <a:xfrm>
              <a:off x="6930901" y="3502926"/>
              <a:ext cx="892834" cy="2133916"/>
            </a:xfrm>
            <a:prstGeom prst="line">
              <a:avLst/>
            </a:prstGeom>
            <a:noFill/>
            <a:ln w="3175" algn="ctr">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5" name="Group 4"/>
          <p:cNvGrpSpPr>
            <a:grpSpLocks/>
          </p:cNvGrpSpPr>
          <p:nvPr/>
        </p:nvGrpSpPr>
        <p:grpSpPr bwMode="auto">
          <a:xfrm>
            <a:off x="6929438" y="455662"/>
            <a:ext cx="2032000" cy="1858963"/>
            <a:chOff x="6857926" y="2446735"/>
            <a:chExt cx="2032000" cy="1858962"/>
          </a:xfrm>
        </p:grpSpPr>
        <p:sp>
          <p:nvSpPr>
            <p:cNvPr id="37905" name="Freeform 15"/>
            <p:cNvSpPr>
              <a:spLocks/>
            </p:cNvSpPr>
            <p:nvPr/>
          </p:nvSpPr>
          <p:spPr bwMode="auto">
            <a:xfrm>
              <a:off x="6857926" y="2451497"/>
              <a:ext cx="2032000" cy="1854200"/>
            </a:xfrm>
            <a:custGeom>
              <a:avLst/>
              <a:gdLst>
                <a:gd name="T0" fmla="*/ 0 w 1280"/>
                <a:gd name="T1" fmla="*/ 2147483647 h 1168"/>
                <a:gd name="T2" fmla="*/ 2147483647 w 1280"/>
                <a:gd name="T3" fmla="*/ 2147483647 h 1168"/>
                <a:gd name="T4" fmla="*/ 2147483647 w 1280"/>
                <a:gd name="T5" fmla="*/ 2147483647 h 1168"/>
                <a:gd name="T6" fmla="*/ 2147483647 w 1280"/>
                <a:gd name="T7" fmla="*/ 2147483647 h 1168"/>
                <a:gd name="T8" fmla="*/ 2147483647 w 1280"/>
                <a:gd name="T9" fmla="*/ 2147483647 h 1168"/>
                <a:gd name="T10" fmla="*/ 2147483647 w 1280"/>
                <a:gd name="T11" fmla="*/ 0 h 11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80" h="1168">
                  <a:moveTo>
                    <a:pt x="0" y="1168"/>
                  </a:moveTo>
                  <a:cubicBezTo>
                    <a:pt x="47" y="1035"/>
                    <a:pt x="185" y="543"/>
                    <a:pt x="280" y="368"/>
                  </a:cubicBezTo>
                  <a:cubicBezTo>
                    <a:pt x="379" y="196"/>
                    <a:pt x="456" y="168"/>
                    <a:pt x="568" y="120"/>
                  </a:cubicBezTo>
                  <a:cubicBezTo>
                    <a:pt x="680" y="72"/>
                    <a:pt x="767" y="61"/>
                    <a:pt x="856" y="40"/>
                  </a:cubicBezTo>
                  <a:cubicBezTo>
                    <a:pt x="945" y="19"/>
                    <a:pt x="1057" y="15"/>
                    <a:pt x="1128" y="8"/>
                  </a:cubicBezTo>
                  <a:cubicBezTo>
                    <a:pt x="1199" y="1"/>
                    <a:pt x="1248" y="2"/>
                    <a:pt x="1280" y="0"/>
                  </a:cubicBezTo>
                </a:path>
              </a:pathLst>
            </a:custGeom>
            <a:noFill/>
            <a:ln w="12700" cmpd="sng">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06" name="Rectangle 24"/>
            <p:cNvSpPr>
              <a:spLocks noChangeArrowheads="1"/>
            </p:cNvSpPr>
            <p:nvPr/>
          </p:nvSpPr>
          <p:spPr bwMode="auto">
            <a:xfrm>
              <a:off x="8070776" y="2446735"/>
              <a:ext cx="599523" cy="362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9050" tIns="26987" rIns="19050" bIns="26987">
              <a:spAutoFit/>
            </a:bodyPr>
            <a:lstStyle>
              <a:lvl1pPr defTabSz="762000">
                <a:tabLst>
                  <a:tab pos="355600" algn="l"/>
                  <a:tab pos="711200" algn="l"/>
                  <a:tab pos="1079500" algn="l"/>
                </a:tabLst>
                <a:defRPr sz="2200">
                  <a:solidFill>
                    <a:schemeClr val="tx1"/>
                  </a:solidFill>
                  <a:latin typeface="Times New Roman" pitchFamily="18" charset="0"/>
                </a:defRPr>
              </a:lvl1pPr>
              <a:lvl2pPr marL="742950" indent="-285750" defTabSz="762000">
                <a:tabLst>
                  <a:tab pos="355600" algn="l"/>
                  <a:tab pos="711200" algn="l"/>
                  <a:tab pos="1079500" algn="l"/>
                </a:tabLst>
                <a:defRPr sz="2200">
                  <a:solidFill>
                    <a:schemeClr val="tx1"/>
                  </a:solidFill>
                  <a:latin typeface="Times New Roman" pitchFamily="18" charset="0"/>
                </a:defRPr>
              </a:lvl2pPr>
              <a:lvl3pPr marL="1143000" indent="-228600" defTabSz="762000">
                <a:tabLst>
                  <a:tab pos="355600" algn="l"/>
                  <a:tab pos="711200" algn="l"/>
                  <a:tab pos="1079500" algn="l"/>
                </a:tabLst>
                <a:defRPr sz="2200">
                  <a:solidFill>
                    <a:schemeClr val="tx1"/>
                  </a:solidFill>
                  <a:latin typeface="Times New Roman" pitchFamily="18" charset="0"/>
                </a:defRPr>
              </a:lvl3pPr>
              <a:lvl4pPr marL="1600200" indent="-228600" defTabSz="762000">
                <a:tabLst>
                  <a:tab pos="355600" algn="l"/>
                  <a:tab pos="711200" algn="l"/>
                  <a:tab pos="1079500" algn="l"/>
                </a:tabLst>
                <a:defRPr sz="2200">
                  <a:solidFill>
                    <a:schemeClr val="tx1"/>
                  </a:solidFill>
                  <a:latin typeface="Times New Roman" pitchFamily="18" charset="0"/>
                </a:defRPr>
              </a:lvl4pPr>
              <a:lvl5pPr marL="2057400" indent="-228600" defTabSz="762000">
                <a:tabLst>
                  <a:tab pos="355600" algn="l"/>
                  <a:tab pos="711200" algn="l"/>
                  <a:tab pos="1079500" algn="l"/>
                </a:tabLst>
                <a:defRPr sz="2200">
                  <a:solidFill>
                    <a:schemeClr val="tx1"/>
                  </a:solidFill>
                  <a:latin typeface="Times New Roman" pitchFamily="18" charset="0"/>
                </a:defRPr>
              </a:lvl5pPr>
              <a:lvl6pPr marL="25146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6pPr>
              <a:lvl7pPr marL="29718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7pPr>
              <a:lvl8pPr marL="34290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8pPr>
              <a:lvl9pPr marL="38862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9pPr>
            </a:lstStyle>
            <a:p>
              <a:r>
                <a:rPr lang="en-US" altLang="en-US" sz="2000" dirty="0" smtClean="0">
                  <a:solidFill>
                    <a:srgbClr val="0000FF"/>
                  </a:solidFill>
                  <a:latin typeface="Arial Narrow" pitchFamily="34" charset="0"/>
                </a:rPr>
                <a:t>males</a:t>
              </a:r>
              <a:endParaRPr lang="en-US" altLang="en-US" sz="2000" dirty="0">
                <a:solidFill>
                  <a:srgbClr val="0000FF"/>
                </a:solidFill>
                <a:latin typeface="Arial Narrow" pitchFamily="34" charset="0"/>
              </a:endParaRPr>
            </a:p>
          </p:txBody>
        </p:sp>
      </p:grpSp>
      <p:grpSp>
        <p:nvGrpSpPr>
          <p:cNvPr id="6" name="Group 5"/>
          <p:cNvGrpSpPr>
            <a:grpSpLocks/>
          </p:cNvGrpSpPr>
          <p:nvPr/>
        </p:nvGrpSpPr>
        <p:grpSpPr bwMode="auto">
          <a:xfrm>
            <a:off x="6935788" y="790625"/>
            <a:ext cx="2025650" cy="1511300"/>
            <a:chOff x="6864276" y="2781697"/>
            <a:chExt cx="2025650" cy="1511300"/>
          </a:xfrm>
        </p:grpSpPr>
        <p:sp>
          <p:nvSpPr>
            <p:cNvPr id="37903" name="Freeform 16"/>
            <p:cNvSpPr>
              <a:spLocks/>
            </p:cNvSpPr>
            <p:nvPr/>
          </p:nvSpPr>
          <p:spPr bwMode="auto">
            <a:xfrm>
              <a:off x="6864276" y="2781697"/>
              <a:ext cx="2025650" cy="1511300"/>
            </a:xfrm>
            <a:custGeom>
              <a:avLst/>
              <a:gdLst>
                <a:gd name="T0" fmla="*/ 0 w 1276"/>
                <a:gd name="T1" fmla="*/ 2147483647 h 952"/>
                <a:gd name="T2" fmla="*/ 2147483647 w 1276"/>
                <a:gd name="T3" fmla="*/ 2147483647 h 952"/>
                <a:gd name="T4" fmla="*/ 2147483647 w 1276"/>
                <a:gd name="T5" fmla="*/ 2147483647 h 952"/>
                <a:gd name="T6" fmla="*/ 2147483647 w 1276"/>
                <a:gd name="T7" fmla="*/ 0 h 9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76" h="952">
                  <a:moveTo>
                    <a:pt x="0" y="952"/>
                  </a:moveTo>
                  <a:cubicBezTo>
                    <a:pt x="62" y="875"/>
                    <a:pt x="230" y="617"/>
                    <a:pt x="372" y="488"/>
                  </a:cubicBezTo>
                  <a:cubicBezTo>
                    <a:pt x="514" y="359"/>
                    <a:pt x="701" y="257"/>
                    <a:pt x="852" y="176"/>
                  </a:cubicBezTo>
                  <a:cubicBezTo>
                    <a:pt x="1003" y="95"/>
                    <a:pt x="1188" y="37"/>
                    <a:pt x="1276" y="0"/>
                  </a:cubicBezTo>
                </a:path>
              </a:pathLst>
            </a:custGeom>
            <a:noFill/>
            <a:ln w="1270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04" name="Rectangle 25"/>
            <p:cNvSpPr>
              <a:spLocks noChangeArrowheads="1"/>
            </p:cNvSpPr>
            <p:nvPr/>
          </p:nvSpPr>
          <p:spPr bwMode="auto">
            <a:xfrm>
              <a:off x="8099351" y="3073797"/>
              <a:ext cx="774251" cy="362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9050" tIns="26987" rIns="19050" bIns="26987">
              <a:spAutoFit/>
            </a:bodyPr>
            <a:lstStyle>
              <a:lvl1pPr defTabSz="762000">
                <a:tabLst>
                  <a:tab pos="355600" algn="l"/>
                  <a:tab pos="711200" algn="l"/>
                  <a:tab pos="1079500" algn="l"/>
                </a:tabLst>
                <a:defRPr sz="2200">
                  <a:solidFill>
                    <a:schemeClr val="tx1"/>
                  </a:solidFill>
                  <a:latin typeface="Times New Roman" pitchFamily="18" charset="0"/>
                </a:defRPr>
              </a:lvl1pPr>
              <a:lvl2pPr marL="742950" indent="-285750" defTabSz="762000">
                <a:tabLst>
                  <a:tab pos="355600" algn="l"/>
                  <a:tab pos="711200" algn="l"/>
                  <a:tab pos="1079500" algn="l"/>
                </a:tabLst>
                <a:defRPr sz="2200">
                  <a:solidFill>
                    <a:schemeClr val="tx1"/>
                  </a:solidFill>
                  <a:latin typeface="Times New Roman" pitchFamily="18" charset="0"/>
                </a:defRPr>
              </a:lvl2pPr>
              <a:lvl3pPr marL="1143000" indent="-228600" defTabSz="762000">
                <a:tabLst>
                  <a:tab pos="355600" algn="l"/>
                  <a:tab pos="711200" algn="l"/>
                  <a:tab pos="1079500" algn="l"/>
                </a:tabLst>
                <a:defRPr sz="2200">
                  <a:solidFill>
                    <a:schemeClr val="tx1"/>
                  </a:solidFill>
                  <a:latin typeface="Times New Roman" pitchFamily="18" charset="0"/>
                </a:defRPr>
              </a:lvl3pPr>
              <a:lvl4pPr marL="1600200" indent="-228600" defTabSz="762000">
                <a:tabLst>
                  <a:tab pos="355600" algn="l"/>
                  <a:tab pos="711200" algn="l"/>
                  <a:tab pos="1079500" algn="l"/>
                </a:tabLst>
                <a:defRPr sz="2200">
                  <a:solidFill>
                    <a:schemeClr val="tx1"/>
                  </a:solidFill>
                  <a:latin typeface="Times New Roman" pitchFamily="18" charset="0"/>
                </a:defRPr>
              </a:lvl4pPr>
              <a:lvl5pPr marL="2057400" indent="-228600" defTabSz="762000">
                <a:tabLst>
                  <a:tab pos="355600" algn="l"/>
                  <a:tab pos="711200" algn="l"/>
                  <a:tab pos="1079500" algn="l"/>
                </a:tabLst>
                <a:defRPr sz="2200">
                  <a:solidFill>
                    <a:schemeClr val="tx1"/>
                  </a:solidFill>
                  <a:latin typeface="Times New Roman" pitchFamily="18" charset="0"/>
                </a:defRPr>
              </a:lvl5pPr>
              <a:lvl6pPr marL="25146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6pPr>
              <a:lvl7pPr marL="29718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7pPr>
              <a:lvl8pPr marL="34290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8pPr>
              <a:lvl9pPr marL="38862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9pPr>
            </a:lstStyle>
            <a:p>
              <a:r>
                <a:rPr lang="en-US" altLang="en-US" sz="2000" dirty="0" smtClean="0">
                  <a:solidFill>
                    <a:srgbClr val="FF0000"/>
                  </a:solidFill>
                  <a:latin typeface="Arial Narrow" pitchFamily="34" charset="0"/>
                </a:rPr>
                <a:t>females</a:t>
              </a:r>
              <a:endParaRPr lang="en-US" altLang="en-US" sz="2000" dirty="0">
                <a:solidFill>
                  <a:srgbClr val="FF0000"/>
                </a:solidFill>
                <a:latin typeface="Arial Narrow" pitchFamily="34" charset="0"/>
              </a:endParaRPr>
            </a:p>
          </p:txBody>
        </p:sp>
      </p:grpSp>
      <p:grpSp>
        <p:nvGrpSpPr>
          <p:cNvPr id="7" name="Group 6"/>
          <p:cNvGrpSpPr>
            <a:grpSpLocks/>
          </p:cNvGrpSpPr>
          <p:nvPr/>
        </p:nvGrpSpPr>
        <p:grpSpPr bwMode="auto">
          <a:xfrm>
            <a:off x="8088313" y="2903587"/>
            <a:ext cx="244475" cy="1531938"/>
            <a:chOff x="8088962" y="4103369"/>
            <a:chExt cx="243410" cy="1531462"/>
          </a:xfrm>
        </p:grpSpPr>
        <p:sp>
          <p:nvSpPr>
            <p:cNvPr id="37900" name="Line 17"/>
            <p:cNvSpPr>
              <a:spLocks noChangeShapeType="1"/>
            </p:cNvSpPr>
            <p:nvPr/>
          </p:nvSpPr>
          <p:spPr bwMode="auto">
            <a:xfrm flipV="1">
              <a:off x="8088962" y="4854977"/>
              <a:ext cx="0" cy="777102"/>
            </a:xfrm>
            <a:prstGeom prst="line">
              <a:avLst/>
            </a:prstGeom>
            <a:noFill/>
            <a:ln w="127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01" name="Rectangle 21"/>
            <p:cNvSpPr>
              <a:spLocks noChangeArrowheads="1"/>
            </p:cNvSpPr>
            <p:nvPr/>
          </p:nvSpPr>
          <p:spPr bwMode="auto">
            <a:xfrm>
              <a:off x="8127725" y="4653136"/>
              <a:ext cx="153992" cy="358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9050" tIns="26987" rIns="19050" bIns="26987">
              <a:spAutoFit/>
            </a:bodyPr>
            <a:lstStyle>
              <a:lvl1pPr defTabSz="762000">
                <a:tabLst>
                  <a:tab pos="355600" algn="l"/>
                  <a:tab pos="711200" algn="l"/>
                  <a:tab pos="1079500" algn="l"/>
                </a:tabLst>
                <a:defRPr sz="2200">
                  <a:solidFill>
                    <a:schemeClr val="tx1"/>
                  </a:solidFill>
                  <a:latin typeface="Times New Roman" pitchFamily="18" charset="0"/>
                </a:defRPr>
              </a:lvl1pPr>
              <a:lvl2pPr marL="742950" indent="-285750" defTabSz="762000">
                <a:tabLst>
                  <a:tab pos="355600" algn="l"/>
                  <a:tab pos="711200" algn="l"/>
                  <a:tab pos="1079500" algn="l"/>
                </a:tabLst>
                <a:defRPr sz="2200">
                  <a:solidFill>
                    <a:schemeClr val="tx1"/>
                  </a:solidFill>
                  <a:latin typeface="Times New Roman" pitchFamily="18" charset="0"/>
                </a:defRPr>
              </a:lvl2pPr>
              <a:lvl3pPr marL="1143000" indent="-228600" defTabSz="762000">
                <a:tabLst>
                  <a:tab pos="355600" algn="l"/>
                  <a:tab pos="711200" algn="l"/>
                  <a:tab pos="1079500" algn="l"/>
                </a:tabLst>
                <a:defRPr sz="2200">
                  <a:solidFill>
                    <a:schemeClr val="tx1"/>
                  </a:solidFill>
                  <a:latin typeface="Times New Roman" pitchFamily="18" charset="0"/>
                </a:defRPr>
              </a:lvl3pPr>
              <a:lvl4pPr marL="1600200" indent="-228600" defTabSz="762000">
                <a:tabLst>
                  <a:tab pos="355600" algn="l"/>
                  <a:tab pos="711200" algn="l"/>
                  <a:tab pos="1079500" algn="l"/>
                </a:tabLst>
                <a:defRPr sz="2200">
                  <a:solidFill>
                    <a:schemeClr val="tx1"/>
                  </a:solidFill>
                  <a:latin typeface="Times New Roman" pitchFamily="18" charset="0"/>
                </a:defRPr>
              </a:lvl4pPr>
              <a:lvl5pPr marL="2057400" indent="-228600" defTabSz="762000">
                <a:tabLst>
                  <a:tab pos="355600" algn="l"/>
                  <a:tab pos="711200" algn="l"/>
                  <a:tab pos="1079500" algn="l"/>
                </a:tabLst>
                <a:defRPr sz="2200">
                  <a:solidFill>
                    <a:schemeClr val="tx1"/>
                  </a:solidFill>
                  <a:latin typeface="Times New Roman" pitchFamily="18" charset="0"/>
                </a:defRPr>
              </a:lvl5pPr>
              <a:lvl6pPr marL="25146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6pPr>
              <a:lvl7pPr marL="29718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7pPr>
              <a:lvl8pPr marL="34290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8pPr>
              <a:lvl9pPr marL="38862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9pPr>
            </a:lstStyle>
            <a:p>
              <a:pPr algn="r"/>
              <a:r>
                <a:rPr lang="en-US" altLang="en-US" sz="2000" dirty="0">
                  <a:solidFill>
                    <a:srgbClr val="0000FF"/>
                  </a:solidFill>
                  <a:latin typeface="Arial Narrow" pitchFamily="34" charset="0"/>
                </a:rPr>
                <a:t>a</a:t>
              </a:r>
            </a:p>
          </p:txBody>
        </p:sp>
        <p:sp>
          <p:nvSpPr>
            <p:cNvPr id="37902" name="Line 17"/>
            <p:cNvSpPr>
              <a:spLocks noChangeShapeType="1"/>
            </p:cNvSpPr>
            <p:nvPr/>
          </p:nvSpPr>
          <p:spPr bwMode="auto">
            <a:xfrm flipV="1">
              <a:off x="8332372" y="4103369"/>
              <a:ext cx="0" cy="1531462"/>
            </a:xfrm>
            <a:prstGeom prst="line">
              <a:avLst/>
            </a:prstGeom>
            <a:noFill/>
            <a:ln w="127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8" name="Group 7"/>
          <p:cNvGrpSpPr>
            <a:grpSpLocks/>
          </p:cNvGrpSpPr>
          <p:nvPr/>
        </p:nvGrpSpPr>
        <p:grpSpPr bwMode="auto">
          <a:xfrm>
            <a:off x="8134350" y="3690987"/>
            <a:ext cx="242888" cy="744538"/>
            <a:chOff x="8133584" y="4890912"/>
            <a:chExt cx="243410" cy="743926"/>
          </a:xfrm>
        </p:grpSpPr>
        <p:sp>
          <p:nvSpPr>
            <p:cNvPr id="37897" name="Line 18"/>
            <p:cNvSpPr>
              <a:spLocks noChangeShapeType="1"/>
            </p:cNvSpPr>
            <p:nvPr/>
          </p:nvSpPr>
          <p:spPr bwMode="auto">
            <a:xfrm flipV="1">
              <a:off x="8133584" y="5243527"/>
              <a:ext cx="0" cy="388560"/>
            </a:xfrm>
            <a:prstGeom prst="line">
              <a:avLst/>
            </a:prstGeom>
            <a:noFill/>
            <a:ln w="127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898" name="Rectangle 22"/>
            <p:cNvSpPr>
              <a:spLocks noChangeArrowheads="1"/>
            </p:cNvSpPr>
            <p:nvPr/>
          </p:nvSpPr>
          <p:spPr bwMode="auto">
            <a:xfrm>
              <a:off x="8163995" y="5140370"/>
              <a:ext cx="155579" cy="362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9050" tIns="26987" rIns="19050" bIns="26987">
              <a:spAutoFit/>
            </a:bodyPr>
            <a:lstStyle>
              <a:lvl1pPr defTabSz="762000">
                <a:tabLst>
                  <a:tab pos="355600" algn="l"/>
                  <a:tab pos="711200" algn="l"/>
                  <a:tab pos="1079500" algn="l"/>
                </a:tabLst>
                <a:defRPr sz="2200">
                  <a:solidFill>
                    <a:schemeClr val="tx1"/>
                  </a:solidFill>
                  <a:latin typeface="Times New Roman" pitchFamily="18" charset="0"/>
                </a:defRPr>
              </a:lvl1pPr>
              <a:lvl2pPr marL="742950" indent="-285750" defTabSz="762000">
                <a:tabLst>
                  <a:tab pos="355600" algn="l"/>
                  <a:tab pos="711200" algn="l"/>
                  <a:tab pos="1079500" algn="l"/>
                </a:tabLst>
                <a:defRPr sz="2200">
                  <a:solidFill>
                    <a:schemeClr val="tx1"/>
                  </a:solidFill>
                  <a:latin typeface="Times New Roman" pitchFamily="18" charset="0"/>
                </a:defRPr>
              </a:lvl2pPr>
              <a:lvl3pPr marL="1143000" indent="-228600" defTabSz="762000">
                <a:tabLst>
                  <a:tab pos="355600" algn="l"/>
                  <a:tab pos="711200" algn="l"/>
                  <a:tab pos="1079500" algn="l"/>
                </a:tabLst>
                <a:defRPr sz="2200">
                  <a:solidFill>
                    <a:schemeClr val="tx1"/>
                  </a:solidFill>
                  <a:latin typeface="Times New Roman" pitchFamily="18" charset="0"/>
                </a:defRPr>
              </a:lvl3pPr>
              <a:lvl4pPr marL="1600200" indent="-228600" defTabSz="762000">
                <a:tabLst>
                  <a:tab pos="355600" algn="l"/>
                  <a:tab pos="711200" algn="l"/>
                  <a:tab pos="1079500" algn="l"/>
                </a:tabLst>
                <a:defRPr sz="2200">
                  <a:solidFill>
                    <a:schemeClr val="tx1"/>
                  </a:solidFill>
                  <a:latin typeface="Times New Roman" pitchFamily="18" charset="0"/>
                </a:defRPr>
              </a:lvl4pPr>
              <a:lvl5pPr marL="2057400" indent="-228600" defTabSz="762000">
                <a:tabLst>
                  <a:tab pos="355600" algn="l"/>
                  <a:tab pos="711200" algn="l"/>
                  <a:tab pos="1079500" algn="l"/>
                </a:tabLst>
                <a:defRPr sz="2200">
                  <a:solidFill>
                    <a:schemeClr val="tx1"/>
                  </a:solidFill>
                  <a:latin typeface="Times New Roman" pitchFamily="18" charset="0"/>
                </a:defRPr>
              </a:lvl5pPr>
              <a:lvl6pPr marL="25146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6pPr>
              <a:lvl7pPr marL="29718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7pPr>
              <a:lvl8pPr marL="34290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8pPr>
              <a:lvl9pPr marL="38862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9pPr>
            </a:lstStyle>
            <a:p>
              <a:r>
                <a:rPr lang="en-US" altLang="en-US" sz="2000" dirty="0">
                  <a:solidFill>
                    <a:srgbClr val="FF0000"/>
                  </a:solidFill>
                  <a:latin typeface="Arial Narrow" pitchFamily="34" charset="0"/>
                </a:rPr>
                <a:t>b</a:t>
              </a:r>
            </a:p>
          </p:txBody>
        </p:sp>
        <p:sp>
          <p:nvSpPr>
            <p:cNvPr id="37899" name="Line 18"/>
            <p:cNvSpPr>
              <a:spLocks noChangeShapeType="1"/>
            </p:cNvSpPr>
            <p:nvPr/>
          </p:nvSpPr>
          <p:spPr bwMode="auto">
            <a:xfrm flipV="1">
              <a:off x="8376994" y="4890912"/>
              <a:ext cx="0" cy="743926"/>
            </a:xfrm>
            <a:prstGeom prst="line">
              <a:avLst/>
            </a:prstGeom>
            <a:noFill/>
            <a:ln w="127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1" name="Group 138"/>
          <p:cNvGrpSpPr>
            <a:grpSpLocks/>
          </p:cNvGrpSpPr>
          <p:nvPr/>
        </p:nvGrpSpPr>
        <p:grpSpPr bwMode="auto">
          <a:xfrm>
            <a:off x="317242" y="5574950"/>
            <a:ext cx="8575625" cy="743701"/>
            <a:chOff x="476" y="3725"/>
            <a:chExt cx="5038" cy="467"/>
          </a:xfrm>
        </p:grpSpPr>
        <p:sp>
          <p:nvSpPr>
            <p:cNvPr id="72" name="Rectangle 139"/>
            <p:cNvSpPr>
              <a:spLocks noChangeArrowheads="1"/>
            </p:cNvSpPr>
            <p:nvPr/>
          </p:nvSpPr>
          <p:spPr bwMode="auto">
            <a:xfrm rot="10800000">
              <a:off x="476" y="3725"/>
              <a:ext cx="5038" cy="440"/>
            </a:xfrm>
            <a:prstGeom prst="rect">
              <a:avLst/>
            </a:prstGeom>
            <a:gradFill rotWithShape="1">
              <a:gsLst>
                <a:gs pos="0">
                  <a:srgbClr val="FF3399">
                    <a:alpha val="29999"/>
                  </a:srgbClr>
                </a:gs>
                <a:gs pos="25000">
                  <a:srgbClr val="FF6633">
                    <a:alpha val="29999"/>
                  </a:srgbClr>
                </a:gs>
                <a:gs pos="50000">
                  <a:srgbClr val="FFFF00">
                    <a:alpha val="29999"/>
                  </a:srgbClr>
                </a:gs>
                <a:gs pos="75000">
                  <a:srgbClr val="01A78F">
                    <a:alpha val="29999"/>
                  </a:srgbClr>
                </a:gs>
                <a:gs pos="100000">
                  <a:srgbClr val="3366FF">
                    <a:alpha val="29999"/>
                  </a:srgb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eaLnBrk="0" hangingPunct="0"/>
              <a:endParaRPr lang="en-US"/>
            </a:p>
          </p:txBody>
        </p:sp>
        <p:sp>
          <p:nvSpPr>
            <p:cNvPr id="73" name="Rectangle 140"/>
            <p:cNvSpPr>
              <a:spLocks noChangeArrowheads="1"/>
            </p:cNvSpPr>
            <p:nvPr/>
          </p:nvSpPr>
          <p:spPr bwMode="auto">
            <a:xfrm>
              <a:off x="917" y="3734"/>
              <a:ext cx="358" cy="45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18000" tIns="44450" rIns="18000" bIns="44450">
              <a:spAutoFit/>
            </a:bodyPr>
            <a:lstStyle/>
            <a:p>
              <a:pPr algn="ctr" eaLnBrk="0" hangingPunct="0">
                <a:lnSpc>
                  <a:spcPct val="80000"/>
                </a:lnSpc>
              </a:pPr>
              <a:r>
                <a:rPr lang="en-AU" altLang="en-AU" sz="2600" dirty="0" smtClean="0">
                  <a:solidFill>
                    <a:srgbClr val="0000FF"/>
                  </a:solidFill>
                  <a:latin typeface="Arial Narrow" pitchFamily="34" charset="0"/>
                </a:rPr>
                <a:t>1.11</a:t>
              </a:r>
              <a:br>
                <a:rPr lang="en-AU" altLang="en-AU" sz="2600" dirty="0" smtClean="0">
                  <a:solidFill>
                    <a:srgbClr val="0000FF"/>
                  </a:solidFill>
                  <a:latin typeface="Arial Narrow" pitchFamily="34" charset="0"/>
                </a:rPr>
              </a:br>
              <a:r>
                <a:rPr lang="en-AU" altLang="en-AU" sz="2600" dirty="0" smtClean="0">
                  <a:solidFill>
                    <a:srgbClr val="0000FF"/>
                  </a:solidFill>
                  <a:latin typeface="Arial Narrow" pitchFamily="34" charset="0"/>
                </a:rPr>
                <a:t>0.90</a:t>
              </a:r>
              <a:endParaRPr lang="en-US" altLang="en-AU" sz="2600" dirty="0">
                <a:solidFill>
                  <a:srgbClr val="0000FF"/>
                </a:solidFill>
                <a:latin typeface="Arial Narrow" pitchFamily="34" charset="0"/>
              </a:endParaRPr>
            </a:p>
          </p:txBody>
        </p:sp>
        <p:sp>
          <p:nvSpPr>
            <p:cNvPr id="74" name="Rectangle 141"/>
            <p:cNvSpPr>
              <a:spLocks noChangeArrowheads="1"/>
            </p:cNvSpPr>
            <p:nvPr/>
          </p:nvSpPr>
          <p:spPr bwMode="auto">
            <a:xfrm>
              <a:off x="1700" y="3734"/>
              <a:ext cx="358" cy="45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18000" tIns="44450" rIns="18000" bIns="44450">
              <a:spAutoFit/>
            </a:bodyPr>
            <a:lstStyle/>
            <a:p>
              <a:pPr algn="ctr" eaLnBrk="0" hangingPunct="0">
                <a:lnSpc>
                  <a:spcPct val="80000"/>
                </a:lnSpc>
              </a:pPr>
              <a:r>
                <a:rPr lang="en-AU" altLang="en-AU" sz="2600" dirty="0" smtClean="0">
                  <a:solidFill>
                    <a:srgbClr val="0000FF"/>
                  </a:solidFill>
                  <a:latin typeface="Arial Narrow" pitchFamily="34" charset="0"/>
                </a:rPr>
                <a:t>1.43</a:t>
              </a:r>
              <a:br>
                <a:rPr lang="en-AU" altLang="en-AU" sz="2600" dirty="0" smtClean="0">
                  <a:solidFill>
                    <a:srgbClr val="0000FF"/>
                  </a:solidFill>
                  <a:latin typeface="Arial Narrow" pitchFamily="34" charset="0"/>
                </a:rPr>
              </a:br>
              <a:r>
                <a:rPr lang="en-AU" altLang="en-AU" sz="2600" dirty="0" smtClean="0">
                  <a:solidFill>
                    <a:srgbClr val="0000FF"/>
                  </a:solidFill>
                  <a:latin typeface="Arial Narrow" pitchFamily="34" charset="0"/>
                </a:rPr>
                <a:t>0.70</a:t>
              </a:r>
              <a:endParaRPr lang="en-US" altLang="en-AU" sz="2600" dirty="0">
                <a:solidFill>
                  <a:srgbClr val="0000FF"/>
                </a:solidFill>
                <a:latin typeface="Arial Narrow" pitchFamily="34" charset="0"/>
              </a:endParaRPr>
            </a:p>
          </p:txBody>
        </p:sp>
        <p:sp>
          <p:nvSpPr>
            <p:cNvPr id="75" name="Rectangle 142"/>
            <p:cNvSpPr>
              <a:spLocks noChangeArrowheads="1"/>
            </p:cNvSpPr>
            <p:nvPr/>
          </p:nvSpPr>
          <p:spPr bwMode="auto">
            <a:xfrm>
              <a:off x="2782" y="3734"/>
              <a:ext cx="358" cy="45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18000" tIns="44450" rIns="18000" bIns="44450">
              <a:spAutoFit/>
            </a:bodyPr>
            <a:lstStyle/>
            <a:p>
              <a:pPr algn="ctr" eaLnBrk="0" hangingPunct="0">
                <a:lnSpc>
                  <a:spcPct val="80000"/>
                </a:lnSpc>
              </a:pPr>
              <a:r>
                <a:rPr lang="en-AU" altLang="en-AU" sz="2600" dirty="0" smtClean="0">
                  <a:solidFill>
                    <a:srgbClr val="0000FF"/>
                  </a:solidFill>
                  <a:latin typeface="Arial Narrow" pitchFamily="34" charset="0"/>
                </a:rPr>
                <a:t>2.0</a:t>
              </a:r>
              <a:br>
                <a:rPr lang="en-AU" altLang="en-AU" sz="2600" dirty="0" smtClean="0">
                  <a:solidFill>
                    <a:srgbClr val="0000FF"/>
                  </a:solidFill>
                  <a:latin typeface="Arial Narrow" pitchFamily="34" charset="0"/>
                </a:rPr>
              </a:br>
              <a:r>
                <a:rPr lang="en-AU" altLang="en-AU" sz="2600" dirty="0" smtClean="0">
                  <a:solidFill>
                    <a:srgbClr val="0000FF"/>
                  </a:solidFill>
                  <a:latin typeface="Arial Narrow" pitchFamily="34" charset="0"/>
                </a:rPr>
                <a:t>0.50</a:t>
              </a:r>
              <a:endParaRPr lang="en-US" altLang="en-AU" sz="2600" dirty="0">
                <a:solidFill>
                  <a:srgbClr val="0000FF"/>
                </a:solidFill>
                <a:latin typeface="Arial Narrow" pitchFamily="34" charset="0"/>
              </a:endParaRPr>
            </a:p>
          </p:txBody>
        </p:sp>
        <p:sp>
          <p:nvSpPr>
            <p:cNvPr id="76" name="Rectangle 143"/>
            <p:cNvSpPr>
              <a:spLocks noChangeArrowheads="1"/>
            </p:cNvSpPr>
            <p:nvPr/>
          </p:nvSpPr>
          <p:spPr bwMode="auto">
            <a:xfrm>
              <a:off x="3548" y="3734"/>
              <a:ext cx="358" cy="45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18000" tIns="44450" rIns="18000" bIns="44450">
              <a:spAutoFit/>
            </a:bodyPr>
            <a:lstStyle/>
            <a:p>
              <a:pPr algn="ctr" eaLnBrk="0" hangingPunct="0">
                <a:lnSpc>
                  <a:spcPct val="80000"/>
                </a:lnSpc>
              </a:pPr>
              <a:r>
                <a:rPr lang="en-AU" altLang="en-AU" sz="2600" dirty="0" smtClean="0">
                  <a:solidFill>
                    <a:srgbClr val="0000FF"/>
                  </a:solidFill>
                  <a:latin typeface="Arial Narrow" pitchFamily="34" charset="0"/>
                </a:rPr>
                <a:t>3.3</a:t>
              </a:r>
              <a:br>
                <a:rPr lang="en-AU" altLang="en-AU" sz="2600" dirty="0" smtClean="0">
                  <a:solidFill>
                    <a:srgbClr val="0000FF"/>
                  </a:solidFill>
                  <a:latin typeface="Arial Narrow" pitchFamily="34" charset="0"/>
                </a:rPr>
              </a:br>
              <a:r>
                <a:rPr lang="en-AU" altLang="en-AU" sz="2600" dirty="0" smtClean="0">
                  <a:solidFill>
                    <a:srgbClr val="0000FF"/>
                  </a:solidFill>
                  <a:latin typeface="Arial Narrow" pitchFamily="34" charset="0"/>
                </a:rPr>
                <a:t>0.30</a:t>
              </a:r>
              <a:endParaRPr lang="en-US" altLang="en-AU" sz="2600" dirty="0">
                <a:solidFill>
                  <a:srgbClr val="0000FF"/>
                </a:solidFill>
                <a:latin typeface="Arial Narrow" pitchFamily="34" charset="0"/>
              </a:endParaRPr>
            </a:p>
          </p:txBody>
        </p:sp>
        <p:sp>
          <p:nvSpPr>
            <p:cNvPr id="77" name="Rectangle 144"/>
            <p:cNvSpPr>
              <a:spLocks noChangeArrowheads="1"/>
            </p:cNvSpPr>
            <p:nvPr/>
          </p:nvSpPr>
          <p:spPr bwMode="auto">
            <a:xfrm>
              <a:off x="4656" y="3734"/>
              <a:ext cx="358" cy="45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18000" tIns="44450" rIns="18000" bIns="44450">
              <a:spAutoFit/>
            </a:bodyPr>
            <a:lstStyle/>
            <a:p>
              <a:pPr algn="ctr" eaLnBrk="0" hangingPunct="0">
                <a:lnSpc>
                  <a:spcPct val="80000"/>
                </a:lnSpc>
              </a:pPr>
              <a:r>
                <a:rPr lang="en-AU" altLang="en-AU" sz="2600" dirty="0" smtClean="0">
                  <a:solidFill>
                    <a:srgbClr val="0000FF"/>
                  </a:solidFill>
                  <a:latin typeface="Arial Narrow" pitchFamily="34" charset="0"/>
                </a:rPr>
                <a:t>10</a:t>
              </a:r>
              <a:br>
                <a:rPr lang="en-AU" altLang="en-AU" sz="2600" dirty="0" smtClean="0">
                  <a:solidFill>
                    <a:srgbClr val="0000FF"/>
                  </a:solidFill>
                  <a:latin typeface="Arial Narrow" pitchFamily="34" charset="0"/>
                </a:rPr>
              </a:br>
              <a:r>
                <a:rPr lang="en-AU" altLang="en-AU" sz="2600" dirty="0" smtClean="0">
                  <a:solidFill>
                    <a:srgbClr val="0000FF"/>
                  </a:solidFill>
                  <a:latin typeface="Arial Narrow" pitchFamily="34" charset="0"/>
                </a:rPr>
                <a:t>0.10</a:t>
              </a:r>
              <a:endParaRPr lang="en-US" altLang="en-AU" sz="2600" dirty="0">
                <a:solidFill>
                  <a:srgbClr val="0000FF"/>
                </a:solidFill>
                <a:latin typeface="Arial Narrow" pitchFamily="34" charset="0"/>
              </a:endParaRPr>
            </a:p>
          </p:txBody>
        </p:sp>
        <p:sp>
          <p:nvSpPr>
            <p:cNvPr id="78" name="Rectangle 145"/>
            <p:cNvSpPr>
              <a:spLocks noChangeArrowheads="1"/>
            </p:cNvSpPr>
            <p:nvPr/>
          </p:nvSpPr>
          <p:spPr bwMode="auto">
            <a:xfrm>
              <a:off x="509" y="3817"/>
              <a:ext cx="390" cy="2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18000" tIns="44450" rIns="18000" bIns="44450">
              <a:spAutoFit/>
            </a:bodyPr>
            <a:lstStyle/>
            <a:p>
              <a:pPr algn="ctr" eaLnBrk="0" hangingPunct="0">
                <a:lnSpc>
                  <a:spcPct val="90000"/>
                </a:lnSpc>
              </a:pPr>
              <a:r>
                <a:rPr lang="en-AU" altLang="en-AU" sz="2400" dirty="0">
                  <a:latin typeface="Arial Narrow" pitchFamily="34" charset="0"/>
                </a:rPr>
                <a:t>trivial</a:t>
              </a:r>
              <a:endParaRPr lang="en-US" altLang="en-AU" sz="2400" dirty="0">
                <a:latin typeface="Arial Narrow" pitchFamily="34" charset="0"/>
              </a:endParaRPr>
            </a:p>
          </p:txBody>
        </p:sp>
        <p:sp>
          <p:nvSpPr>
            <p:cNvPr id="79" name="Rectangle 146"/>
            <p:cNvSpPr>
              <a:spLocks noChangeArrowheads="1"/>
            </p:cNvSpPr>
            <p:nvPr/>
          </p:nvSpPr>
          <p:spPr bwMode="auto">
            <a:xfrm>
              <a:off x="1292" y="3817"/>
              <a:ext cx="390" cy="2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18000" tIns="44450" rIns="18000" bIns="44450">
              <a:spAutoFit/>
            </a:bodyPr>
            <a:lstStyle/>
            <a:p>
              <a:pPr algn="ctr" eaLnBrk="0" hangingPunct="0">
                <a:lnSpc>
                  <a:spcPct val="90000"/>
                </a:lnSpc>
              </a:pPr>
              <a:r>
                <a:rPr lang="en-AU" altLang="en-AU" sz="2400">
                  <a:latin typeface="Arial Narrow" pitchFamily="34" charset="0"/>
                </a:rPr>
                <a:t>small</a:t>
              </a:r>
              <a:endParaRPr lang="en-US" altLang="en-AU" sz="2400">
                <a:latin typeface="Arial Narrow" pitchFamily="34" charset="0"/>
              </a:endParaRPr>
            </a:p>
          </p:txBody>
        </p:sp>
        <p:sp>
          <p:nvSpPr>
            <p:cNvPr id="80" name="Rectangle 147"/>
            <p:cNvSpPr>
              <a:spLocks noChangeArrowheads="1"/>
            </p:cNvSpPr>
            <p:nvPr/>
          </p:nvSpPr>
          <p:spPr bwMode="auto">
            <a:xfrm>
              <a:off x="2075" y="3817"/>
              <a:ext cx="689" cy="2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18000" tIns="44450" rIns="18000" bIns="44450">
              <a:spAutoFit/>
            </a:bodyPr>
            <a:lstStyle/>
            <a:p>
              <a:pPr algn="ctr" eaLnBrk="0" hangingPunct="0">
                <a:lnSpc>
                  <a:spcPct val="90000"/>
                </a:lnSpc>
              </a:pPr>
              <a:r>
                <a:rPr lang="en-AU" altLang="en-AU" sz="2400">
                  <a:latin typeface="Arial Narrow" pitchFamily="34" charset="0"/>
                </a:rPr>
                <a:t>moderate</a:t>
              </a:r>
              <a:endParaRPr lang="en-US" altLang="en-AU" sz="2400">
                <a:latin typeface="Arial Narrow" pitchFamily="34" charset="0"/>
              </a:endParaRPr>
            </a:p>
          </p:txBody>
        </p:sp>
        <p:sp>
          <p:nvSpPr>
            <p:cNvPr id="81" name="Rectangle 148"/>
            <p:cNvSpPr>
              <a:spLocks noChangeArrowheads="1"/>
            </p:cNvSpPr>
            <p:nvPr/>
          </p:nvSpPr>
          <p:spPr bwMode="auto">
            <a:xfrm>
              <a:off x="3158" y="3817"/>
              <a:ext cx="373" cy="2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18000" tIns="44450" rIns="18000" bIns="44450">
              <a:spAutoFit/>
            </a:bodyPr>
            <a:lstStyle/>
            <a:p>
              <a:pPr algn="ctr" eaLnBrk="0" hangingPunct="0">
                <a:lnSpc>
                  <a:spcPct val="90000"/>
                </a:lnSpc>
              </a:pPr>
              <a:r>
                <a:rPr lang="en-AU" altLang="en-AU" sz="2400">
                  <a:latin typeface="Arial Narrow" pitchFamily="34" charset="0"/>
                </a:rPr>
                <a:t>large</a:t>
              </a:r>
              <a:endParaRPr lang="en-US" altLang="en-AU" sz="2400">
                <a:latin typeface="Arial Narrow" pitchFamily="34" charset="0"/>
              </a:endParaRPr>
            </a:p>
          </p:txBody>
        </p:sp>
        <p:sp>
          <p:nvSpPr>
            <p:cNvPr id="82" name="Rectangle 149"/>
            <p:cNvSpPr>
              <a:spLocks noChangeArrowheads="1"/>
            </p:cNvSpPr>
            <p:nvPr/>
          </p:nvSpPr>
          <p:spPr bwMode="auto">
            <a:xfrm>
              <a:off x="3924" y="3817"/>
              <a:ext cx="715" cy="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18000" tIns="44450" rIns="18000" bIns="44450">
              <a:spAutoFit/>
            </a:bodyPr>
            <a:lstStyle/>
            <a:p>
              <a:pPr algn="ctr" eaLnBrk="0" hangingPunct="0">
                <a:lnSpc>
                  <a:spcPct val="90000"/>
                </a:lnSpc>
              </a:pPr>
              <a:r>
                <a:rPr lang="en-AU" altLang="en-AU" sz="2400">
                  <a:latin typeface="Arial Narrow" pitchFamily="34" charset="0"/>
                </a:rPr>
                <a:t>very large</a:t>
              </a:r>
              <a:endParaRPr lang="en-US" altLang="en-AU" sz="2400">
                <a:latin typeface="Arial Narrow" pitchFamily="34" charset="0"/>
              </a:endParaRPr>
            </a:p>
          </p:txBody>
        </p:sp>
        <p:sp>
          <p:nvSpPr>
            <p:cNvPr id="83" name="Rectangle 150"/>
            <p:cNvSpPr>
              <a:spLocks noChangeArrowheads="1"/>
            </p:cNvSpPr>
            <p:nvPr/>
          </p:nvSpPr>
          <p:spPr bwMode="auto">
            <a:xfrm>
              <a:off x="5032" y="3817"/>
              <a:ext cx="353" cy="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18000" tIns="44450" rIns="18000" bIns="44450">
              <a:spAutoFit/>
            </a:bodyPr>
            <a:lstStyle/>
            <a:p>
              <a:pPr algn="ctr" eaLnBrk="0" hangingPunct="0">
                <a:lnSpc>
                  <a:spcPct val="90000"/>
                </a:lnSpc>
              </a:pPr>
              <a:r>
                <a:rPr lang="en-AU" altLang="en-AU" sz="2400" dirty="0" smtClean="0">
                  <a:latin typeface="Arial Narrow" pitchFamily="34" charset="0"/>
                </a:rPr>
                <a:t>huge</a:t>
              </a:r>
              <a:endParaRPr lang="en-US" altLang="en-AU" sz="2400" dirty="0">
                <a:latin typeface="Arial Narrow" pitchFamily="34" charset="0"/>
              </a:endParaRPr>
            </a:p>
          </p:txBody>
        </p:sp>
      </p:grpSp>
      <p:sp>
        <p:nvSpPr>
          <p:cNvPr id="58" name="Action Button: Home 57">
            <a:hlinkClick r:id="rId3" action="ppaction://hlinksldjump" highlightClick="1"/>
          </p:cNvPr>
          <p:cNvSpPr/>
          <p:nvPr/>
        </p:nvSpPr>
        <p:spPr bwMode="auto">
          <a:xfrm>
            <a:off x="8491779" y="5084679"/>
            <a:ext cx="500063" cy="428625"/>
          </a:xfrm>
          <a:prstGeom prst="actionButtonHome">
            <a:avLst/>
          </a:prstGeom>
          <a:solidFill>
            <a:srgbClr val="FFFFFF">
              <a:alpha val="49000"/>
            </a:srgbClr>
          </a:solidFill>
          <a:ln w="9525" cap="flat" cmpd="sng" algn="ctr">
            <a:solidFill>
              <a:schemeClr val="bg1">
                <a:lumMod val="50000"/>
              </a:schemeClr>
            </a:solidFill>
            <a:prstDash val="solid"/>
            <a:round/>
            <a:headEnd type="none" w="med" len="med"/>
            <a:tailEnd type="none" w="med" len="med"/>
          </a:ln>
          <a:effectLst/>
        </p:spPr>
        <p:txBody>
          <a:bodyPr/>
          <a:lstStyle/>
          <a:p>
            <a:pPr eaLnBrk="0" hangingPunct="0">
              <a:defRPr/>
            </a:pPr>
            <a:endParaRPr lang="en-US" dirty="0">
              <a:cs typeface="+mn-cs"/>
            </a:endParaRPr>
          </a:p>
        </p:txBody>
      </p:sp>
    </p:spTree>
    <p:custDataLst>
      <p:tags r:id="rId1"/>
    </p:custDataLst>
    <p:extLst>
      <p:ext uri="{BB962C8B-B14F-4D97-AF65-F5344CB8AC3E}">
        <p14:creationId xmlns:p14="http://schemas.microsoft.com/office/powerpoint/2010/main" val="389184212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2630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2630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53" presetClass="entr" presetSubtype="16"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499"/>
                                          </p:stCondLst>
                                        </p:cTn>
                                        <p:tgtEl>
                                          <p:spTgt spid="226306">
                                            <p:txEl>
                                              <p:pRg st="2" end="2"/>
                                            </p:txEl>
                                          </p:spTgt>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left)">
                                      <p:cBhvr>
                                        <p:cTn id="36" dur="500"/>
                                        <p:tgtEl>
                                          <p:spTgt spid="3"/>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499"/>
                                          </p:stCondLst>
                                        </p:cTn>
                                        <p:tgtEl>
                                          <p:spTgt spid="226306">
                                            <p:txEl>
                                              <p:pRg st="3" end="3"/>
                                            </p:txEl>
                                          </p:spTgt>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4" fill="hold"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down)">
                                      <p:cBhvr>
                                        <p:cTn id="45" dur="500"/>
                                        <p:tgtEl>
                                          <p:spTgt spid="7"/>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 presetClass="entr" presetSubtype="0" fill="hold" grpId="0" nodeType="clickEffect">
                                  <p:stCondLst>
                                    <p:cond delay="0"/>
                                  </p:stCondLst>
                                  <p:childTnLst>
                                    <p:set>
                                      <p:cBhvr>
                                        <p:cTn id="49" dur="1" fill="hold">
                                          <p:stCondLst>
                                            <p:cond delay="499"/>
                                          </p:stCondLst>
                                        </p:cTn>
                                        <p:tgtEl>
                                          <p:spTgt spid="226306">
                                            <p:txEl>
                                              <p:pRg st="4" end="4"/>
                                            </p:txEl>
                                          </p:spTgt>
                                        </p:tgtEl>
                                        <p:attrNameLst>
                                          <p:attrName>style.visibility</p:attrName>
                                        </p:attrNameLst>
                                      </p:cBhvr>
                                      <p:to>
                                        <p:strVal val="visible"/>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4" fill="hold" nodeType="click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wipe(down)">
                                      <p:cBhvr>
                                        <p:cTn id="54" dur="500"/>
                                        <p:tgtEl>
                                          <p:spTgt spid="8"/>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499"/>
                                          </p:stCondLst>
                                        </p:cTn>
                                        <p:tgtEl>
                                          <p:spTgt spid="226306">
                                            <p:txEl>
                                              <p:pRg st="5" end="5"/>
                                            </p:txEl>
                                          </p:spTgt>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499"/>
                                          </p:stCondLst>
                                        </p:cTn>
                                        <p:tgtEl>
                                          <p:spTgt spid="226306">
                                            <p:txEl>
                                              <p:pRg st="6" end="6"/>
                                            </p:txEl>
                                          </p:spTgt>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499"/>
                                          </p:stCondLst>
                                        </p:cTn>
                                        <p:tgtEl>
                                          <p:spTgt spid="226306">
                                            <p:txEl>
                                              <p:pRg st="7" end="7"/>
                                            </p:txEl>
                                          </p:spTgt>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grpId="0" nodeType="clickEffect">
                                  <p:stCondLst>
                                    <p:cond delay="0"/>
                                  </p:stCondLst>
                                  <p:childTnLst>
                                    <p:set>
                                      <p:cBhvr>
                                        <p:cTn id="70" dur="1" fill="hold">
                                          <p:stCondLst>
                                            <p:cond delay="499"/>
                                          </p:stCondLst>
                                        </p:cTn>
                                        <p:tgtEl>
                                          <p:spTgt spid="226306">
                                            <p:txEl>
                                              <p:pRg st="8" end="8"/>
                                            </p:txEl>
                                          </p:spTgt>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grpId="0" nodeType="clickEffect">
                                  <p:stCondLst>
                                    <p:cond delay="0"/>
                                  </p:stCondLst>
                                  <p:childTnLst>
                                    <p:set>
                                      <p:cBhvr>
                                        <p:cTn id="74" dur="1" fill="hold">
                                          <p:stCondLst>
                                            <p:cond delay="499"/>
                                          </p:stCondLst>
                                        </p:cTn>
                                        <p:tgtEl>
                                          <p:spTgt spid="226306">
                                            <p:txEl>
                                              <p:pRg st="9" end="9"/>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childTnLst>
                                    <p:set>
                                      <p:cBhvr>
                                        <p:cTn id="78" dur="1" fill="hold">
                                          <p:stCondLst>
                                            <p:cond delay="0"/>
                                          </p:stCondLst>
                                        </p:cTn>
                                        <p:tgtEl>
                                          <p:spTgt spid="71"/>
                                        </p:tgtEl>
                                        <p:attrNameLst>
                                          <p:attrName>style.visibility</p:attrName>
                                        </p:attrNameLst>
                                      </p:cBhvr>
                                      <p:to>
                                        <p:strVal val="visible"/>
                                      </p:to>
                                    </p:set>
                                    <p:animEffect transition="in" filter="wipe(left)">
                                      <p:cBhvr>
                                        <p:cTn id="79"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06" grpId="0" build="p" bldLvl="3"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7330" name="Rectangle 2"/>
          <p:cNvSpPr>
            <a:spLocks noGrp="1" noChangeArrowheads="1"/>
          </p:cNvSpPr>
          <p:nvPr>
            <p:ph type="body" idx="1"/>
          </p:nvPr>
        </p:nvSpPr>
        <p:spPr>
          <a:xfrm>
            <a:off x="46038" y="28175"/>
            <a:ext cx="9058275" cy="6791325"/>
          </a:xfrm>
        </p:spPr>
        <p:txBody>
          <a:bodyPr/>
          <a:lstStyle/>
          <a:p>
            <a:pPr>
              <a:defRPr/>
            </a:pPr>
            <a:r>
              <a:rPr lang="en-US" dirty="0" smtClean="0">
                <a:solidFill>
                  <a:srgbClr val="0000FF"/>
                </a:solidFill>
              </a:rPr>
              <a:t>Time ratio</a:t>
            </a:r>
            <a:r>
              <a:rPr lang="en-US" altLang="en-US" dirty="0"/>
              <a:t> for time-dependent</a:t>
            </a:r>
            <a:r>
              <a:rPr lang="en-US" altLang="en-US" i="1" dirty="0"/>
              <a:t> </a:t>
            </a:r>
            <a:r>
              <a:rPr lang="en-US" altLang="en-US" dirty="0"/>
              <a:t>events.</a:t>
            </a:r>
            <a:endParaRPr lang="en-US" dirty="0" smtClean="0"/>
          </a:p>
          <a:p>
            <a:pPr lvl="1">
              <a:defRPr/>
            </a:pPr>
            <a:r>
              <a:rPr lang="en-US" dirty="0" smtClean="0"/>
              <a:t>Instead of the hazard ratio, consider the ratio of times for a given</a:t>
            </a:r>
            <a:br>
              <a:rPr lang="en-US" dirty="0" smtClean="0"/>
            </a:br>
            <a:r>
              <a:rPr lang="en-US" dirty="0" smtClean="0"/>
              <a:t>proportion to get injured.</a:t>
            </a:r>
          </a:p>
          <a:p>
            <a:pPr lvl="1">
              <a:defRPr/>
            </a:pPr>
            <a:r>
              <a:rPr lang="en-US" dirty="0" smtClean="0"/>
              <a:t>t</a:t>
            </a:r>
            <a:r>
              <a:rPr lang="en-US" baseline="-25000" dirty="0" smtClean="0"/>
              <a:t>2</a:t>
            </a:r>
            <a:r>
              <a:rPr lang="en-US" dirty="0" smtClean="0"/>
              <a:t>/t</a:t>
            </a:r>
            <a:r>
              <a:rPr lang="en-US" baseline="-25000" dirty="0" smtClean="0"/>
              <a:t>1</a:t>
            </a:r>
            <a:r>
              <a:rPr lang="en-US" dirty="0" smtClean="0"/>
              <a:t> is the inverse of the hazard ratio. </a:t>
            </a:r>
          </a:p>
          <a:p>
            <a:pPr lvl="1">
              <a:defRPr/>
            </a:pPr>
            <a:r>
              <a:rPr lang="en-US" dirty="0" smtClean="0"/>
              <a:t>Example: if hazard ratio is 2.5, there is </a:t>
            </a:r>
            <a:br>
              <a:rPr lang="en-US" dirty="0" smtClean="0"/>
            </a:br>
            <a:r>
              <a:rPr lang="en-US" dirty="0" smtClean="0"/>
              <a:t>2.5x the risk of injury. But 1/2.5 = 0.40,</a:t>
            </a:r>
            <a:br>
              <a:rPr lang="en-US" dirty="0" smtClean="0"/>
            </a:br>
            <a:r>
              <a:rPr lang="en-US" dirty="0" smtClean="0"/>
              <a:t>so the same proportion of injuries occurs</a:t>
            </a:r>
            <a:br>
              <a:rPr lang="en-US" dirty="0" smtClean="0"/>
            </a:br>
            <a:r>
              <a:rPr lang="en-US" dirty="0" smtClean="0"/>
              <a:t>in 0.40 (less than half) of the time, on average.</a:t>
            </a:r>
          </a:p>
          <a:p>
            <a:r>
              <a:rPr lang="en-US" altLang="en-US" dirty="0">
                <a:solidFill>
                  <a:srgbClr val="0000FF"/>
                </a:solidFill>
              </a:rPr>
              <a:t>Odds ratio</a:t>
            </a:r>
            <a:r>
              <a:rPr lang="en-US" altLang="en-US" dirty="0"/>
              <a:t> for time-independent </a:t>
            </a:r>
            <a:r>
              <a:rPr lang="en-US" altLang="en-US" dirty="0" smtClean="0"/>
              <a:t>proportions.</a:t>
            </a:r>
            <a:endParaRPr lang="en-US" altLang="en-US" dirty="0"/>
          </a:p>
          <a:p>
            <a:pPr lvl="1"/>
            <a:r>
              <a:rPr lang="en-NZ" altLang="en-US" dirty="0"/>
              <a:t>Odds are the awkward but only way to model </a:t>
            </a:r>
            <a:r>
              <a:rPr lang="en-US" altLang="en-US" dirty="0"/>
              <a:t>classifications</a:t>
            </a:r>
            <a:r>
              <a:rPr lang="en-NZ" altLang="en-US" dirty="0"/>
              <a:t>.</a:t>
            </a:r>
          </a:p>
          <a:p>
            <a:pPr lvl="1"/>
            <a:r>
              <a:rPr lang="en-NZ" altLang="en-US" dirty="0"/>
              <a:t>Example: proportion of kids playing sport.</a:t>
            </a:r>
          </a:p>
          <a:p>
            <a:pPr lvl="2"/>
            <a:r>
              <a:rPr lang="en-NZ" altLang="en-US" dirty="0"/>
              <a:t>Odds of a male playing = a/c = 75/25.</a:t>
            </a:r>
          </a:p>
          <a:p>
            <a:pPr lvl="2"/>
            <a:r>
              <a:rPr lang="en-NZ" altLang="en-US" dirty="0"/>
              <a:t>Odds of a female playing = b/d = 36/64.</a:t>
            </a:r>
          </a:p>
          <a:p>
            <a:pPr lvl="2"/>
            <a:r>
              <a:rPr lang="en-NZ" altLang="en-US" dirty="0"/>
              <a:t>Odds ratio = (75/25)/(36/64) = 5.3.</a:t>
            </a:r>
          </a:p>
          <a:p>
            <a:pPr lvl="1"/>
            <a:r>
              <a:rPr lang="en-NZ" altLang="en-US" dirty="0"/>
              <a:t>The odds ratio </a:t>
            </a:r>
            <a:r>
              <a:rPr lang="en-NZ" altLang="en-US" dirty="0" smtClean="0"/>
              <a:t>means "times </a:t>
            </a:r>
            <a:r>
              <a:rPr lang="en-NZ" altLang="en-US" dirty="0"/>
              <a:t>more likely" </a:t>
            </a:r>
            <a:r>
              <a:rPr lang="en-NZ" altLang="en-US" dirty="0" smtClean="0"/>
              <a:t>only</a:t>
            </a:r>
            <a:br>
              <a:rPr lang="en-NZ" altLang="en-US" dirty="0" smtClean="0"/>
            </a:br>
            <a:r>
              <a:rPr lang="en-NZ" altLang="en-US" dirty="0" smtClean="0"/>
              <a:t>when </a:t>
            </a:r>
            <a:r>
              <a:rPr lang="en-NZ" altLang="en-US" dirty="0"/>
              <a:t>the </a:t>
            </a:r>
            <a:r>
              <a:rPr lang="en-NZ" altLang="en-US" dirty="0" smtClean="0"/>
              <a:t>proportions in </a:t>
            </a:r>
            <a:r>
              <a:rPr lang="en-NZ" altLang="en-US" dirty="0"/>
              <a:t>both groups are small (&lt;10%).</a:t>
            </a:r>
          </a:p>
          <a:p>
            <a:pPr lvl="2"/>
            <a:r>
              <a:rPr lang="en-NZ" altLang="en-US" dirty="0"/>
              <a:t>The odds ratio is then approximately equal to the proportion ratio.</a:t>
            </a:r>
          </a:p>
          <a:p>
            <a:pPr marL="344487" lvl="1" indent="0">
              <a:buNone/>
              <a:defRPr/>
            </a:pPr>
            <a:endParaRPr lang="en-US" dirty="0" smtClean="0"/>
          </a:p>
        </p:txBody>
      </p:sp>
      <p:grpSp>
        <p:nvGrpSpPr>
          <p:cNvPr id="227432" name="Group 104"/>
          <p:cNvGrpSpPr>
            <a:grpSpLocks/>
          </p:cNvGrpSpPr>
          <p:nvPr/>
        </p:nvGrpSpPr>
        <p:grpSpPr bwMode="auto">
          <a:xfrm>
            <a:off x="5359400" y="896957"/>
            <a:ext cx="3581400" cy="2574925"/>
            <a:chOff x="3436" y="1317"/>
            <a:chExt cx="2256" cy="1622"/>
          </a:xfrm>
        </p:grpSpPr>
        <p:sp>
          <p:nvSpPr>
            <p:cNvPr id="43018" name="Rectangle 17"/>
            <p:cNvSpPr>
              <a:spLocks noChangeArrowheads="1"/>
            </p:cNvSpPr>
            <p:nvPr/>
          </p:nvSpPr>
          <p:spPr bwMode="auto">
            <a:xfrm>
              <a:off x="3436" y="1597"/>
              <a:ext cx="759"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9050" tIns="26987" rIns="19050" bIns="26987">
              <a:spAutoFit/>
            </a:bodyPr>
            <a:lstStyle>
              <a:lvl1pPr defTabSz="762000">
                <a:tabLst>
                  <a:tab pos="355600" algn="l"/>
                  <a:tab pos="711200" algn="l"/>
                  <a:tab pos="1079500" algn="l"/>
                </a:tabLst>
                <a:defRPr sz="2200">
                  <a:solidFill>
                    <a:schemeClr val="tx1"/>
                  </a:solidFill>
                  <a:latin typeface="Times New Roman" pitchFamily="18" charset="0"/>
                </a:defRPr>
              </a:lvl1pPr>
              <a:lvl2pPr marL="742950" indent="-285750" defTabSz="762000">
                <a:tabLst>
                  <a:tab pos="355600" algn="l"/>
                  <a:tab pos="711200" algn="l"/>
                  <a:tab pos="1079500" algn="l"/>
                </a:tabLst>
                <a:defRPr sz="2200">
                  <a:solidFill>
                    <a:schemeClr val="tx1"/>
                  </a:solidFill>
                  <a:latin typeface="Times New Roman" pitchFamily="18" charset="0"/>
                </a:defRPr>
              </a:lvl2pPr>
              <a:lvl3pPr marL="1143000" indent="-228600" defTabSz="762000">
                <a:tabLst>
                  <a:tab pos="355600" algn="l"/>
                  <a:tab pos="711200" algn="l"/>
                  <a:tab pos="1079500" algn="l"/>
                </a:tabLst>
                <a:defRPr sz="2200">
                  <a:solidFill>
                    <a:schemeClr val="tx1"/>
                  </a:solidFill>
                  <a:latin typeface="Times New Roman" pitchFamily="18" charset="0"/>
                </a:defRPr>
              </a:lvl3pPr>
              <a:lvl4pPr marL="1600200" indent="-228600" defTabSz="762000">
                <a:tabLst>
                  <a:tab pos="355600" algn="l"/>
                  <a:tab pos="711200" algn="l"/>
                  <a:tab pos="1079500" algn="l"/>
                </a:tabLst>
                <a:defRPr sz="2200">
                  <a:solidFill>
                    <a:schemeClr val="tx1"/>
                  </a:solidFill>
                  <a:latin typeface="Times New Roman" pitchFamily="18" charset="0"/>
                </a:defRPr>
              </a:lvl4pPr>
              <a:lvl5pPr marL="2057400" indent="-228600" defTabSz="762000">
                <a:tabLst>
                  <a:tab pos="355600" algn="l"/>
                  <a:tab pos="711200" algn="l"/>
                  <a:tab pos="1079500" algn="l"/>
                </a:tabLst>
                <a:defRPr sz="2200">
                  <a:solidFill>
                    <a:schemeClr val="tx1"/>
                  </a:solidFill>
                  <a:latin typeface="Times New Roman" pitchFamily="18" charset="0"/>
                </a:defRPr>
              </a:lvl5pPr>
              <a:lvl6pPr marL="25146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6pPr>
              <a:lvl7pPr marL="29718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7pPr>
              <a:lvl8pPr marL="34290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8pPr>
              <a:lvl9pPr marL="38862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9pPr>
            </a:lstStyle>
            <a:p>
              <a:pPr algn="r">
                <a:lnSpc>
                  <a:spcPts val="2400"/>
                </a:lnSpc>
              </a:pPr>
              <a:r>
                <a:rPr lang="en-US" altLang="en-US" sz="2400" dirty="0">
                  <a:solidFill>
                    <a:srgbClr val="990000"/>
                  </a:solidFill>
                  <a:latin typeface="Arial Narrow" pitchFamily="34" charset="0"/>
                </a:rPr>
                <a:t>Proportion</a:t>
              </a:r>
              <a:br>
                <a:rPr lang="en-US" altLang="en-US" sz="2400" dirty="0">
                  <a:solidFill>
                    <a:srgbClr val="990000"/>
                  </a:solidFill>
                  <a:latin typeface="Arial Narrow" pitchFamily="34" charset="0"/>
                </a:rPr>
              </a:br>
              <a:r>
                <a:rPr lang="en-US" altLang="en-US" sz="2400" dirty="0">
                  <a:solidFill>
                    <a:srgbClr val="990000"/>
                  </a:solidFill>
                  <a:latin typeface="Arial Narrow" pitchFamily="34" charset="0"/>
                </a:rPr>
                <a:t>injured</a:t>
              </a:r>
            </a:p>
            <a:p>
              <a:pPr algn="r">
                <a:lnSpc>
                  <a:spcPts val="2400"/>
                </a:lnSpc>
              </a:pPr>
              <a:r>
                <a:rPr lang="en-US" altLang="en-US" sz="2400" dirty="0">
                  <a:solidFill>
                    <a:srgbClr val="990000"/>
                  </a:solidFill>
                  <a:latin typeface="Arial Narrow" pitchFamily="34" charset="0"/>
                </a:rPr>
                <a:t>(%)</a:t>
              </a:r>
            </a:p>
          </p:txBody>
        </p:sp>
        <p:grpSp>
          <p:nvGrpSpPr>
            <p:cNvPr id="43019" name="Group 36"/>
            <p:cNvGrpSpPr>
              <a:grpSpLocks/>
            </p:cNvGrpSpPr>
            <p:nvPr/>
          </p:nvGrpSpPr>
          <p:grpSpPr bwMode="auto">
            <a:xfrm>
              <a:off x="4036" y="1317"/>
              <a:ext cx="1656" cy="1622"/>
              <a:chOff x="3983" y="1362"/>
              <a:chExt cx="1656" cy="1622"/>
            </a:xfrm>
          </p:grpSpPr>
          <p:sp>
            <p:nvSpPr>
              <p:cNvPr id="43020" name="Rectangle 37"/>
              <p:cNvSpPr>
                <a:spLocks noChangeArrowheads="1"/>
              </p:cNvSpPr>
              <p:nvPr/>
            </p:nvSpPr>
            <p:spPr bwMode="auto">
              <a:xfrm>
                <a:off x="4298" y="1362"/>
                <a:ext cx="1341" cy="31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endParaRPr lang="en-US" altLang="en-US"/>
              </a:p>
            </p:txBody>
          </p:sp>
          <p:sp>
            <p:nvSpPr>
              <p:cNvPr id="43021" name="Rectangle 38"/>
              <p:cNvSpPr>
                <a:spLocks noChangeArrowheads="1"/>
              </p:cNvSpPr>
              <p:nvPr/>
            </p:nvSpPr>
            <p:spPr bwMode="auto">
              <a:xfrm>
                <a:off x="3983" y="1362"/>
                <a:ext cx="243" cy="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9050" tIns="26987" rIns="19050" bIns="26987">
                <a:spAutoFit/>
              </a:bodyPr>
              <a:lstStyle>
                <a:lvl1pPr defTabSz="762000">
                  <a:tabLst>
                    <a:tab pos="355600" algn="l"/>
                    <a:tab pos="711200" algn="l"/>
                    <a:tab pos="1079500" algn="l"/>
                  </a:tabLst>
                  <a:defRPr sz="2200">
                    <a:solidFill>
                      <a:schemeClr val="tx1"/>
                    </a:solidFill>
                    <a:latin typeface="Times New Roman" pitchFamily="18" charset="0"/>
                  </a:defRPr>
                </a:lvl1pPr>
                <a:lvl2pPr marL="742950" indent="-285750" defTabSz="762000">
                  <a:tabLst>
                    <a:tab pos="355600" algn="l"/>
                    <a:tab pos="711200" algn="l"/>
                    <a:tab pos="1079500" algn="l"/>
                  </a:tabLst>
                  <a:defRPr sz="2200">
                    <a:solidFill>
                      <a:schemeClr val="tx1"/>
                    </a:solidFill>
                    <a:latin typeface="Times New Roman" pitchFamily="18" charset="0"/>
                  </a:defRPr>
                </a:lvl2pPr>
                <a:lvl3pPr marL="1143000" indent="-228600" defTabSz="762000">
                  <a:tabLst>
                    <a:tab pos="355600" algn="l"/>
                    <a:tab pos="711200" algn="l"/>
                    <a:tab pos="1079500" algn="l"/>
                  </a:tabLst>
                  <a:defRPr sz="2200">
                    <a:solidFill>
                      <a:schemeClr val="tx1"/>
                    </a:solidFill>
                    <a:latin typeface="Times New Roman" pitchFamily="18" charset="0"/>
                  </a:defRPr>
                </a:lvl3pPr>
                <a:lvl4pPr marL="1600200" indent="-228600" defTabSz="762000">
                  <a:tabLst>
                    <a:tab pos="355600" algn="l"/>
                    <a:tab pos="711200" algn="l"/>
                    <a:tab pos="1079500" algn="l"/>
                  </a:tabLst>
                  <a:defRPr sz="2200">
                    <a:solidFill>
                      <a:schemeClr val="tx1"/>
                    </a:solidFill>
                    <a:latin typeface="Times New Roman" pitchFamily="18" charset="0"/>
                  </a:defRPr>
                </a:lvl4pPr>
                <a:lvl5pPr marL="2057400" indent="-228600" defTabSz="762000">
                  <a:tabLst>
                    <a:tab pos="355600" algn="l"/>
                    <a:tab pos="711200" algn="l"/>
                    <a:tab pos="1079500" algn="l"/>
                  </a:tabLst>
                  <a:defRPr sz="2200">
                    <a:solidFill>
                      <a:schemeClr val="tx1"/>
                    </a:solidFill>
                    <a:latin typeface="Times New Roman" pitchFamily="18" charset="0"/>
                  </a:defRPr>
                </a:lvl5pPr>
                <a:lvl6pPr marL="25146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6pPr>
                <a:lvl7pPr marL="29718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7pPr>
                <a:lvl8pPr marL="34290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8pPr>
                <a:lvl9pPr marL="38862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9pPr>
              </a:lstStyle>
              <a:p>
                <a:pPr algn="r"/>
                <a:r>
                  <a:rPr lang="en-US" altLang="en-US" sz="2000">
                    <a:solidFill>
                      <a:srgbClr val="990000"/>
                    </a:solidFill>
                    <a:latin typeface="Arial Narrow" pitchFamily="34" charset="0"/>
                  </a:rPr>
                  <a:t>100</a:t>
                </a:r>
              </a:p>
            </p:txBody>
          </p:sp>
          <p:sp>
            <p:nvSpPr>
              <p:cNvPr id="43022" name="Line 39"/>
              <p:cNvSpPr>
                <a:spLocks noChangeShapeType="1"/>
              </p:cNvSpPr>
              <p:nvPr/>
            </p:nvSpPr>
            <p:spPr bwMode="auto">
              <a:xfrm flipH="1">
                <a:off x="4239" y="2633"/>
                <a:ext cx="51"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23" name="Line 40"/>
              <p:cNvSpPr>
                <a:spLocks noChangeShapeType="1"/>
              </p:cNvSpPr>
              <p:nvPr/>
            </p:nvSpPr>
            <p:spPr bwMode="auto">
              <a:xfrm flipH="1">
                <a:off x="4239" y="2408"/>
                <a:ext cx="51"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24" name="Line 41"/>
              <p:cNvSpPr>
                <a:spLocks noChangeShapeType="1"/>
              </p:cNvSpPr>
              <p:nvPr/>
            </p:nvSpPr>
            <p:spPr bwMode="auto">
              <a:xfrm flipH="1">
                <a:off x="4239" y="2170"/>
                <a:ext cx="51"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25" name="Line 42"/>
              <p:cNvSpPr>
                <a:spLocks noChangeShapeType="1"/>
              </p:cNvSpPr>
              <p:nvPr/>
            </p:nvSpPr>
            <p:spPr bwMode="auto">
              <a:xfrm flipH="1">
                <a:off x="4239" y="1944"/>
                <a:ext cx="51"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26" name="Line 43"/>
              <p:cNvSpPr>
                <a:spLocks noChangeShapeType="1"/>
              </p:cNvSpPr>
              <p:nvPr/>
            </p:nvSpPr>
            <p:spPr bwMode="auto">
              <a:xfrm flipH="1">
                <a:off x="4239" y="1707"/>
                <a:ext cx="51"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27" name="Line 44"/>
              <p:cNvSpPr>
                <a:spLocks noChangeShapeType="1"/>
              </p:cNvSpPr>
              <p:nvPr/>
            </p:nvSpPr>
            <p:spPr bwMode="auto">
              <a:xfrm flipV="1">
                <a:off x="4290" y="1470"/>
                <a:ext cx="0" cy="116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28" name="Line 45"/>
              <p:cNvSpPr>
                <a:spLocks noChangeShapeType="1"/>
              </p:cNvSpPr>
              <p:nvPr/>
            </p:nvSpPr>
            <p:spPr bwMode="auto">
              <a:xfrm rot="16200000" flipH="1">
                <a:off x="5311" y="2696"/>
                <a:ext cx="51"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29" name="Line 46"/>
              <p:cNvSpPr>
                <a:spLocks noChangeShapeType="1"/>
              </p:cNvSpPr>
              <p:nvPr/>
            </p:nvSpPr>
            <p:spPr bwMode="auto">
              <a:xfrm rot="16200000" flipH="1">
                <a:off x="5063" y="2696"/>
                <a:ext cx="51"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30" name="Line 47"/>
              <p:cNvSpPr>
                <a:spLocks noChangeShapeType="1"/>
              </p:cNvSpPr>
              <p:nvPr/>
            </p:nvSpPr>
            <p:spPr bwMode="auto">
              <a:xfrm rot="16200000" flipH="1">
                <a:off x="4801" y="2696"/>
                <a:ext cx="51"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31" name="Line 48"/>
              <p:cNvSpPr>
                <a:spLocks noChangeShapeType="1"/>
              </p:cNvSpPr>
              <p:nvPr/>
            </p:nvSpPr>
            <p:spPr bwMode="auto">
              <a:xfrm rot="16200000" flipH="1">
                <a:off x="4553" y="2696"/>
                <a:ext cx="51"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32" name="Line 49"/>
              <p:cNvSpPr>
                <a:spLocks noChangeShapeType="1"/>
              </p:cNvSpPr>
              <p:nvPr/>
            </p:nvSpPr>
            <p:spPr bwMode="auto">
              <a:xfrm rot="16200000" flipH="1">
                <a:off x="4292" y="2696"/>
                <a:ext cx="51"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33" name="Line 50"/>
              <p:cNvSpPr>
                <a:spLocks noChangeShapeType="1"/>
              </p:cNvSpPr>
              <p:nvPr/>
            </p:nvSpPr>
            <p:spPr bwMode="auto">
              <a:xfrm rot="16200000" flipV="1">
                <a:off x="4964" y="2030"/>
                <a:ext cx="0" cy="12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34" name="Line 51"/>
              <p:cNvSpPr>
                <a:spLocks noChangeShapeType="1"/>
              </p:cNvSpPr>
              <p:nvPr/>
            </p:nvSpPr>
            <p:spPr bwMode="auto">
              <a:xfrm rot="16200000" flipH="1">
                <a:off x="5565" y="2696"/>
                <a:ext cx="51"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35" name="Line 52"/>
              <p:cNvSpPr>
                <a:spLocks noChangeShapeType="1"/>
              </p:cNvSpPr>
              <p:nvPr/>
            </p:nvSpPr>
            <p:spPr bwMode="auto">
              <a:xfrm flipH="1">
                <a:off x="4239" y="1474"/>
                <a:ext cx="51"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36" name="Rectangle 53"/>
              <p:cNvSpPr>
                <a:spLocks noChangeArrowheads="1"/>
              </p:cNvSpPr>
              <p:nvPr/>
            </p:nvSpPr>
            <p:spPr bwMode="auto">
              <a:xfrm flipH="1">
                <a:off x="4324" y="1470"/>
                <a:ext cx="1279" cy="1163"/>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ctr"/>
                <a:r>
                  <a:rPr lang="en-US" altLang="en-US" sz="2400">
                    <a:solidFill>
                      <a:schemeClr val="tx2"/>
                    </a:solidFill>
                    <a:latin typeface="Arial Narrow" pitchFamily="34" charset="0"/>
                  </a:rPr>
                  <a:t> </a:t>
                </a:r>
              </a:p>
            </p:txBody>
          </p:sp>
          <p:sp>
            <p:nvSpPr>
              <p:cNvPr id="43037" name="Freeform 54"/>
              <p:cNvSpPr>
                <a:spLocks/>
              </p:cNvSpPr>
              <p:nvPr/>
            </p:nvSpPr>
            <p:spPr bwMode="auto">
              <a:xfrm>
                <a:off x="4321" y="1473"/>
                <a:ext cx="1280" cy="1168"/>
              </a:xfrm>
              <a:custGeom>
                <a:avLst/>
                <a:gdLst>
                  <a:gd name="T0" fmla="*/ 0 w 1280"/>
                  <a:gd name="T1" fmla="*/ 1168 h 1168"/>
                  <a:gd name="T2" fmla="*/ 280 w 1280"/>
                  <a:gd name="T3" fmla="*/ 368 h 1168"/>
                  <a:gd name="T4" fmla="*/ 568 w 1280"/>
                  <a:gd name="T5" fmla="*/ 120 h 1168"/>
                  <a:gd name="T6" fmla="*/ 856 w 1280"/>
                  <a:gd name="T7" fmla="*/ 40 h 1168"/>
                  <a:gd name="T8" fmla="*/ 1128 w 1280"/>
                  <a:gd name="T9" fmla="*/ 8 h 1168"/>
                  <a:gd name="T10" fmla="*/ 1280 w 1280"/>
                  <a:gd name="T11" fmla="*/ 0 h 11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80" h="1168">
                    <a:moveTo>
                      <a:pt x="0" y="1168"/>
                    </a:moveTo>
                    <a:cubicBezTo>
                      <a:pt x="47" y="1035"/>
                      <a:pt x="185" y="543"/>
                      <a:pt x="280" y="368"/>
                    </a:cubicBezTo>
                    <a:cubicBezTo>
                      <a:pt x="379" y="196"/>
                      <a:pt x="456" y="168"/>
                      <a:pt x="568" y="120"/>
                    </a:cubicBezTo>
                    <a:cubicBezTo>
                      <a:pt x="680" y="72"/>
                      <a:pt x="767" y="61"/>
                      <a:pt x="856" y="40"/>
                    </a:cubicBezTo>
                    <a:cubicBezTo>
                      <a:pt x="945" y="19"/>
                      <a:pt x="1057" y="15"/>
                      <a:pt x="1128" y="8"/>
                    </a:cubicBezTo>
                    <a:cubicBezTo>
                      <a:pt x="1199" y="1"/>
                      <a:pt x="1248" y="2"/>
                      <a:pt x="1280" y="0"/>
                    </a:cubicBezTo>
                  </a:path>
                </a:pathLst>
              </a:custGeom>
              <a:noFill/>
              <a:ln w="12700" cmpd="sng">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38" name="Freeform 55"/>
              <p:cNvSpPr>
                <a:spLocks/>
              </p:cNvSpPr>
              <p:nvPr/>
            </p:nvSpPr>
            <p:spPr bwMode="auto">
              <a:xfrm>
                <a:off x="4325" y="1681"/>
                <a:ext cx="1276" cy="952"/>
              </a:xfrm>
              <a:custGeom>
                <a:avLst/>
                <a:gdLst>
                  <a:gd name="T0" fmla="*/ 0 w 1276"/>
                  <a:gd name="T1" fmla="*/ 952 h 952"/>
                  <a:gd name="T2" fmla="*/ 372 w 1276"/>
                  <a:gd name="T3" fmla="*/ 488 h 952"/>
                  <a:gd name="T4" fmla="*/ 852 w 1276"/>
                  <a:gd name="T5" fmla="*/ 176 h 952"/>
                  <a:gd name="T6" fmla="*/ 1276 w 1276"/>
                  <a:gd name="T7" fmla="*/ 0 h 9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76" h="952">
                    <a:moveTo>
                      <a:pt x="0" y="952"/>
                    </a:moveTo>
                    <a:cubicBezTo>
                      <a:pt x="62" y="875"/>
                      <a:pt x="230" y="617"/>
                      <a:pt x="372" y="488"/>
                    </a:cubicBezTo>
                    <a:cubicBezTo>
                      <a:pt x="514" y="359"/>
                      <a:pt x="701" y="257"/>
                      <a:pt x="852" y="176"/>
                    </a:cubicBezTo>
                    <a:cubicBezTo>
                      <a:pt x="1003" y="95"/>
                      <a:pt x="1188" y="37"/>
                      <a:pt x="1276" y="0"/>
                    </a:cubicBezTo>
                  </a:path>
                </a:pathLst>
              </a:custGeom>
              <a:noFill/>
              <a:ln w="1270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39" name="Rectangle 56"/>
              <p:cNvSpPr>
                <a:spLocks noChangeArrowheads="1"/>
              </p:cNvSpPr>
              <p:nvPr/>
            </p:nvSpPr>
            <p:spPr bwMode="auto">
              <a:xfrm>
                <a:off x="4770" y="2720"/>
                <a:ext cx="374" cy="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9050" tIns="26987" rIns="19050" bIns="26987">
                <a:spAutoFit/>
              </a:bodyPr>
              <a:lstStyle>
                <a:lvl1pPr defTabSz="762000">
                  <a:tabLst>
                    <a:tab pos="355600" algn="l"/>
                    <a:tab pos="711200" algn="l"/>
                    <a:tab pos="1079500" algn="l"/>
                  </a:tabLst>
                  <a:defRPr sz="2200">
                    <a:solidFill>
                      <a:schemeClr val="tx1"/>
                    </a:solidFill>
                    <a:latin typeface="Times New Roman" pitchFamily="18" charset="0"/>
                  </a:defRPr>
                </a:lvl1pPr>
                <a:lvl2pPr marL="742950" indent="-285750" defTabSz="762000">
                  <a:tabLst>
                    <a:tab pos="355600" algn="l"/>
                    <a:tab pos="711200" algn="l"/>
                    <a:tab pos="1079500" algn="l"/>
                  </a:tabLst>
                  <a:defRPr sz="2200">
                    <a:solidFill>
                      <a:schemeClr val="tx1"/>
                    </a:solidFill>
                    <a:latin typeface="Times New Roman" pitchFamily="18" charset="0"/>
                  </a:defRPr>
                </a:lvl2pPr>
                <a:lvl3pPr marL="1143000" indent="-228600" defTabSz="762000">
                  <a:tabLst>
                    <a:tab pos="355600" algn="l"/>
                    <a:tab pos="711200" algn="l"/>
                    <a:tab pos="1079500" algn="l"/>
                  </a:tabLst>
                  <a:defRPr sz="2200">
                    <a:solidFill>
                      <a:schemeClr val="tx1"/>
                    </a:solidFill>
                    <a:latin typeface="Times New Roman" pitchFamily="18" charset="0"/>
                  </a:defRPr>
                </a:lvl3pPr>
                <a:lvl4pPr marL="1600200" indent="-228600" defTabSz="762000">
                  <a:tabLst>
                    <a:tab pos="355600" algn="l"/>
                    <a:tab pos="711200" algn="l"/>
                    <a:tab pos="1079500" algn="l"/>
                  </a:tabLst>
                  <a:defRPr sz="2200">
                    <a:solidFill>
                      <a:schemeClr val="tx1"/>
                    </a:solidFill>
                    <a:latin typeface="Times New Roman" pitchFamily="18" charset="0"/>
                  </a:defRPr>
                </a:lvl4pPr>
                <a:lvl5pPr marL="2057400" indent="-228600" defTabSz="762000">
                  <a:tabLst>
                    <a:tab pos="355600" algn="l"/>
                    <a:tab pos="711200" algn="l"/>
                    <a:tab pos="1079500" algn="l"/>
                  </a:tabLst>
                  <a:defRPr sz="2200">
                    <a:solidFill>
                      <a:schemeClr val="tx1"/>
                    </a:solidFill>
                    <a:latin typeface="Times New Roman" pitchFamily="18" charset="0"/>
                  </a:defRPr>
                </a:lvl5pPr>
                <a:lvl6pPr marL="25146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6pPr>
                <a:lvl7pPr marL="29718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7pPr>
                <a:lvl8pPr marL="34290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8pPr>
                <a:lvl9pPr marL="38862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9pPr>
              </a:lstStyle>
              <a:p>
                <a:pPr algn="ctr"/>
                <a:r>
                  <a:rPr lang="en-US" altLang="en-US" sz="2400">
                    <a:solidFill>
                      <a:srgbClr val="990000"/>
                    </a:solidFill>
                    <a:latin typeface="Arial Narrow" pitchFamily="34" charset="0"/>
                  </a:rPr>
                  <a:t>Time</a:t>
                </a:r>
              </a:p>
            </p:txBody>
          </p:sp>
          <p:sp>
            <p:nvSpPr>
              <p:cNvPr id="43040" name="Rectangle 57"/>
              <p:cNvSpPr>
                <a:spLocks noChangeArrowheads="1"/>
              </p:cNvSpPr>
              <p:nvPr/>
            </p:nvSpPr>
            <p:spPr bwMode="auto">
              <a:xfrm>
                <a:off x="4124" y="2520"/>
                <a:ext cx="97" cy="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9050" tIns="26987" rIns="19050" bIns="26987">
                <a:spAutoFit/>
              </a:bodyPr>
              <a:lstStyle>
                <a:lvl1pPr defTabSz="762000">
                  <a:tabLst>
                    <a:tab pos="355600" algn="l"/>
                    <a:tab pos="711200" algn="l"/>
                    <a:tab pos="1079500" algn="l"/>
                  </a:tabLst>
                  <a:defRPr sz="2200">
                    <a:solidFill>
                      <a:schemeClr val="tx1"/>
                    </a:solidFill>
                    <a:latin typeface="Times New Roman" pitchFamily="18" charset="0"/>
                  </a:defRPr>
                </a:lvl1pPr>
                <a:lvl2pPr marL="742950" indent="-285750" defTabSz="762000">
                  <a:tabLst>
                    <a:tab pos="355600" algn="l"/>
                    <a:tab pos="711200" algn="l"/>
                    <a:tab pos="1079500" algn="l"/>
                  </a:tabLst>
                  <a:defRPr sz="2200">
                    <a:solidFill>
                      <a:schemeClr val="tx1"/>
                    </a:solidFill>
                    <a:latin typeface="Times New Roman" pitchFamily="18" charset="0"/>
                  </a:defRPr>
                </a:lvl2pPr>
                <a:lvl3pPr marL="1143000" indent="-228600" defTabSz="762000">
                  <a:tabLst>
                    <a:tab pos="355600" algn="l"/>
                    <a:tab pos="711200" algn="l"/>
                    <a:tab pos="1079500" algn="l"/>
                  </a:tabLst>
                  <a:defRPr sz="2200">
                    <a:solidFill>
                      <a:schemeClr val="tx1"/>
                    </a:solidFill>
                    <a:latin typeface="Times New Roman" pitchFamily="18" charset="0"/>
                  </a:defRPr>
                </a:lvl3pPr>
                <a:lvl4pPr marL="1600200" indent="-228600" defTabSz="762000">
                  <a:tabLst>
                    <a:tab pos="355600" algn="l"/>
                    <a:tab pos="711200" algn="l"/>
                    <a:tab pos="1079500" algn="l"/>
                  </a:tabLst>
                  <a:defRPr sz="2200">
                    <a:solidFill>
                      <a:schemeClr val="tx1"/>
                    </a:solidFill>
                    <a:latin typeface="Times New Roman" pitchFamily="18" charset="0"/>
                  </a:defRPr>
                </a:lvl4pPr>
                <a:lvl5pPr marL="2057400" indent="-228600" defTabSz="762000">
                  <a:tabLst>
                    <a:tab pos="355600" algn="l"/>
                    <a:tab pos="711200" algn="l"/>
                    <a:tab pos="1079500" algn="l"/>
                  </a:tabLst>
                  <a:defRPr sz="2200">
                    <a:solidFill>
                      <a:schemeClr val="tx1"/>
                    </a:solidFill>
                    <a:latin typeface="Times New Roman" pitchFamily="18" charset="0"/>
                  </a:defRPr>
                </a:lvl5pPr>
                <a:lvl6pPr marL="25146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6pPr>
                <a:lvl7pPr marL="29718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7pPr>
                <a:lvl8pPr marL="34290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8pPr>
                <a:lvl9pPr marL="38862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9pPr>
              </a:lstStyle>
              <a:p>
                <a:pPr algn="r"/>
                <a:r>
                  <a:rPr lang="en-US" altLang="en-US" sz="2000">
                    <a:solidFill>
                      <a:srgbClr val="990000"/>
                    </a:solidFill>
                    <a:latin typeface="Arial Narrow" pitchFamily="34" charset="0"/>
                  </a:rPr>
                  <a:t>0</a:t>
                </a:r>
              </a:p>
            </p:txBody>
          </p:sp>
          <p:sp>
            <p:nvSpPr>
              <p:cNvPr id="43041" name="Rectangle 58"/>
              <p:cNvSpPr>
                <a:spLocks noChangeArrowheads="1"/>
              </p:cNvSpPr>
              <p:nvPr/>
            </p:nvSpPr>
            <p:spPr bwMode="auto">
              <a:xfrm>
                <a:off x="5077" y="1480"/>
                <a:ext cx="374" cy="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9050" tIns="26987" rIns="19050" bIns="26987">
                <a:spAutoFit/>
              </a:bodyPr>
              <a:lstStyle>
                <a:lvl1pPr defTabSz="762000">
                  <a:tabLst>
                    <a:tab pos="355600" algn="l"/>
                    <a:tab pos="711200" algn="l"/>
                    <a:tab pos="1079500" algn="l"/>
                  </a:tabLst>
                  <a:defRPr sz="2200">
                    <a:solidFill>
                      <a:schemeClr val="tx1"/>
                    </a:solidFill>
                    <a:latin typeface="Times New Roman" pitchFamily="18" charset="0"/>
                  </a:defRPr>
                </a:lvl1pPr>
                <a:lvl2pPr marL="742950" indent="-285750" defTabSz="762000">
                  <a:tabLst>
                    <a:tab pos="355600" algn="l"/>
                    <a:tab pos="711200" algn="l"/>
                    <a:tab pos="1079500" algn="l"/>
                  </a:tabLst>
                  <a:defRPr sz="2200">
                    <a:solidFill>
                      <a:schemeClr val="tx1"/>
                    </a:solidFill>
                    <a:latin typeface="Times New Roman" pitchFamily="18" charset="0"/>
                  </a:defRPr>
                </a:lvl2pPr>
                <a:lvl3pPr marL="1143000" indent="-228600" defTabSz="762000">
                  <a:tabLst>
                    <a:tab pos="355600" algn="l"/>
                    <a:tab pos="711200" algn="l"/>
                    <a:tab pos="1079500" algn="l"/>
                  </a:tabLst>
                  <a:defRPr sz="2200">
                    <a:solidFill>
                      <a:schemeClr val="tx1"/>
                    </a:solidFill>
                    <a:latin typeface="Times New Roman" pitchFamily="18" charset="0"/>
                  </a:defRPr>
                </a:lvl3pPr>
                <a:lvl4pPr marL="1600200" indent="-228600" defTabSz="762000">
                  <a:tabLst>
                    <a:tab pos="355600" algn="l"/>
                    <a:tab pos="711200" algn="l"/>
                    <a:tab pos="1079500" algn="l"/>
                  </a:tabLst>
                  <a:defRPr sz="2200">
                    <a:solidFill>
                      <a:schemeClr val="tx1"/>
                    </a:solidFill>
                    <a:latin typeface="Times New Roman" pitchFamily="18" charset="0"/>
                  </a:defRPr>
                </a:lvl4pPr>
                <a:lvl5pPr marL="2057400" indent="-228600" defTabSz="762000">
                  <a:tabLst>
                    <a:tab pos="355600" algn="l"/>
                    <a:tab pos="711200" algn="l"/>
                    <a:tab pos="1079500" algn="l"/>
                  </a:tabLst>
                  <a:defRPr sz="2200">
                    <a:solidFill>
                      <a:schemeClr val="tx1"/>
                    </a:solidFill>
                    <a:latin typeface="Times New Roman" pitchFamily="18" charset="0"/>
                  </a:defRPr>
                </a:lvl5pPr>
                <a:lvl6pPr marL="25146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6pPr>
                <a:lvl7pPr marL="29718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7pPr>
                <a:lvl8pPr marL="34290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8pPr>
                <a:lvl9pPr marL="38862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9pPr>
              </a:lstStyle>
              <a:p>
                <a:r>
                  <a:rPr lang="en-US" altLang="en-US" sz="2000">
                    <a:solidFill>
                      <a:srgbClr val="0000FF"/>
                    </a:solidFill>
                    <a:latin typeface="Arial Narrow" pitchFamily="34" charset="0"/>
                  </a:rPr>
                  <a:t>males</a:t>
                </a:r>
              </a:p>
            </p:txBody>
          </p:sp>
          <p:sp>
            <p:nvSpPr>
              <p:cNvPr id="43042" name="Rectangle 59"/>
              <p:cNvSpPr>
                <a:spLocks noChangeArrowheads="1"/>
              </p:cNvSpPr>
              <p:nvPr/>
            </p:nvSpPr>
            <p:spPr bwMode="auto">
              <a:xfrm>
                <a:off x="5095" y="1891"/>
                <a:ext cx="483" cy="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9050" tIns="26987" rIns="19050" bIns="26987">
                <a:spAutoFit/>
              </a:bodyPr>
              <a:lstStyle>
                <a:lvl1pPr defTabSz="762000">
                  <a:tabLst>
                    <a:tab pos="355600" algn="l"/>
                    <a:tab pos="711200" algn="l"/>
                    <a:tab pos="1079500" algn="l"/>
                  </a:tabLst>
                  <a:defRPr sz="2200">
                    <a:solidFill>
                      <a:schemeClr val="tx1"/>
                    </a:solidFill>
                    <a:latin typeface="Times New Roman" pitchFamily="18" charset="0"/>
                  </a:defRPr>
                </a:lvl1pPr>
                <a:lvl2pPr marL="742950" indent="-285750" defTabSz="762000">
                  <a:tabLst>
                    <a:tab pos="355600" algn="l"/>
                    <a:tab pos="711200" algn="l"/>
                    <a:tab pos="1079500" algn="l"/>
                  </a:tabLst>
                  <a:defRPr sz="2200">
                    <a:solidFill>
                      <a:schemeClr val="tx1"/>
                    </a:solidFill>
                    <a:latin typeface="Times New Roman" pitchFamily="18" charset="0"/>
                  </a:defRPr>
                </a:lvl2pPr>
                <a:lvl3pPr marL="1143000" indent="-228600" defTabSz="762000">
                  <a:tabLst>
                    <a:tab pos="355600" algn="l"/>
                    <a:tab pos="711200" algn="l"/>
                    <a:tab pos="1079500" algn="l"/>
                  </a:tabLst>
                  <a:defRPr sz="2200">
                    <a:solidFill>
                      <a:schemeClr val="tx1"/>
                    </a:solidFill>
                    <a:latin typeface="Times New Roman" pitchFamily="18" charset="0"/>
                  </a:defRPr>
                </a:lvl3pPr>
                <a:lvl4pPr marL="1600200" indent="-228600" defTabSz="762000">
                  <a:tabLst>
                    <a:tab pos="355600" algn="l"/>
                    <a:tab pos="711200" algn="l"/>
                    <a:tab pos="1079500" algn="l"/>
                  </a:tabLst>
                  <a:defRPr sz="2200">
                    <a:solidFill>
                      <a:schemeClr val="tx1"/>
                    </a:solidFill>
                    <a:latin typeface="Times New Roman" pitchFamily="18" charset="0"/>
                  </a:defRPr>
                </a:lvl4pPr>
                <a:lvl5pPr marL="2057400" indent="-228600" defTabSz="762000">
                  <a:tabLst>
                    <a:tab pos="355600" algn="l"/>
                    <a:tab pos="711200" algn="l"/>
                    <a:tab pos="1079500" algn="l"/>
                  </a:tabLst>
                  <a:defRPr sz="2200">
                    <a:solidFill>
                      <a:schemeClr val="tx1"/>
                    </a:solidFill>
                    <a:latin typeface="Times New Roman" pitchFamily="18" charset="0"/>
                  </a:defRPr>
                </a:lvl5pPr>
                <a:lvl6pPr marL="25146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6pPr>
                <a:lvl7pPr marL="29718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7pPr>
                <a:lvl8pPr marL="34290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8pPr>
                <a:lvl9pPr marL="38862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9pPr>
              </a:lstStyle>
              <a:p>
                <a:r>
                  <a:rPr lang="en-US" altLang="en-US" sz="2000">
                    <a:solidFill>
                      <a:srgbClr val="FF0000"/>
                    </a:solidFill>
                    <a:latin typeface="Arial Narrow" pitchFamily="34" charset="0"/>
                  </a:rPr>
                  <a:t>females</a:t>
                </a:r>
              </a:p>
            </p:txBody>
          </p:sp>
        </p:grpSp>
      </p:grpSp>
      <p:grpSp>
        <p:nvGrpSpPr>
          <p:cNvPr id="227388" name="Group 60"/>
          <p:cNvGrpSpPr>
            <a:grpSpLocks/>
          </p:cNvGrpSpPr>
          <p:nvPr/>
        </p:nvGrpSpPr>
        <p:grpSpPr bwMode="auto">
          <a:xfrm>
            <a:off x="6865938" y="1385907"/>
            <a:ext cx="358775" cy="360362"/>
            <a:chOff x="4332" y="1742"/>
            <a:chExt cx="226" cy="227"/>
          </a:xfrm>
        </p:grpSpPr>
        <p:sp>
          <p:nvSpPr>
            <p:cNvPr id="43016" name="Line 61"/>
            <p:cNvSpPr>
              <a:spLocks noChangeShapeType="1"/>
            </p:cNvSpPr>
            <p:nvPr/>
          </p:nvSpPr>
          <p:spPr bwMode="auto">
            <a:xfrm flipV="1">
              <a:off x="4332" y="1969"/>
              <a:ext cx="226" cy="0"/>
            </a:xfrm>
            <a:prstGeom prst="line">
              <a:avLst/>
            </a:prstGeom>
            <a:noFill/>
            <a:ln w="127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17" name="Rectangle 62"/>
            <p:cNvSpPr>
              <a:spLocks noChangeArrowheads="1"/>
            </p:cNvSpPr>
            <p:nvPr/>
          </p:nvSpPr>
          <p:spPr bwMode="auto">
            <a:xfrm>
              <a:off x="4394" y="1742"/>
              <a:ext cx="107" cy="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9050" tIns="26987" rIns="19050" bIns="26987">
              <a:spAutoFit/>
            </a:bodyPr>
            <a:lstStyle>
              <a:lvl1pPr defTabSz="762000">
                <a:tabLst>
                  <a:tab pos="355600" algn="l"/>
                  <a:tab pos="711200" algn="l"/>
                  <a:tab pos="1079500" algn="l"/>
                </a:tabLst>
                <a:defRPr sz="2200">
                  <a:solidFill>
                    <a:schemeClr val="tx1"/>
                  </a:solidFill>
                  <a:latin typeface="Times New Roman" pitchFamily="18" charset="0"/>
                </a:defRPr>
              </a:lvl1pPr>
              <a:lvl2pPr marL="742950" indent="-285750" defTabSz="762000">
                <a:tabLst>
                  <a:tab pos="355600" algn="l"/>
                  <a:tab pos="711200" algn="l"/>
                  <a:tab pos="1079500" algn="l"/>
                </a:tabLst>
                <a:defRPr sz="2200">
                  <a:solidFill>
                    <a:schemeClr val="tx1"/>
                  </a:solidFill>
                  <a:latin typeface="Times New Roman" pitchFamily="18" charset="0"/>
                </a:defRPr>
              </a:lvl2pPr>
              <a:lvl3pPr marL="1143000" indent="-228600" defTabSz="762000">
                <a:tabLst>
                  <a:tab pos="355600" algn="l"/>
                  <a:tab pos="711200" algn="l"/>
                  <a:tab pos="1079500" algn="l"/>
                </a:tabLst>
                <a:defRPr sz="2200">
                  <a:solidFill>
                    <a:schemeClr val="tx1"/>
                  </a:solidFill>
                  <a:latin typeface="Times New Roman" pitchFamily="18" charset="0"/>
                </a:defRPr>
              </a:lvl3pPr>
              <a:lvl4pPr marL="1600200" indent="-228600" defTabSz="762000">
                <a:tabLst>
                  <a:tab pos="355600" algn="l"/>
                  <a:tab pos="711200" algn="l"/>
                  <a:tab pos="1079500" algn="l"/>
                </a:tabLst>
                <a:defRPr sz="2200">
                  <a:solidFill>
                    <a:schemeClr val="tx1"/>
                  </a:solidFill>
                  <a:latin typeface="Times New Roman" pitchFamily="18" charset="0"/>
                </a:defRPr>
              </a:lvl4pPr>
              <a:lvl5pPr marL="2057400" indent="-228600" defTabSz="762000">
                <a:tabLst>
                  <a:tab pos="355600" algn="l"/>
                  <a:tab pos="711200" algn="l"/>
                  <a:tab pos="1079500" algn="l"/>
                </a:tabLst>
                <a:defRPr sz="2200">
                  <a:solidFill>
                    <a:schemeClr val="tx1"/>
                  </a:solidFill>
                  <a:latin typeface="Times New Roman" pitchFamily="18" charset="0"/>
                </a:defRPr>
              </a:lvl5pPr>
              <a:lvl6pPr marL="25146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6pPr>
              <a:lvl7pPr marL="29718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7pPr>
              <a:lvl8pPr marL="34290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8pPr>
              <a:lvl9pPr marL="38862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9pPr>
            </a:lstStyle>
            <a:p>
              <a:pPr algn="ctr"/>
              <a:r>
                <a:rPr lang="en-US" altLang="en-US" sz="2000">
                  <a:solidFill>
                    <a:srgbClr val="0000FF"/>
                  </a:solidFill>
                  <a:latin typeface="Arial Narrow" pitchFamily="34" charset="0"/>
                </a:rPr>
                <a:t>t</a:t>
              </a:r>
              <a:r>
                <a:rPr lang="en-US" altLang="en-US" sz="2000" baseline="-25000">
                  <a:solidFill>
                    <a:srgbClr val="0000FF"/>
                  </a:solidFill>
                  <a:latin typeface="Arial Narrow" pitchFamily="34" charset="0"/>
                </a:rPr>
                <a:t>1</a:t>
              </a:r>
              <a:endParaRPr lang="en-US" altLang="en-US" sz="2000">
                <a:solidFill>
                  <a:srgbClr val="0000FF"/>
                </a:solidFill>
                <a:latin typeface="Arial Narrow" pitchFamily="34" charset="0"/>
              </a:endParaRPr>
            </a:p>
          </p:txBody>
        </p:sp>
      </p:grpSp>
      <p:grpSp>
        <p:nvGrpSpPr>
          <p:cNvPr id="227391" name="Group 63"/>
          <p:cNvGrpSpPr>
            <a:grpSpLocks/>
          </p:cNvGrpSpPr>
          <p:nvPr/>
        </p:nvGrpSpPr>
        <p:grpSpPr bwMode="auto">
          <a:xfrm>
            <a:off x="6846888" y="1435119"/>
            <a:ext cx="1079500" cy="360363"/>
            <a:chOff x="4320" y="1773"/>
            <a:chExt cx="680" cy="227"/>
          </a:xfrm>
        </p:grpSpPr>
        <p:sp>
          <p:nvSpPr>
            <p:cNvPr id="43014" name="Line 64"/>
            <p:cNvSpPr>
              <a:spLocks noChangeShapeType="1"/>
            </p:cNvSpPr>
            <p:nvPr/>
          </p:nvSpPr>
          <p:spPr bwMode="auto">
            <a:xfrm>
              <a:off x="4320" y="2000"/>
              <a:ext cx="680" cy="0"/>
            </a:xfrm>
            <a:prstGeom prst="line">
              <a:avLst/>
            </a:prstGeom>
            <a:noFill/>
            <a:ln w="127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15" name="Rectangle 65"/>
            <p:cNvSpPr>
              <a:spLocks noChangeArrowheads="1"/>
            </p:cNvSpPr>
            <p:nvPr/>
          </p:nvSpPr>
          <p:spPr bwMode="auto">
            <a:xfrm>
              <a:off x="4740" y="1773"/>
              <a:ext cx="107" cy="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9050" tIns="26987" rIns="19050" bIns="26987">
              <a:spAutoFit/>
            </a:bodyPr>
            <a:lstStyle>
              <a:lvl1pPr defTabSz="762000">
                <a:tabLst>
                  <a:tab pos="355600" algn="l"/>
                  <a:tab pos="711200" algn="l"/>
                  <a:tab pos="1079500" algn="l"/>
                </a:tabLst>
                <a:defRPr sz="2200">
                  <a:solidFill>
                    <a:schemeClr val="tx1"/>
                  </a:solidFill>
                  <a:latin typeface="Times New Roman" pitchFamily="18" charset="0"/>
                </a:defRPr>
              </a:lvl1pPr>
              <a:lvl2pPr marL="742950" indent="-285750" defTabSz="762000">
                <a:tabLst>
                  <a:tab pos="355600" algn="l"/>
                  <a:tab pos="711200" algn="l"/>
                  <a:tab pos="1079500" algn="l"/>
                </a:tabLst>
                <a:defRPr sz="2200">
                  <a:solidFill>
                    <a:schemeClr val="tx1"/>
                  </a:solidFill>
                  <a:latin typeface="Times New Roman" pitchFamily="18" charset="0"/>
                </a:defRPr>
              </a:lvl2pPr>
              <a:lvl3pPr marL="1143000" indent="-228600" defTabSz="762000">
                <a:tabLst>
                  <a:tab pos="355600" algn="l"/>
                  <a:tab pos="711200" algn="l"/>
                  <a:tab pos="1079500" algn="l"/>
                </a:tabLst>
                <a:defRPr sz="2200">
                  <a:solidFill>
                    <a:schemeClr val="tx1"/>
                  </a:solidFill>
                  <a:latin typeface="Times New Roman" pitchFamily="18" charset="0"/>
                </a:defRPr>
              </a:lvl3pPr>
              <a:lvl4pPr marL="1600200" indent="-228600" defTabSz="762000">
                <a:tabLst>
                  <a:tab pos="355600" algn="l"/>
                  <a:tab pos="711200" algn="l"/>
                  <a:tab pos="1079500" algn="l"/>
                </a:tabLst>
                <a:defRPr sz="2200">
                  <a:solidFill>
                    <a:schemeClr val="tx1"/>
                  </a:solidFill>
                  <a:latin typeface="Times New Roman" pitchFamily="18" charset="0"/>
                </a:defRPr>
              </a:lvl4pPr>
              <a:lvl5pPr marL="2057400" indent="-228600" defTabSz="762000">
                <a:tabLst>
                  <a:tab pos="355600" algn="l"/>
                  <a:tab pos="711200" algn="l"/>
                  <a:tab pos="1079500" algn="l"/>
                </a:tabLst>
                <a:defRPr sz="2200">
                  <a:solidFill>
                    <a:schemeClr val="tx1"/>
                  </a:solidFill>
                  <a:latin typeface="Times New Roman" pitchFamily="18" charset="0"/>
                </a:defRPr>
              </a:lvl5pPr>
              <a:lvl6pPr marL="25146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6pPr>
              <a:lvl7pPr marL="29718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7pPr>
              <a:lvl8pPr marL="34290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8pPr>
              <a:lvl9pPr marL="38862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9pPr>
            </a:lstStyle>
            <a:p>
              <a:r>
                <a:rPr lang="en-US" altLang="en-US" sz="2000">
                  <a:solidFill>
                    <a:srgbClr val="FF0000"/>
                  </a:solidFill>
                  <a:latin typeface="Arial Narrow" pitchFamily="34" charset="0"/>
                </a:rPr>
                <a:t>t</a:t>
              </a:r>
              <a:r>
                <a:rPr lang="en-US" altLang="en-US" sz="2000" baseline="-25000">
                  <a:solidFill>
                    <a:srgbClr val="FF0000"/>
                  </a:solidFill>
                  <a:latin typeface="Arial Narrow" pitchFamily="34" charset="0"/>
                </a:rPr>
                <a:t>2</a:t>
              </a:r>
              <a:endParaRPr lang="en-US" altLang="en-US" sz="2000">
                <a:solidFill>
                  <a:srgbClr val="FF0000"/>
                </a:solidFill>
                <a:latin typeface="Arial Narrow" pitchFamily="34" charset="0"/>
              </a:endParaRPr>
            </a:p>
          </p:txBody>
        </p:sp>
      </p:grpSp>
      <p:grpSp>
        <p:nvGrpSpPr>
          <p:cNvPr id="35" name="Group 34"/>
          <p:cNvGrpSpPr>
            <a:grpSpLocks/>
          </p:cNvGrpSpPr>
          <p:nvPr/>
        </p:nvGrpSpPr>
        <p:grpSpPr bwMode="auto">
          <a:xfrm>
            <a:off x="5761038" y="3984312"/>
            <a:ext cx="3187700" cy="2381250"/>
            <a:chOff x="5740100" y="327050"/>
            <a:chExt cx="3188552" cy="2381870"/>
          </a:xfrm>
        </p:grpSpPr>
        <p:sp>
          <p:nvSpPr>
            <p:cNvPr id="36" name="Rectangle 48"/>
            <p:cNvSpPr>
              <a:spLocks noChangeArrowheads="1"/>
            </p:cNvSpPr>
            <p:nvPr/>
          </p:nvSpPr>
          <p:spPr bwMode="auto">
            <a:xfrm>
              <a:off x="7173058" y="523578"/>
              <a:ext cx="1755594" cy="1504950"/>
            </a:xfrm>
            <a:prstGeom prst="rect">
              <a:avLst/>
            </a:prstGeom>
            <a:solidFill>
              <a:srgbClr val="C0C0C0"/>
            </a:solidFill>
            <a:ln w="9525">
              <a:solidFill>
                <a:schemeClr val="tx1"/>
              </a:solidFill>
              <a:miter lim="800000"/>
              <a:headEnd/>
              <a:tailEnd/>
            </a:ln>
          </p:spPr>
          <p:txBody>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endParaRPr lang="en-US" altLang="en-US"/>
            </a:p>
          </p:txBody>
        </p:sp>
        <p:sp>
          <p:nvSpPr>
            <p:cNvPr id="37" name="Rectangle 49"/>
            <p:cNvSpPr>
              <a:spLocks noChangeArrowheads="1"/>
            </p:cNvSpPr>
            <p:nvPr/>
          </p:nvSpPr>
          <p:spPr bwMode="auto">
            <a:xfrm>
              <a:off x="7362100" y="900306"/>
              <a:ext cx="371475" cy="1128222"/>
            </a:xfrm>
            <a:prstGeom prst="rect">
              <a:avLst/>
            </a:prstGeom>
            <a:solidFill>
              <a:srgbClr val="3366FF"/>
            </a:solidFill>
            <a:ln w="12700">
              <a:solidFill>
                <a:srgbClr val="000000"/>
              </a:solidFill>
              <a:miter lim="800000"/>
              <a:headEnd/>
              <a:tailEnd/>
            </a:ln>
          </p:spPr>
          <p:txBody>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endParaRPr lang="en-US" altLang="en-US"/>
            </a:p>
          </p:txBody>
        </p:sp>
        <p:sp>
          <p:nvSpPr>
            <p:cNvPr id="38" name="Rectangle 50"/>
            <p:cNvSpPr>
              <a:spLocks noChangeArrowheads="1"/>
            </p:cNvSpPr>
            <p:nvPr/>
          </p:nvSpPr>
          <p:spPr bwMode="auto">
            <a:xfrm>
              <a:off x="7980026" y="1479426"/>
              <a:ext cx="371475" cy="549102"/>
            </a:xfrm>
            <a:prstGeom prst="rect">
              <a:avLst/>
            </a:prstGeom>
            <a:solidFill>
              <a:srgbClr val="FF0000"/>
            </a:solidFill>
            <a:ln w="12700">
              <a:solidFill>
                <a:srgbClr val="000000"/>
              </a:solidFill>
              <a:miter lim="800000"/>
              <a:headEnd/>
              <a:tailEnd/>
            </a:ln>
          </p:spPr>
          <p:txBody>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endParaRPr lang="en-US" altLang="en-US"/>
            </a:p>
          </p:txBody>
        </p:sp>
        <p:sp>
          <p:nvSpPr>
            <p:cNvPr id="39" name="Rectangle 131"/>
            <p:cNvSpPr>
              <a:spLocks noChangeArrowheads="1"/>
            </p:cNvSpPr>
            <p:nvPr/>
          </p:nvSpPr>
          <p:spPr bwMode="auto">
            <a:xfrm>
              <a:off x="7252338" y="2028528"/>
              <a:ext cx="538610" cy="393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9050" tIns="26987" rIns="19050" bIns="26987">
              <a:spAutoFit/>
            </a:bodyPr>
            <a:lstStyle>
              <a:lvl1pPr defTabSz="762000">
                <a:tabLst>
                  <a:tab pos="355600" algn="l"/>
                  <a:tab pos="711200" algn="l"/>
                  <a:tab pos="1079500" algn="l"/>
                </a:tabLst>
                <a:defRPr sz="2200">
                  <a:solidFill>
                    <a:schemeClr val="tx1"/>
                  </a:solidFill>
                  <a:latin typeface="Times New Roman" pitchFamily="18" charset="0"/>
                </a:defRPr>
              </a:lvl1pPr>
              <a:lvl2pPr marL="742950" indent="-285750" defTabSz="762000">
                <a:tabLst>
                  <a:tab pos="355600" algn="l"/>
                  <a:tab pos="711200" algn="l"/>
                  <a:tab pos="1079500" algn="l"/>
                </a:tabLst>
                <a:defRPr sz="2200">
                  <a:solidFill>
                    <a:schemeClr val="tx1"/>
                  </a:solidFill>
                  <a:latin typeface="Times New Roman" pitchFamily="18" charset="0"/>
                </a:defRPr>
              </a:lvl2pPr>
              <a:lvl3pPr marL="1143000" indent="-228600" defTabSz="762000">
                <a:tabLst>
                  <a:tab pos="355600" algn="l"/>
                  <a:tab pos="711200" algn="l"/>
                  <a:tab pos="1079500" algn="l"/>
                </a:tabLst>
                <a:defRPr sz="2200">
                  <a:solidFill>
                    <a:schemeClr val="tx1"/>
                  </a:solidFill>
                  <a:latin typeface="Times New Roman" pitchFamily="18" charset="0"/>
                </a:defRPr>
              </a:lvl3pPr>
              <a:lvl4pPr marL="1600200" indent="-228600" defTabSz="762000">
                <a:tabLst>
                  <a:tab pos="355600" algn="l"/>
                  <a:tab pos="711200" algn="l"/>
                  <a:tab pos="1079500" algn="l"/>
                </a:tabLst>
                <a:defRPr sz="2200">
                  <a:solidFill>
                    <a:schemeClr val="tx1"/>
                  </a:solidFill>
                  <a:latin typeface="Times New Roman" pitchFamily="18" charset="0"/>
                </a:defRPr>
              </a:lvl4pPr>
              <a:lvl5pPr marL="2057400" indent="-228600" defTabSz="762000">
                <a:tabLst>
                  <a:tab pos="355600" algn="l"/>
                  <a:tab pos="711200" algn="l"/>
                  <a:tab pos="1079500" algn="l"/>
                </a:tabLst>
                <a:defRPr sz="2200">
                  <a:solidFill>
                    <a:schemeClr val="tx1"/>
                  </a:solidFill>
                  <a:latin typeface="Times New Roman" pitchFamily="18" charset="0"/>
                </a:defRPr>
              </a:lvl5pPr>
              <a:lvl6pPr marL="25146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6pPr>
              <a:lvl7pPr marL="29718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7pPr>
              <a:lvl8pPr marL="34290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8pPr>
              <a:lvl9pPr marL="38862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9pPr>
            </a:lstStyle>
            <a:p>
              <a:pPr algn="ctr"/>
              <a:r>
                <a:rPr lang="en-US" altLang="en-US">
                  <a:solidFill>
                    <a:srgbClr val="990000"/>
                  </a:solidFill>
                  <a:latin typeface="Arial Narrow" pitchFamily="34" charset="0"/>
                </a:rPr>
                <a:t>male</a:t>
              </a:r>
            </a:p>
          </p:txBody>
        </p:sp>
        <p:sp>
          <p:nvSpPr>
            <p:cNvPr id="40" name="Rectangle 131"/>
            <p:cNvSpPr>
              <a:spLocks noChangeArrowheads="1"/>
            </p:cNvSpPr>
            <p:nvPr/>
          </p:nvSpPr>
          <p:spPr bwMode="auto">
            <a:xfrm>
              <a:off x="7873479" y="2028528"/>
              <a:ext cx="730969" cy="393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9050" tIns="26987" rIns="19050" bIns="26987">
              <a:spAutoFit/>
            </a:bodyPr>
            <a:lstStyle>
              <a:lvl1pPr defTabSz="762000">
                <a:tabLst>
                  <a:tab pos="355600" algn="l"/>
                  <a:tab pos="711200" algn="l"/>
                  <a:tab pos="1079500" algn="l"/>
                </a:tabLst>
                <a:defRPr sz="2200">
                  <a:solidFill>
                    <a:schemeClr val="tx1"/>
                  </a:solidFill>
                  <a:latin typeface="Times New Roman" pitchFamily="18" charset="0"/>
                </a:defRPr>
              </a:lvl1pPr>
              <a:lvl2pPr marL="742950" indent="-285750" defTabSz="762000">
                <a:tabLst>
                  <a:tab pos="355600" algn="l"/>
                  <a:tab pos="711200" algn="l"/>
                  <a:tab pos="1079500" algn="l"/>
                </a:tabLst>
                <a:defRPr sz="2200">
                  <a:solidFill>
                    <a:schemeClr val="tx1"/>
                  </a:solidFill>
                  <a:latin typeface="Times New Roman" pitchFamily="18" charset="0"/>
                </a:defRPr>
              </a:lvl2pPr>
              <a:lvl3pPr marL="1143000" indent="-228600" defTabSz="762000">
                <a:tabLst>
                  <a:tab pos="355600" algn="l"/>
                  <a:tab pos="711200" algn="l"/>
                  <a:tab pos="1079500" algn="l"/>
                </a:tabLst>
                <a:defRPr sz="2200">
                  <a:solidFill>
                    <a:schemeClr val="tx1"/>
                  </a:solidFill>
                  <a:latin typeface="Times New Roman" pitchFamily="18" charset="0"/>
                </a:defRPr>
              </a:lvl3pPr>
              <a:lvl4pPr marL="1600200" indent="-228600" defTabSz="762000">
                <a:tabLst>
                  <a:tab pos="355600" algn="l"/>
                  <a:tab pos="711200" algn="l"/>
                  <a:tab pos="1079500" algn="l"/>
                </a:tabLst>
                <a:defRPr sz="2200">
                  <a:solidFill>
                    <a:schemeClr val="tx1"/>
                  </a:solidFill>
                  <a:latin typeface="Times New Roman" pitchFamily="18" charset="0"/>
                </a:defRPr>
              </a:lvl4pPr>
              <a:lvl5pPr marL="2057400" indent="-228600" defTabSz="762000">
                <a:tabLst>
                  <a:tab pos="355600" algn="l"/>
                  <a:tab pos="711200" algn="l"/>
                  <a:tab pos="1079500" algn="l"/>
                </a:tabLst>
                <a:defRPr sz="2200">
                  <a:solidFill>
                    <a:schemeClr val="tx1"/>
                  </a:solidFill>
                  <a:latin typeface="Times New Roman" pitchFamily="18" charset="0"/>
                </a:defRPr>
              </a:lvl5pPr>
              <a:lvl6pPr marL="25146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6pPr>
              <a:lvl7pPr marL="29718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7pPr>
              <a:lvl8pPr marL="34290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8pPr>
              <a:lvl9pPr marL="38862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9pPr>
            </a:lstStyle>
            <a:p>
              <a:pPr algn="ctr"/>
              <a:r>
                <a:rPr lang="en-US" altLang="en-US">
                  <a:solidFill>
                    <a:srgbClr val="990000"/>
                  </a:solidFill>
                  <a:latin typeface="Arial Narrow" pitchFamily="34" charset="0"/>
                </a:rPr>
                <a:t>female</a:t>
              </a:r>
            </a:p>
          </p:txBody>
        </p:sp>
        <p:sp>
          <p:nvSpPr>
            <p:cNvPr id="41" name="Rectangle 61"/>
            <p:cNvSpPr>
              <a:spLocks noChangeArrowheads="1"/>
            </p:cNvSpPr>
            <p:nvPr/>
          </p:nvSpPr>
          <p:spPr bwMode="auto">
            <a:xfrm>
              <a:off x="5740100" y="795331"/>
              <a:ext cx="1205514" cy="978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9050" tIns="26987" rIns="19050" bIns="26987">
              <a:spAutoFit/>
            </a:bodyPr>
            <a:lstStyle>
              <a:lvl1pPr defTabSz="762000">
                <a:tabLst>
                  <a:tab pos="355600" algn="l"/>
                  <a:tab pos="711200" algn="l"/>
                  <a:tab pos="1079500" algn="l"/>
                </a:tabLst>
                <a:defRPr sz="2200">
                  <a:solidFill>
                    <a:schemeClr val="tx1"/>
                  </a:solidFill>
                  <a:latin typeface="Times New Roman" pitchFamily="18" charset="0"/>
                </a:defRPr>
              </a:lvl1pPr>
              <a:lvl2pPr marL="742950" indent="-285750" defTabSz="762000">
                <a:tabLst>
                  <a:tab pos="355600" algn="l"/>
                  <a:tab pos="711200" algn="l"/>
                  <a:tab pos="1079500" algn="l"/>
                </a:tabLst>
                <a:defRPr sz="2200">
                  <a:solidFill>
                    <a:schemeClr val="tx1"/>
                  </a:solidFill>
                  <a:latin typeface="Times New Roman" pitchFamily="18" charset="0"/>
                </a:defRPr>
              </a:lvl2pPr>
              <a:lvl3pPr marL="1143000" indent="-228600" defTabSz="762000">
                <a:tabLst>
                  <a:tab pos="355600" algn="l"/>
                  <a:tab pos="711200" algn="l"/>
                  <a:tab pos="1079500" algn="l"/>
                </a:tabLst>
                <a:defRPr sz="2200">
                  <a:solidFill>
                    <a:schemeClr val="tx1"/>
                  </a:solidFill>
                  <a:latin typeface="Times New Roman" pitchFamily="18" charset="0"/>
                </a:defRPr>
              </a:lvl3pPr>
              <a:lvl4pPr marL="1600200" indent="-228600" defTabSz="762000">
                <a:tabLst>
                  <a:tab pos="355600" algn="l"/>
                  <a:tab pos="711200" algn="l"/>
                  <a:tab pos="1079500" algn="l"/>
                </a:tabLst>
                <a:defRPr sz="2200">
                  <a:solidFill>
                    <a:schemeClr val="tx1"/>
                  </a:solidFill>
                  <a:latin typeface="Times New Roman" pitchFamily="18" charset="0"/>
                </a:defRPr>
              </a:lvl4pPr>
              <a:lvl5pPr marL="2057400" indent="-228600" defTabSz="762000">
                <a:tabLst>
                  <a:tab pos="355600" algn="l"/>
                  <a:tab pos="711200" algn="l"/>
                  <a:tab pos="1079500" algn="l"/>
                </a:tabLst>
                <a:defRPr sz="2200">
                  <a:solidFill>
                    <a:schemeClr val="tx1"/>
                  </a:solidFill>
                  <a:latin typeface="Times New Roman" pitchFamily="18" charset="0"/>
                </a:defRPr>
              </a:lvl5pPr>
              <a:lvl6pPr marL="25146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6pPr>
              <a:lvl7pPr marL="29718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7pPr>
              <a:lvl8pPr marL="34290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8pPr>
              <a:lvl9pPr marL="38862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9pPr>
            </a:lstStyle>
            <a:p>
              <a:pPr algn="r">
                <a:lnSpc>
                  <a:spcPts val="2400"/>
                </a:lnSpc>
              </a:pPr>
              <a:r>
                <a:rPr lang="en-US" altLang="en-US" sz="2400">
                  <a:solidFill>
                    <a:srgbClr val="990000"/>
                  </a:solidFill>
                  <a:latin typeface="Arial Narrow" pitchFamily="34" charset="0"/>
                </a:rPr>
                <a:t>Proportion</a:t>
              </a:r>
              <a:br>
                <a:rPr lang="en-US" altLang="en-US" sz="2400">
                  <a:solidFill>
                    <a:srgbClr val="990000"/>
                  </a:solidFill>
                  <a:latin typeface="Arial Narrow" pitchFamily="34" charset="0"/>
                </a:rPr>
              </a:br>
              <a:r>
                <a:rPr lang="en-US" altLang="en-US" sz="2400">
                  <a:solidFill>
                    <a:srgbClr val="990000"/>
                  </a:solidFill>
                  <a:latin typeface="Arial Narrow" pitchFamily="34" charset="0"/>
                </a:rPr>
                <a:t>playing</a:t>
              </a:r>
              <a:br>
                <a:rPr lang="en-US" altLang="en-US" sz="2400">
                  <a:solidFill>
                    <a:srgbClr val="990000"/>
                  </a:solidFill>
                  <a:latin typeface="Arial Narrow" pitchFamily="34" charset="0"/>
                </a:rPr>
              </a:br>
              <a:r>
                <a:rPr lang="en-US" altLang="en-US" sz="2400">
                  <a:solidFill>
                    <a:srgbClr val="990000"/>
                  </a:solidFill>
                  <a:latin typeface="Arial Narrow" pitchFamily="34" charset="0"/>
                </a:rPr>
                <a:t>(%)</a:t>
              </a:r>
            </a:p>
          </p:txBody>
        </p:sp>
        <p:sp>
          <p:nvSpPr>
            <p:cNvPr id="42" name="Rectangle 131"/>
            <p:cNvSpPr>
              <a:spLocks noChangeArrowheads="1"/>
            </p:cNvSpPr>
            <p:nvPr/>
          </p:nvSpPr>
          <p:spPr bwMode="auto">
            <a:xfrm>
              <a:off x="7621003" y="2315865"/>
              <a:ext cx="436018" cy="393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9050" tIns="26987" rIns="19050" bIns="26987">
              <a:spAutoFit/>
            </a:bodyPr>
            <a:lstStyle>
              <a:lvl1pPr defTabSz="762000">
                <a:tabLst>
                  <a:tab pos="355600" algn="l"/>
                  <a:tab pos="711200" algn="l"/>
                  <a:tab pos="1079500" algn="l"/>
                </a:tabLst>
                <a:defRPr sz="2200">
                  <a:solidFill>
                    <a:schemeClr val="tx1"/>
                  </a:solidFill>
                  <a:latin typeface="Times New Roman" pitchFamily="18" charset="0"/>
                </a:defRPr>
              </a:lvl1pPr>
              <a:lvl2pPr marL="742950" indent="-285750" defTabSz="762000">
                <a:tabLst>
                  <a:tab pos="355600" algn="l"/>
                  <a:tab pos="711200" algn="l"/>
                  <a:tab pos="1079500" algn="l"/>
                </a:tabLst>
                <a:defRPr sz="2200">
                  <a:solidFill>
                    <a:schemeClr val="tx1"/>
                  </a:solidFill>
                  <a:latin typeface="Times New Roman" pitchFamily="18" charset="0"/>
                </a:defRPr>
              </a:lvl2pPr>
              <a:lvl3pPr marL="1143000" indent="-228600" defTabSz="762000">
                <a:tabLst>
                  <a:tab pos="355600" algn="l"/>
                  <a:tab pos="711200" algn="l"/>
                  <a:tab pos="1079500" algn="l"/>
                </a:tabLst>
                <a:defRPr sz="2200">
                  <a:solidFill>
                    <a:schemeClr val="tx1"/>
                  </a:solidFill>
                  <a:latin typeface="Times New Roman" pitchFamily="18" charset="0"/>
                </a:defRPr>
              </a:lvl3pPr>
              <a:lvl4pPr marL="1600200" indent="-228600" defTabSz="762000">
                <a:tabLst>
                  <a:tab pos="355600" algn="l"/>
                  <a:tab pos="711200" algn="l"/>
                  <a:tab pos="1079500" algn="l"/>
                </a:tabLst>
                <a:defRPr sz="2200">
                  <a:solidFill>
                    <a:schemeClr val="tx1"/>
                  </a:solidFill>
                  <a:latin typeface="Times New Roman" pitchFamily="18" charset="0"/>
                </a:defRPr>
              </a:lvl4pPr>
              <a:lvl5pPr marL="2057400" indent="-228600" defTabSz="762000">
                <a:tabLst>
                  <a:tab pos="355600" algn="l"/>
                  <a:tab pos="711200" algn="l"/>
                  <a:tab pos="1079500" algn="l"/>
                </a:tabLst>
                <a:defRPr sz="2200">
                  <a:solidFill>
                    <a:schemeClr val="tx1"/>
                  </a:solidFill>
                  <a:latin typeface="Times New Roman" pitchFamily="18" charset="0"/>
                </a:defRPr>
              </a:lvl5pPr>
              <a:lvl6pPr marL="25146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6pPr>
              <a:lvl7pPr marL="29718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7pPr>
              <a:lvl8pPr marL="34290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8pPr>
              <a:lvl9pPr marL="38862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9pPr>
            </a:lstStyle>
            <a:p>
              <a:pPr algn="ctr"/>
              <a:r>
                <a:rPr lang="en-US" altLang="en-US">
                  <a:solidFill>
                    <a:srgbClr val="990000"/>
                  </a:solidFill>
                  <a:latin typeface="Arial Narrow" pitchFamily="34" charset="0"/>
                </a:rPr>
                <a:t>Sex</a:t>
              </a:r>
            </a:p>
          </p:txBody>
        </p:sp>
        <p:sp>
          <p:nvSpPr>
            <p:cNvPr id="43" name="Line 109"/>
            <p:cNvSpPr>
              <a:spLocks noChangeShapeType="1"/>
            </p:cNvSpPr>
            <p:nvPr/>
          </p:nvSpPr>
          <p:spPr bwMode="auto">
            <a:xfrm flipH="1">
              <a:off x="7036533" y="2028528"/>
              <a:ext cx="8096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 name="Line 110"/>
            <p:cNvSpPr>
              <a:spLocks noChangeShapeType="1"/>
            </p:cNvSpPr>
            <p:nvPr/>
          </p:nvSpPr>
          <p:spPr bwMode="auto">
            <a:xfrm flipH="1">
              <a:off x="7036533" y="1652291"/>
              <a:ext cx="8096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 name="Line 111"/>
            <p:cNvSpPr>
              <a:spLocks noChangeShapeType="1"/>
            </p:cNvSpPr>
            <p:nvPr/>
          </p:nvSpPr>
          <p:spPr bwMode="auto">
            <a:xfrm flipH="1">
              <a:off x="7036533" y="1276053"/>
              <a:ext cx="8096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 name="Line 112"/>
            <p:cNvSpPr>
              <a:spLocks noChangeShapeType="1"/>
            </p:cNvSpPr>
            <p:nvPr/>
          </p:nvSpPr>
          <p:spPr bwMode="auto">
            <a:xfrm flipH="1">
              <a:off x="7036533" y="899815"/>
              <a:ext cx="8096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 name="Line 113"/>
            <p:cNvSpPr>
              <a:spLocks noChangeShapeType="1"/>
            </p:cNvSpPr>
            <p:nvPr/>
          </p:nvSpPr>
          <p:spPr bwMode="auto">
            <a:xfrm flipH="1">
              <a:off x="7036533" y="523578"/>
              <a:ext cx="8096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8" name="Line 114"/>
            <p:cNvSpPr>
              <a:spLocks noChangeShapeType="1"/>
            </p:cNvSpPr>
            <p:nvPr/>
          </p:nvSpPr>
          <p:spPr bwMode="auto">
            <a:xfrm flipV="1">
              <a:off x="7117496" y="523578"/>
              <a:ext cx="0" cy="15049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 name="Rectangle 131"/>
            <p:cNvSpPr>
              <a:spLocks noChangeArrowheads="1"/>
            </p:cNvSpPr>
            <p:nvPr/>
          </p:nvSpPr>
          <p:spPr bwMode="auto">
            <a:xfrm>
              <a:off x="6854581" y="1815813"/>
              <a:ext cx="166712" cy="393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9050" tIns="26987" rIns="19050" bIns="26987">
              <a:spAutoFit/>
            </a:bodyPr>
            <a:lstStyle>
              <a:lvl1pPr defTabSz="762000">
                <a:tabLst>
                  <a:tab pos="355600" algn="l"/>
                  <a:tab pos="711200" algn="l"/>
                  <a:tab pos="1079500" algn="l"/>
                </a:tabLst>
                <a:defRPr sz="2200">
                  <a:solidFill>
                    <a:schemeClr val="tx1"/>
                  </a:solidFill>
                  <a:latin typeface="Times New Roman" pitchFamily="18" charset="0"/>
                </a:defRPr>
              </a:lvl1pPr>
              <a:lvl2pPr marL="742950" indent="-285750" defTabSz="762000">
                <a:tabLst>
                  <a:tab pos="355600" algn="l"/>
                  <a:tab pos="711200" algn="l"/>
                  <a:tab pos="1079500" algn="l"/>
                </a:tabLst>
                <a:defRPr sz="2200">
                  <a:solidFill>
                    <a:schemeClr val="tx1"/>
                  </a:solidFill>
                  <a:latin typeface="Times New Roman" pitchFamily="18" charset="0"/>
                </a:defRPr>
              </a:lvl2pPr>
              <a:lvl3pPr marL="1143000" indent="-228600" defTabSz="762000">
                <a:tabLst>
                  <a:tab pos="355600" algn="l"/>
                  <a:tab pos="711200" algn="l"/>
                  <a:tab pos="1079500" algn="l"/>
                </a:tabLst>
                <a:defRPr sz="2200">
                  <a:solidFill>
                    <a:schemeClr val="tx1"/>
                  </a:solidFill>
                  <a:latin typeface="Times New Roman" pitchFamily="18" charset="0"/>
                </a:defRPr>
              </a:lvl3pPr>
              <a:lvl4pPr marL="1600200" indent="-228600" defTabSz="762000">
                <a:tabLst>
                  <a:tab pos="355600" algn="l"/>
                  <a:tab pos="711200" algn="l"/>
                  <a:tab pos="1079500" algn="l"/>
                </a:tabLst>
                <a:defRPr sz="2200">
                  <a:solidFill>
                    <a:schemeClr val="tx1"/>
                  </a:solidFill>
                  <a:latin typeface="Times New Roman" pitchFamily="18" charset="0"/>
                </a:defRPr>
              </a:lvl4pPr>
              <a:lvl5pPr marL="2057400" indent="-228600" defTabSz="762000">
                <a:tabLst>
                  <a:tab pos="355600" algn="l"/>
                  <a:tab pos="711200" algn="l"/>
                  <a:tab pos="1079500" algn="l"/>
                </a:tabLst>
                <a:defRPr sz="2200">
                  <a:solidFill>
                    <a:schemeClr val="tx1"/>
                  </a:solidFill>
                  <a:latin typeface="Times New Roman" pitchFamily="18" charset="0"/>
                </a:defRPr>
              </a:lvl5pPr>
              <a:lvl6pPr marL="25146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6pPr>
              <a:lvl7pPr marL="29718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7pPr>
              <a:lvl8pPr marL="34290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8pPr>
              <a:lvl9pPr marL="38862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9pPr>
            </a:lstStyle>
            <a:p>
              <a:pPr algn="r"/>
              <a:r>
                <a:rPr lang="en-US" altLang="en-US">
                  <a:solidFill>
                    <a:srgbClr val="990000"/>
                  </a:solidFill>
                  <a:latin typeface="Arial Narrow" pitchFamily="34" charset="0"/>
                </a:rPr>
                <a:t>0</a:t>
              </a:r>
            </a:p>
          </p:txBody>
        </p:sp>
        <p:sp>
          <p:nvSpPr>
            <p:cNvPr id="50" name="Rectangle 131"/>
            <p:cNvSpPr>
              <a:spLocks noChangeArrowheads="1"/>
            </p:cNvSpPr>
            <p:nvPr/>
          </p:nvSpPr>
          <p:spPr bwMode="auto">
            <a:xfrm>
              <a:off x="6598100" y="327050"/>
              <a:ext cx="423193" cy="393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9050" tIns="26987" rIns="19050" bIns="26987">
              <a:spAutoFit/>
            </a:bodyPr>
            <a:lstStyle>
              <a:lvl1pPr defTabSz="762000">
                <a:tabLst>
                  <a:tab pos="355600" algn="l"/>
                  <a:tab pos="711200" algn="l"/>
                  <a:tab pos="1079500" algn="l"/>
                </a:tabLst>
                <a:defRPr sz="2200">
                  <a:solidFill>
                    <a:schemeClr val="tx1"/>
                  </a:solidFill>
                  <a:latin typeface="Times New Roman" pitchFamily="18" charset="0"/>
                </a:defRPr>
              </a:lvl1pPr>
              <a:lvl2pPr marL="742950" indent="-285750" defTabSz="762000">
                <a:tabLst>
                  <a:tab pos="355600" algn="l"/>
                  <a:tab pos="711200" algn="l"/>
                  <a:tab pos="1079500" algn="l"/>
                </a:tabLst>
                <a:defRPr sz="2200">
                  <a:solidFill>
                    <a:schemeClr val="tx1"/>
                  </a:solidFill>
                  <a:latin typeface="Times New Roman" pitchFamily="18" charset="0"/>
                </a:defRPr>
              </a:lvl2pPr>
              <a:lvl3pPr marL="1143000" indent="-228600" defTabSz="762000">
                <a:tabLst>
                  <a:tab pos="355600" algn="l"/>
                  <a:tab pos="711200" algn="l"/>
                  <a:tab pos="1079500" algn="l"/>
                </a:tabLst>
                <a:defRPr sz="2200">
                  <a:solidFill>
                    <a:schemeClr val="tx1"/>
                  </a:solidFill>
                  <a:latin typeface="Times New Roman" pitchFamily="18" charset="0"/>
                </a:defRPr>
              </a:lvl3pPr>
              <a:lvl4pPr marL="1600200" indent="-228600" defTabSz="762000">
                <a:tabLst>
                  <a:tab pos="355600" algn="l"/>
                  <a:tab pos="711200" algn="l"/>
                  <a:tab pos="1079500" algn="l"/>
                </a:tabLst>
                <a:defRPr sz="2200">
                  <a:solidFill>
                    <a:schemeClr val="tx1"/>
                  </a:solidFill>
                  <a:latin typeface="Times New Roman" pitchFamily="18" charset="0"/>
                </a:defRPr>
              </a:lvl4pPr>
              <a:lvl5pPr marL="2057400" indent="-228600" defTabSz="762000">
                <a:tabLst>
                  <a:tab pos="355600" algn="l"/>
                  <a:tab pos="711200" algn="l"/>
                  <a:tab pos="1079500" algn="l"/>
                </a:tabLst>
                <a:defRPr sz="2200">
                  <a:solidFill>
                    <a:schemeClr val="tx1"/>
                  </a:solidFill>
                  <a:latin typeface="Times New Roman" pitchFamily="18" charset="0"/>
                </a:defRPr>
              </a:lvl5pPr>
              <a:lvl6pPr marL="25146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6pPr>
              <a:lvl7pPr marL="29718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7pPr>
              <a:lvl8pPr marL="34290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8pPr>
              <a:lvl9pPr marL="38862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9pPr>
            </a:lstStyle>
            <a:p>
              <a:pPr algn="r"/>
              <a:r>
                <a:rPr lang="en-US" altLang="en-US">
                  <a:solidFill>
                    <a:srgbClr val="990000"/>
                  </a:solidFill>
                  <a:latin typeface="Arial Narrow" pitchFamily="34" charset="0"/>
                </a:rPr>
                <a:t>100</a:t>
              </a:r>
            </a:p>
          </p:txBody>
        </p:sp>
        <p:sp>
          <p:nvSpPr>
            <p:cNvPr id="51" name="Line 25"/>
            <p:cNvSpPr>
              <a:spLocks noChangeShapeType="1"/>
            </p:cNvSpPr>
            <p:nvPr/>
          </p:nvSpPr>
          <p:spPr bwMode="auto">
            <a:xfrm flipV="1">
              <a:off x="7815313" y="910465"/>
              <a:ext cx="0" cy="1114717"/>
            </a:xfrm>
            <a:prstGeom prst="line">
              <a:avLst/>
            </a:prstGeom>
            <a:noFill/>
            <a:ln w="127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 name="Rectangle 27"/>
            <p:cNvSpPr>
              <a:spLocks noChangeArrowheads="1"/>
            </p:cNvSpPr>
            <p:nvPr/>
          </p:nvSpPr>
          <p:spPr bwMode="auto">
            <a:xfrm>
              <a:off x="7867566" y="969208"/>
              <a:ext cx="460062" cy="516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9050" tIns="26987" rIns="19050" bIns="26987">
              <a:spAutoFit/>
            </a:bodyPr>
            <a:lstStyle>
              <a:lvl1pPr defTabSz="762000">
                <a:tabLst>
                  <a:tab pos="355600" algn="l"/>
                  <a:tab pos="711200" algn="l"/>
                  <a:tab pos="1079500" algn="l"/>
                </a:tabLst>
                <a:defRPr sz="2200">
                  <a:solidFill>
                    <a:schemeClr val="tx1"/>
                  </a:solidFill>
                  <a:latin typeface="Times New Roman" pitchFamily="18" charset="0"/>
                </a:defRPr>
              </a:lvl1pPr>
              <a:lvl2pPr marL="742950" indent="-285750" defTabSz="762000">
                <a:tabLst>
                  <a:tab pos="355600" algn="l"/>
                  <a:tab pos="711200" algn="l"/>
                  <a:tab pos="1079500" algn="l"/>
                </a:tabLst>
                <a:defRPr sz="2200">
                  <a:solidFill>
                    <a:schemeClr val="tx1"/>
                  </a:solidFill>
                  <a:latin typeface="Times New Roman" pitchFamily="18" charset="0"/>
                </a:defRPr>
              </a:lvl2pPr>
              <a:lvl3pPr marL="1143000" indent="-228600" defTabSz="762000">
                <a:tabLst>
                  <a:tab pos="355600" algn="l"/>
                  <a:tab pos="711200" algn="l"/>
                  <a:tab pos="1079500" algn="l"/>
                </a:tabLst>
                <a:defRPr sz="2200">
                  <a:solidFill>
                    <a:schemeClr val="tx1"/>
                  </a:solidFill>
                  <a:latin typeface="Times New Roman" pitchFamily="18" charset="0"/>
                </a:defRPr>
              </a:lvl3pPr>
              <a:lvl4pPr marL="1600200" indent="-228600" defTabSz="762000">
                <a:tabLst>
                  <a:tab pos="355600" algn="l"/>
                  <a:tab pos="711200" algn="l"/>
                  <a:tab pos="1079500" algn="l"/>
                </a:tabLst>
                <a:defRPr sz="2200">
                  <a:solidFill>
                    <a:schemeClr val="tx1"/>
                  </a:solidFill>
                  <a:latin typeface="Times New Roman" pitchFamily="18" charset="0"/>
                </a:defRPr>
              </a:lvl4pPr>
              <a:lvl5pPr marL="2057400" indent="-228600" defTabSz="762000">
                <a:tabLst>
                  <a:tab pos="355600" algn="l"/>
                  <a:tab pos="711200" algn="l"/>
                  <a:tab pos="1079500" algn="l"/>
                </a:tabLst>
                <a:defRPr sz="2200">
                  <a:solidFill>
                    <a:schemeClr val="tx1"/>
                  </a:solidFill>
                  <a:latin typeface="Times New Roman" pitchFamily="18" charset="0"/>
                </a:defRPr>
              </a:lvl5pPr>
              <a:lvl6pPr marL="25146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6pPr>
              <a:lvl7pPr marL="29718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7pPr>
              <a:lvl8pPr marL="34290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8pPr>
              <a:lvl9pPr marL="38862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9pPr>
            </a:lstStyle>
            <a:p>
              <a:pPr>
                <a:lnSpc>
                  <a:spcPct val="75000"/>
                </a:lnSpc>
              </a:pPr>
              <a:r>
                <a:rPr lang="en-US" altLang="en-US" sz="2000">
                  <a:solidFill>
                    <a:srgbClr val="0000FF"/>
                  </a:solidFill>
                  <a:latin typeface="Arial Narrow" pitchFamily="34" charset="0"/>
                </a:rPr>
                <a:t>a </a:t>
              </a:r>
              <a:r>
                <a:rPr lang="en-US" altLang="en-US" sz="1600">
                  <a:solidFill>
                    <a:srgbClr val="0000FF"/>
                  </a:solidFill>
                  <a:latin typeface="Arial Narrow" pitchFamily="34" charset="0"/>
                </a:rPr>
                <a:t>=</a:t>
              </a:r>
              <a:r>
                <a:rPr lang="en-US" altLang="en-US" sz="2000">
                  <a:solidFill>
                    <a:srgbClr val="0000FF"/>
                  </a:solidFill>
                  <a:latin typeface="Arial Narrow" pitchFamily="34" charset="0"/>
                </a:rPr>
                <a:t/>
              </a:r>
              <a:br>
                <a:rPr lang="en-US" altLang="en-US" sz="2000">
                  <a:solidFill>
                    <a:srgbClr val="0000FF"/>
                  </a:solidFill>
                  <a:latin typeface="Arial Narrow" pitchFamily="34" charset="0"/>
                </a:rPr>
              </a:br>
              <a:r>
                <a:rPr lang="en-US" altLang="en-US" sz="2000">
                  <a:solidFill>
                    <a:srgbClr val="0000FF"/>
                  </a:solidFill>
                  <a:latin typeface="Arial Narrow" pitchFamily="34" charset="0"/>
                </a:rPr>
                <a:t>75%</a:t>
              </a:r>
            </a:p>
          </p:txBody>
        </p:sp>
        <p:sp>
          <p:nvSpPr>
            <p:cNvPr id="53" name="Line 26"/>
            <p:cNvSpPr>
              <a:spLocks noChangeShapeType="1"/>
            </p:cNvSpPr>
            <p:nvPr/>
          </p:nvSpPr>
          <p:spPr bwMode="auto">
            <a:xfrm flipV="1">
              <a:off x="8420647" y="1489585"/>
              <a:ext cx="0" cy="539397"/>
            </a:xfrm>
            <a:prstGeom prst="line">
              <a:avLst/>
            </a:prstGeom>
            <a:noFill/>
            <a:ln w="127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 name="Rectangle 28"/>
            <p:cNvSpPr>
              <a:spLocks noChangeArrowheads="1"/>
            </p:cNvSpPr>
            <p:nvPr/>
          </p:nvSpPr>
          <p:spPr bwMode="auto">
            <a:xfrm>
              <a:off x="8468590" y="1465882"/>
              <a:ext cx="460062" cy="516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9050" tIns="26987" rIns="19050" bIns="26987">
              <a:spAutoFit/>
            </a:bodyPr>
            <a:lstStyle>
              <a:lvl1pPr defTabSz="762000">
                <a:tabLst>
                  <a:tab pos="355600" algn="l"/>
                  <a:tab pos="711200" algn="l"/>
                  <a:tab pos="1079500" algn="l"/>
                </a:tabLst>
                <a:defRPr sz="2200">
                  <a:solidFill>
                    <a:schemeClr val="tx1"/>
                  </a:solidFill>
                  <a:latin typeface="Times New Roman" pitchFamily="18" charset="0"/>
                </a:defRPr>
              </a:lvl1pPr>
              <a:lvl2pPr marL="742950" indent="-285750" defTabSz="762000">
                <a:tabLst>
                  <a:tab pos="355600" algn="l"/>
                  <a:tab pos="711200" algn="l"/>
                  <a:tab pos="1079500" algn="l"/>
                </a:tabLst>
                <a:defRPr sz="2200">
                  <a:solidFill>
                    <a:schemeClr val="tx1"/>
                  </a:solidFill>
                  <a:latin typeface="Times New Roman" pitchFamily="18" charset="0"/>
                </a:defRPr>
              </a:lvl2pPr>
              <a:lvl3pPr marL="1143000" indent="-228600" defTabSz="762000">
                <a:tabLst>
                  <a:tab pos="355600" algn="l"/>
                  <a:tab pos="711200" algn="l"/>
                  <a:tab pos="1079500" algn="l"/>
                </a:tabLst>
                <a:defRPr sz="2200">
                  <a:solidFill>
                    <a:schemeClr val="tx1"/>
                  </a:solidFill>
                  <a:latin typeface="Times New Roman" pitchFamily="18" charset="0"/>
                </a:defRPr>
              </a:lvl3pPr>
              <a:lvl4pPr marL="1600200" indent="-228600" defTabSz="762000">
                <a:tabLst>
                  <a:tab pos="355600" algn="l"/>
                  <a:tab pos="711200" algn="l"/>
                  <a:tab pos="1079500" algn="l"/>
                </a:tabLst>
                <a:defRPr sz="2200">
                  <a:solidFill>
                    <a:schemeClr val="tx1"/>
                  </a:solidFill>
                  <a:latin typeface="Times New Roman" pitchFamily="18" charset="0"/>
                </a:defRPr>
              </a:lvl4pPr>
              <a:lvl5pPr marL="2057400" indent="-228600" defTabSz="762000">
                <a:tabLst>
                  <a:tab pos="355600" algn="l"/>
                  <a:tab pos="711200" algn="l"/>
                  <a:tab pos="1079500" algn="l"/>
                </a:tabLst>
                <a:defRPr sz="2200">
                  <a:solidFill>
                    <a:schemeClr val="tx1"/>
                  </a:solidFill>
                  <a:latin typeface="Times New Roman" pitchFamily="18" charset="0"/>
                </a:defRPr>
              </a:lvl5pPr>
              <a:lvl6pPr marL="25146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6pPr>
              <a:lvl7pPr marL="29718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7pPr>
              <a:lvl8pPr marL="34290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8pPr>
              <a:lvl9pPr marL="38862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9pPr>
            </a:lstStyle>
            <a:p>
              <a:pPr>
                <a:lnSpc>
                  <a:spcPct val="75000"/>
                </a:lnSpc>
              </a:pPr>
              <a:r>
                <a:rPr lang="en-US" altLang="en-US" sz="2000">
                  <a:solidFill>
                    <a:srgbClr val="FF0000"/>
                  </a:solidFill>
                  <a:latin typeface="Arial Narrow" pitchFamily="34" charset="0"/>
                </a:rPr>
                <a:t>b </a:t>
              </a:r>
              <a:r>
                <a:rPr lang="en-US" altLang="en-US" sz="1600">
                  <a:solidFill>
                    <a:srgbClr val="FF0000"/>
                  </a:solidFill>
                  <a:latin typeface="Arial Narrow" pitchFamily="34" charset="0"/>
                </a:rPr>
                <a:t>=</a:t>
              </a:r>
              <a:r>
                <a:rPr lang="en-US" altLang="en-US" sz="2000">
                  <a:solidFill>
                    <a:srgbClr val="FF0000"/>
                  </a:solidFill>
                  <a:latin typeface="Arial Narrow" pitchFamily="34" charset="0"/>
                </a:rPr>
                <a:t/>
              </a:r>
              <a:br>
                <a:rPr lang="en-US" altLang="en-US" sz="2000">
                  <a:solidFill>
                    <a:srgbClr val="FF0000"/>
                  </a:solidFill>
                  <a:latin typeface="Arial Narrow" pitchFamily="34" charset="0"/>
                </a:rPr>
              </a:br>
              <a:r>
                <a:rPr lang="en-US" altLang="en-US" sz="2000">
                  <a:solidFill>
                    <a:srgbClr val="FF0000"/>
                  </a:solidFill>
                  <a:latin typeface="Arial Narrow" pitchFamily="34" charset="0"/>
                </a:rPr>
                <a:t>36%</a:t>
              </a:r>
            </a:p>
          </p:txBody>
        </p:sp>
      </p:grpSp>
      <p:grpSp>
        <p:nvGrpSpPr>
          <p:cNvPr id="55" name="Group 54"/>
          <p:cNvGrpSpPr>
            <a:grpSpLocks/>
          </p:cNvGrpSpPr>
          <p:nvPr/>
        </p:nvGrpSpPr>
        <p:grpSpPr bwMode="auto">
          <a:xfrm>
            <a:off x="7832725" y="4144649"/>
            <a:ext cx="512763" cy="515938"/>
            <a:chOff x="7812360" y="486832"/>
            <a:chExt cx="512315" cy="516166"/>
          </a:xfrm>
        </p:grpSpPr>
        <p:sp>
          <p:nvSpPr>
            <p:cNvPr id="56" name="Line 25"/>
            <p:cNvSpPr>
              <a:spLocks noChangeShapeType="1"/>
            </p:cNvSpPr>
            <p:nvPr/>
          </p:nvSpPr>
          <p:spPr bwMode="auto">
            <a:xfrm flipV="1">
              <a:off x="7812360" y="544180"/>
              <a:ext cx="0" cy="340628"/>
            </a:xfrm>
            <a:prstGeom prst="line">
              <a:avLst/>
            </a:prstGeom>
            <a:noFill/>
            <a:ln w="127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 name="Rectangle 27"/>
            <p:cNvSpPr>
              <a:spLocks noChangeArrowheads="1"/>
            </p:cNvSpPr>
            <p:nvPr/>
          </p:nvSpPr>
          <p:spPr bwMode="auto">
            <a:xfrm>
              <a:off x="7864613" y="486832"/>
              <a:ext cx="460062" cy="516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9050" tIns="26987" rIns="19050" bIns="26987">
              <a:spAutoFit/>
            </a:bodyPr>
            <a:lstStyle>
              <a:lvl1pPr defTabSz="762000">
                <a:tabLst>
                  <a:tab pos="355600" algn="l"/>
                  <a:tab pos="711200" algn="l"/>
                  <a:tab pos="1079500" algn="l"/>
                </a:tabLst>
                <a:defRPr sz="2200">
                  <a:solidFill>
                    <a:schemeClr val="tx1"/>
                  </a:solidFill>
                  <a:latin typeface="Times New Roman" pitchFamily="18" charset="0"/>
                </a:defRPr>
              </a:lvl1pPr>
              <a:lvl2pPr marL="742950" indent="-285750" defTabSz="762000">
                <a:tabLst>
                  <a:tab pos="355600" algn="l"/>
                  <a:tab pos="711200" algn="l"/>
                  <a:tab pos="1079500" algn="l"/>
                </a:tabLst>
                <a:defRPr sz="2200">
                  <a:solidFill>
                    <a:schemeClr val="tx1"/>
                  </a:solidFill>
                  <a:latin typeface="Times New Roman" pitchFamily="18" charset="0"/>
                </a:defRPr>
              </a:lvl2pPr>
              <a:lvl3pPr marL="1143000" indent="-228600" defTabSz="762000">
                <a:tabLst>
                  <a:tab pos="355600" algn="l"/>
                  <a:tab pos="711200" algn="l"/>
                  <a:tab pos="1079500" algn="l"/>
                </a:tabLst>
                <a:defRPr sz="2200">
                  <a:solidFill>
                    <a:schemeClr val="tx1"/>
                  </a:solidFill>
                  <a:latin typeface="Times New Roman" pitchFamily="18" charset="0"/>
                </a:defRPr>
              </a:lvl3pPr>
              <a:lvl4pPr marL="1600200" indent="-228600" defTabSz="762000">
                <a:tabLst>
                  <a:tab pos="355600" algn="l"/>
                  <a:tab pos="711200" algn="l"/>
                  <a:tab pos="1079500" algn="l"/>
                </a:tabLst>
                <a:defRPr sz="2200">
                  <a:solidFill>
                    <a:schemeClr val="tx1"/>
                  </a:solidFill>
                  <a:latin typeface="Times New Roman" pitchFamily="18" charset="0"/>
                </a:defRPr>
              </a:lvl4pPr>
              <a:lvl5pPr marL="2057400" indent="-228600" defTabSz="762000">
                <a:tabLst>
                  <a:tab pos="355600" algn="l"/>
                  <a:tab pos="711200" algn="l"/>
                  <a:tab pos="1079500" algn="l"/>
                </a:tabLst>
                <a:defRPr sz="2200">
                  <a:solidFill>
                    <a:schemeClr val="tx1"/>
                  </a:solidFill>
                  <a:latin typeface="Times New Roman" pitchFamily="18" charset="0"/>
                </a:defRPr>
              </a:lvl5pPr>
              <a:lvl6pPr marL="25146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6pPr>
              <a:lvl7pPr marL="29718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7pPr>
              <a:lvl8pPr marL="34290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8pPr>
              <a:lvl9pPr marL="38862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9pPr>
            </a:lstStyle>
            <a:p>
              <a:pPr>
                <a:lnSpc>
                  <a:spcPct val="75000"/>
                </a:lnSpc>
              </a:pPr>
              <a:r>
                <a:rPr lang="en-US" altLang="en-US" sz="2000">
                  <a:solidFill>
                    <a:srgbClr val="0000FF"/>
                  </a:solidFill>
                  <a:latin typeface="Arial Narrow" pitchFamily="34" charset="0"/>
                </a:rPr>
                <a:t>c </a:t>
              </a:r>
              <a:r>
                <a:rPr lang="en-US" altLang="en-US" sz="1600">
                  <a:solidFill>
                    <a:srgbClr val="0000FF"/>
                  </a:solidFill>
                  <a:latin typeface="Arial Narrow" pitchFamily="34" charset="0"/>
                </a:rPr>
                <a:t>=</a:t>
              </a:r>
              <a:r>
                <a:rPr lang="en-US" altLang="en-US" sz="2000">
                  <a:solidFill>
                    <a:srgbClr val="0000FF"/>
                  </a:solidFill>
                  <a:latin typeface="Arial Narrow" pitchFamily="34" charset="0"/>
                </a:rPr>
                <a:t/>
              </a:r>
              <a:br>
                <a:rPr lang="en-US" altLang="en-US" sz="2000">
                  <a:solidFill>
                    <a:srgbClr val="0000FF"/>
                  </a:solidFill>
                  <a:latin typeface="Arial Narrow" pitchFamily="34" charset="0"/>
                </a:rPr>
              </a:br>
              <a:r>
                <a:rPr lang="en-US" altLang="en-US" sz="2000">
                  <a:solidFill>
                    <a:srgbClr val="0000FF"/>
                  </a:solidFill>
                  <a:latin typeface="Arial Narrow" pitchFamily="34" charset="0"/>
                </a:rPr>
                <a:t>25%</a:t>
              </a:r>
            </a:p>
          </p:txBody>
        </p:sp>
      </p:grpSp>
      <p:grpSp>
        <p:nvGrpSpPr>
          <p:cNvPr id="58" name="Group 57"/>
          <p:cNvGrpSpPr>
            <a:grpSpLocks/>
          </p:cNvGrpSpPr>
          <p:nvPr/>
        </p:nvGrpSpPr>
        <p:grpSpPr bwMode="auto">
          <a:xfrm>
            <a:off x="8440738" y="4197037"/>
            <a:ext cx="508000" cy="922337"/>
            <a:chOff x="8419792" y="539368"/>
            <a:chExt cx="508005" cy="922292"/>
          </a:xfrm>
        </p:grpSpPr>
        <p:sp>
          <p:nvSpPr>
            <p:cNvPr id="59" name="Line 26"/>
            <p:cNvSpPr>
              <a:spLocks noChangeShapeType="1"/>
            </p:cNvSpPr>
            <p:nvPr/>
          </p:nvSpPr>
          <p:spPr bwMode="auto">
            <a:xfrm flipV="1">
              <a:off x="8419792" y="539368"/>
              <a:ext cx="0" cy="922292"/>
            </a:xfrm>
            <a:prstGeom prst="line">
              <a:avLst/>
            </a:prstGeom>
            <a:noFill/>
            <a:ln w="127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 name="Rectangle 28"/>
            <p:cNvSpPr>
              <a:spLocks noChangeArrowheads="1"/>
            </p:cNvSpPr>
            <p:nvPr/>
          </p:nvSpPr>
          <p:spPr bwMode="auto">
            <a:xfrm>
              <a:off x="8467735" y="721816"/>
              <a:ext cx="460062" cy="516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9050" tIns="26987" rIns="19050" bIns="26987">
              <a:spAutoFit/>
            </a:bodyPr>
            <a:lstStyle>
              <a:lvl1pPr defTabSz="762000">
                <a:tabLst>
                  <a:tab pos="355600" algn="l"/>
                  <a:tab pos="711200" algn="l"/>
                  <a:tab pos="1079500" algn="l"/>
                </a:tabLst>
                <a:defRPr sz="2200">
                  <a:solidFill>
                    <a:schemeClr val="tx1"/>
                  </a:solidFill>
                  <a:latin typeface="Times New Roman" pitchFamily="18" charset="0"/>
                </a:defRPr>
              </a:lvl1pPr>
              <a:lvl2pPr marL="742950" indent="-285750" defTabSz="762000">
                <a:tabLst>
                  <a:tab pos="355600" algn="l"/>
                  <a:tab pos="711200" algn="l"/>
                  <a:tab pos="1079500" algn="l"/>
                </a:tabLst>
                <a:defRPr sz="2200">
                  <a:solidFill>
                    <a:schemeClr val="tx1"/>
                  </a:solidFill>
                  <a:latin typeface="Times New Roman" pitchFamily="18" charset="0"/>
                </a:defRPr>
              </a:lvl2pPr>
              <a:lvl3pPr marL="1143000" indent="-228600" defTabSz="762000">
                <a:tabLst>
                  <a:tab pos="355600" algn="l"/>
                  <a:tab pos="711200" algn="l"/>
                  <a:tab pos="1079500" algn="l"/>
                </a:tabLst>
                <a:defRPr sz="2200">
                  <a:solidFill>
                    <a:schemeClr val="tx1"/>
                  </a:solidFill>
                  <a:latin typeface="Times New Roman" pitchFamily="18" charset="0"/>
                </a:defRPr>
              </a:lvl3pPr>
              <a:lvl4pPr marL="1600200" indent="-228600" defTabSz="762000">
                <a:tabLst>
                  <a:tab pos="355600" algn="l"/>
                  <a:tab pos="711200" algn="l"/>
                  <a:tab pos="1079500" algn="l"/>
                </a:tabLst>
                <a:defRPr sz="2200">
                  <a:solidFill>
                    <a:schemeClr val="tx1"/>
                  </a:solidFill>
                  <a:latin typeface="Times New Roman" pitchFamily="18" charset="0"/>
                </a:defRPr>
              </a:lvl4pPr>
              <a:lvl5pPr marL="2057400" indent="-228600" defTabSz="762000">
                <a:tabLst>
                  <a:tab pos="355600" algn="l"/>
                  <a:tab pos="711200" algn="l"/>
                  <a:tab pos="1079500" algn="l"/>
                </a:tabLst>
                <a:defRPr sz="2200">
                  <a:solidFill>
                    <a:schemeClr val="tx1"/>
                  </a:solidFill>
                  <a:latin typeface="Times New Roman" pitchFamily="18" charset="0"/>
                </a:defRPr>
              </a:lvl5pPr>
              <a:lvl6pPr marL="25146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6pPr>
              <a:lvl7pPr marL="29718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7pPr>
              <a:lvl8pPr marL="34290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8pPr>
              <a:lvl9pPr marL="38862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9pPr>
            </a:lstStyle>
            <a:p>
              <a:pPr>
                <a:lnSpc>
                  <a:spcPct val="75000"/>
                </a:lnSpc>
              </a:pPr>
              <a:r>
                <a:rPr lang="en-US" altLang="en-US" sz="2000">
                  <a:solidFill>
                    <a:srgbClr val="FF0000"/>
                  </a:solidFill>
                  <a:latin typeface="Arial Narrow" pitchFamily="34" charset="0"/>
                </a:rPr>
                <a:t>d </a:t>
              </a:r>
              <a:r>
                <a:rPr lang="en-US" altLang="en-US" sz="1600">
                  <a:solidFill>
                    <a:srgbClr val="FF0000"/>
                  </a:solidFill>
                  <a:latin typeface="Arial Narrow" pitchFamily="34" charset="0"/>
                </a:rPr>
                <a:t>=</a:t>
              </a:r>
              <a:r>
                <a:rPr lang="en-US" altLang="en-US" sz="2000">
                  <a:solidFill>
                    <a:srgbClr val="FF0000"/>
                  </a:solidFill>
                  <a:latin typeface="Arial Narrow" pitchFamily="34" charset="0"/>
                </a:rPr>
                <a:t/>
              </a:r>
              <a:br>
                <a:rPr lang="en-US" altLang="en-US" sz="2000">
                  <a:solidFill>
                    <a:srgbClr val="FF0000"/>
                  </a:solidFill>
                  <a:latin typeface="Arial Narrow" pitchFamily="34" charset="0"/>
                </a:rPr>
              </a:br>
              <a:r>
                <a:rPr lang="en-US" altLang="en-US" sz="2000">
                  <a:solidFill>
                    <a:srgbClr val="FF0000"/>
                  </a:solidFill>
                  <a:latin typeface="Arial Narrow" pitchFamily="34" charset="0"/>
                </a:rPr>
                <a:t>64%</a:t>
              </a:r>
            </a:p>
          </p:txBody>
        </p:sp>
      </p:grpSp>
      <p:sp>
        <p:nvSpPr>
          <p:cNvPr id="62" name="Action Button: Home 61">
            <a:hlinkClick r:id="rId2" action="ppaction://hlinksldjump" highlightClick="1"/>
          </p:cNvPr>
          <p:cNvSpPr/>
          <p:nvPr/>
        </p:nvSpPr>
        <p:spPr bwMode="auto">
          <a:xfrm>
            <a:off x="8554404" y="3403664"/>
            <a:ext cx="500063" cy="428625"/>
          </a:xfrm>
          <a:prstGeom prst="actionButtonHome">
            <a:avLst/>
          </a:prstGeom>
          <a:solidFill>
            <a:srgbClr val="FFFFFF">
              <a:alpha val="49000"/>
            </a:srgbClr>
          </a:solidFill>
          <a:ln w="9525" cap="flat" cmpd="sng" algn="ctr">
            <a:solidFill>
              <a:schemeClr val="bg1">
                <a:lumMod val="50000"/>
              </a:schemeClr>
            </a:solidFill>
            <a:prstDash val="solid"/>
            <a:round/>
            <a:headEnd type="none" w="med" len="med"/>
            <a:tailEnd type="none" w="med" len="med"/>
          </a:ln>
          <a:effectLst/>
        </p:spPr>
        <p:txBody>
          <a:bodyPr/>
          <a:lstStyle/>
          <a:p>
            <a:pPr eaLnBrk="0" hangingPunct="0">
              <a:defRPr/>
            </a:pPr>
            <a:endParaRPr lang="en-US" dirty="0">
              <a:cs typeface="+mn-cs"/>
            </a:endParaRPr>
          </a:p>
        </p:txBody>
      </p:sp>
    </p:spTree>
    <p:extLst>
      <p:ext uri="{BB962C8B-B14F-4D97-AF65-F5344CB8AC3E}">
        <p14:creationId xmlns:p14="http://schemas.microsoft.com/office/powerpoint/2010/main" val="41740151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2733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2733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nodeType="clickEffect">
                                  <p:stCondLst>
                                    <p:cond delay="0"/>
                                  </p:stCondLst>
                                  <p:childTnLst>
                                    <p:set>
                                      <p:cBhvr>
                                        <p:cTn id="14" dur="1" fill="hold">
                                          <p:stCondLst>
                                            <p:cond delay="0"/>
                                          </p:stCondLst>
                                        </p:cTn>
                                        <p:tgtEl>
                                          <p:spTgt spid="227432"/>
                                        </p:tgtEl>
                                        <p:attrNameLst>
                                          <p:attrName>style.visibility</p:attrName>
                                        </p:attrNameLst>
                                      </p:cBhvr>
                                      <p:to>
                                        <p:strVal val="visible"/>
                                      </p:to>
                                    </p:set>
                                    <p:anim calcmode="lin" valueType="num">
                                      <p:cBhvr>
                                        <p:cTn id="15" dur="500" fill="hold"/>
                                        <p:tgtEl>
                                          <p:spTgt spid="227432"/>
                                        </p:tgtEl>
                                        <p:attrNameLst>
                                          <p:attrName>ppt_w</p:attrName>
                                        </p:attrNameLst>
                                      </p:cBhvr>
                                      <p:tavLst>
                                        <p:tav tm="0">
                                          <p:val>
                                            <p:fltVal val="0"/>
                                          </p:val>
                                        </p:tav>
                                        <p:tav tm="100000">
                                          <p:val>
                                            <p:strVal val="#ppt_w"/>
                                          </p:val>
                                        </p:tav>
                                      </p:tavLst>
                                    </p:anim>
                                    <p:anim calcmode="lin" valueType="num">
                                      <p:cBhvr>
                                        <p:cTn id="16" dur="500" fill="hold"/>
                                        <p:tgtEl>
                                          <p:spTgt spid="227432"/>
                                        </p:tgtEl>
                                        <p:attrNameLst>
                                          <p:attrName>ppt_h</p:attrName>
                                        </p:attrNameLst>
                                      </p:cBhvr>
                                      <p:tavLst>
                                        <p:tav tm="0">
                                          <p:val>
                                            <p:fltVal val="0"/>
                                          </p:val>
                                        </p:tav>
                                        <p:tav tm="100000">
                                          <p:val>
                                            <p:strVal val="#ppt_h"/>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nodeType="clickEffect">
                                  <p:stCondLst>
                                    <p:cond delay="0"/>
                                  </p:stCondLst>
                                  <p:childTnLst>
                                    <p:set>
                                      <p:cBhvr>
                                        <p:cTn id="20" dur="1" fill="hold">
                                          <p:stCondLst>
                                            <p:cond delay="0"/>
                                          </p:stCondLst>
                                        </p:cTn>
                                        <p:tgtEl>
                                          <p:spTgt spid="227388"/>
                                        </p:tgtEl>
                                        <p:attrNameLst>
                                          <p:attrName>style.visibility</p:attrName>
                                        </p:attrNameLst>
                                      </p:cBhvr>
                                      <p:to>
                                        <p:strVal val="visible"/>
                                      </p:to>
                                    </p:set>
                                    <p:animEffect transition="in" filter="wipe(left)">
                                      <p:cBhvr>
                                        <p:cTn id="21" dur="500"/>
                                        <p:tgtEl>
                                          <p:spTgt spid="22738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nodeType="clickEffect">
                                  <p:stCondLst>
                                    <p:cond delay="0"/>
                                  </p:stCondLst>
                                  <p:childTnLst>
                                    <p:set>
                                      <p:cBhvr>
                                        <p:cTn id="25" dur="1" fill="hold">
                                          <p:stCondLst>
                                            <p:cond delay="0"/>
                                          </p:stCondLst>
                                        </p:cTn>
                                        <p:tgtEl>
                                          <p:spTgt spid="227391"/>
                                        </p:tgtEl>
                                        <p:attrNameLst>
                                          <p:attrName>style.visibility</p:attrName>
                                        </p:attrNameLst>
                                      </p:cBhvr>
                                      <p:to>
                                        <p:strVal val="visible"/>
                                      </p:to>
                                    </p:set>
                                    <p:animEffect transition="in" filter="wipe(left)">
                                      <p:cBhvr>
                                        <p:cTn id="26" dur="500"/>
                                        <p:tgtEl>
                                          <p:spTgt spid="227391"/>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27330">
                                            <p:txEl>
                                              <p:pRg st="2" end="2"/>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27330">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227330">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227330">
                                            <p:txEl>
                                              <p:pRg st="5" end="5"/>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227330">
                                            <p:txEl>
                                              <p:pRg st="6" end="6"/>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nodeType="click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499"/>
                                          </p:stCondLst>
                                        </p:cTn>
                                        <p:tgtEl>
                                          <p:spTgt spid="227330">
                                            <p:txEl>
                                              <p:pRg st="7" end="7"/>
                                            </p:txEl>
                                          </p:spTgt>
                                        </p:tgtEl>
                                        <p:attrNameLst>
                                          <p:attrName>style.visibility</p:attrName>
                                        </p:attrNameLst>
                                      </p:cBhvr>
                                      <p:to>
                                        <p:strVal val="visible"/>
                                      </p:to>
                                    </p:set>
                                  </p:childTnLst>
                                </p:cTn>
                              </p:par>
                              <p:par>
                                <p:cTn id="58" presetID="22" presetClass="entr" presetSubtype="4" fill="hold" nodeType="withEffect">
                                  <p:stCondLst>
                                    <p:cond delay="0"/>
                                  </p:stCondLst>
                                  <p:childTnLst>
                                    <p:set>
                                      <p:cBhvr>
                                        <p:cTn id="59" dur="1" fill="hold">
                                          <p:stCondLst>
                                            <p:cond delay="0"/>
                                          </p:stCondLst>
                                        </p:cTn>
                                        <p:tgtEl>
                                          <p:spTgt spid="55"/>
                                        </p:tgtEl>
                                        <p:attrNameLst>
                                          <p:attrName>style.visibility</p:attrName>
                                        </p:attrNameLst>
                                      </p:cBhvr>
                                      <p:to>
                                        <p:strVal val="visible"/>
                                      </p:to>
                                    </p:set>
                                    <p:animEffect transition="in" filter="wipe(down)">
                                      <p:cBhvr>
                                        <p:cTn id="60" dur="500"/>
                                        <p:tgtEl>
                                          <p:spTgt spid="55"/>
                                        </p:tgtEl>
                                      </p:cBhvr>
                                    </p:animEffec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499"/>
                                          </p:stCondLst>
                                        </p:cTn>
                                        <p:tgtEl>
                                          <p:spTgt spid="227330">
                                            <p:txEl>
                                              <p:pRg st="8" end="8"/>
                                            </p:txEl>
                                          </p:spTgt>
                                        </p:tgtEl>
                                        <p:attrNameLst>
                                          <p:attrName>style.visibility</p:attrName>
                                        </p:attrNameLst>
                                      </p:cBhvr>
                                      <p:to>
                                        <p:strVal val="visible"/>
                                      </p:to>
                                    </p:set>
                                  </p:childTnLst>
                                </p:cTn>
                              </p:par>
                              <p:par>
                                <p:cTn id="65" presetID="22" presetClass="entr" presetSubtype="4" fill="hold" nodeType="withEffect">
                                  <p:stCondLst>
                                    <p:cond delay="0"/>
                                  </p:stCondLst>
                                  <p:childTnLst>
                                    <p:set>
                                      <p:cBhvr>
                                        <p:cTn id="66" dur="1" fill="hold">
                                          <p:stCondLst>
                                            <p:cond delay="0"/>
                                          </p:stCondLst>
                                        </p:cTn>
                                        <p:tgtEl>
                                          <p:spTgt spid="58"/>
                                        </p:tgtEl>
                                        <p:attrNameLst>
                                          <p:attrName>style.visibility</p:attrName>
                                        </p:attrNameLst>
                                      </p:cBhvr>
                                      <p:to>
                                        <p:strVal val="visible"/>
                                      </p:to>
                                    </p:set>
                                    <p:animEffect transition="in" filter="wipe(down)">
                                      <p:cBhvr>
                                        <p:cTn id="67" dur="500"/>
                                        <p:tgtEl>
                                          <p:spTgt spid="58"/>
                                        </p:tgtEl>
                                      </p:cBhvr>
                                    </p:animEffec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499"/>
                                          </p:stCondLst>
                                        </p:cTn>
                                        <p:tgtEl>
                                          <p:spTgt spid="227330">
                                            <p:txEl>
                                              <p:pRg st="9" end="9"/>
                                            </p:txEl>
                                          </p:spTgt>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499"/>
                                          </p:stCondLst>
                                        </p:cTn>
                                        <p:tgtEl>
                                          <p:spTgt spid="227330">
                                            <p:txEl>
                                              <p:pRg st="10" end="10"/>
                                            </p:txEl>
                                          </p:spTgt>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grpId="0" nodeType="clickEffect">
                                  <p:stCondLst>
                                    <p:cond delay="0"/>
                                  </p:stCondLst>
                                  <p:childTnLst>
                                    <p:set>
                                      <p:cBhvr>
                                        <p:cTn id="79" dur="1" fill="hold">
                                          <p:stCondLst>
                                            <p:cond delay="499"/>
                                          </p:stCondLst>
                                        </p:cTn>
                                        <p:tgtEl>
                                          <p:spTgt spid="227330">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0" grpId="0" uiExpand="1" build="p" bldLvl="3"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0946" name="Rectangle 2"/>
          <p:cNvSpPr>
            <a:spLocks noGrp="1" noChangeArrowheads="1"/>
          </p:cNvSpPr>
          <p:nvPr>
            <p:ph type="body" idx="1"/>
          </p:nvPr>
        </p:nvSpPr>
        <p:spPr>
          <a:xfrm>
            <a:off x="82550" y="44450"/>
            <a:ext cx="8974138" cy="6768926"/>
          </a:xfrm>
        </p:spPr>
        <p:txBody>
          <a:bodyPr/>
          <a:lstStyle/>
          <a:p>
            <a:pPr lvl="1">
              <a:lnSpc>
                <a:spcPct val="94000"/>
              </a:lnSpc>
            </a:pPr>
            <a:r>
              <a:rPr lang="en-NZ" altLang="en-US" dirty="0" smtClean="0"/>
              <a:t>But when one or both proportions are &gt;10%, you must convert the odds ratio to a proportion ratio to interpret magnitude, as follows…</a:t>
            </a:r>
          </a:p>
          <a:p>
            <a:pPr lvl="2">
              <a:lnSpc>
                <a:spcPct val="94000"/>
              </a:lnSpc>
            </a:pPr>
            <a:r>
              <a:rPr lang="en-NZ" dirty="0" smtClean="0"/>
              <a:t>Odds </a:t>
            </a:r>
            <a:r>
              <a:rPr lang="en-NZ" dirty="0"/>
              <a:t>= p/(1-p), where p = proportion (as a fraction, not </a:t>
            </a:r>
            <a:r>
              <a:rPr lang="en-NZ" dirty="0" smtClean="0"/>
              <a:t>%).</a:t>
            </a:r>
            <a:endParaRPr lang="en-NZ" dirty="0"/>
          </a:p>
          <a:p>
            <a:pPr lvl="2">
              <a:lnSpc>
                <a:spcPct val="94000"/>
              </a:lnSpc>
              <a:defRPr/>
            </a:pPr>
            <a:r>
              <a:rPr lang="en-NZ" dirty="0"/>
              <a:t>Odds ratio = OR =  [p</a:t>
            </a:r>
            <a:r>
              <a:rPr lang="en-NZ" baseline="-25000" dirty="0"/>
              <a:t>2</a:t>
            </a:r>
            <a:r>
              <a:rPr lang="en-NZ" dirty="0"/>
              <a:t>/(1-p</a:t>
            </a:r>
            <a:r>
              <a:rPr lang="en-NZ" baseline="-25000" dirty="0"/>
              <a:t>2</a:t>
            </a:r>
            <a:r>
              <a:rPr lang="en-NZ" dirty="0"/>
              <a:t>)]/[p</a:t>
            </a:r>
            <a:r>
              <a:rPr lang="en-NZ" baseline="-25000" dirty="0"/>
              <a:t>1</a:t>
            </a:r>
            <a:r>
              <a:rPr lang="en-NZ" dirty="0"/>
              <a:t>/(1-p</a:t>
            </a:r>
            <a:r>
              <a:rPr lang="en-NZ" baseline="-25000" dirty="0"/>
              <a:t>1</a:t>
            </a:r>
            <a:r>
              <a:rPr lang="en-NZ" dirty="0"/>
              <a:t>)].</a:t>
            </a:r>
          </a:p>
          <a:p>
            <a:pPr lvl="2">
              <a:lnSpc>
                <a:spcPct val="94000"/>
              </a:lnSpc>
              <a:defRPr/>
            </a:pPr>
            <a:r>
              <a:rPr lang="en-NZ" dirty="0"/>
              <a:t>Rearranging, proportion ratio = PR = p</a:t>
            </a:r>
            <a:r>
              <a:rPr lang="en-NZ" baseline="-25000" dirty="0"/>
              <a:t>2</a:t>
            </a:r>
            <a:r>
              <a:rPr lang="en-NZ" dirty="0"/>
              <a:t>/p</a:t>
            </a:r>
            <a:r>
              <a:rPr lang="en-NZ" baseline="-25000" dirty="0"/>
              <a:t>1</a:t>
            </a:r>
            <a:r>
              <a:rPr lang="en-NZ" dirty="0"/>
              <a:t> = OR/[1+p</a:t>
            </a:r>
            <a:r>
              <a:rPr lang="en-NZ" baseline="-25000" dirty="0"/>
              <a:t>1</a:t>
            </a:r>
            <a:r>
              <a:rPr lang="en-NZ" dirty="0"/>
              <a:t>(OR-1</a:t>
            </a:r>
            <a:r>
              <a:rPr lang="en-NZ" dirty="0" smtClean="0"/>
              <a:t>)],</a:t>
            </a:r>
            <a:br>
              <a:rPr lang="en-NZ" dirty="0" smtClean="0"/>
            </a:br>
            <a:r>
              <a:rPr lang="en-NZ" dirty="0" smtClean="0"/>
              <a:t>where p</a:t>
            </a:r>
            <a:r>
              <a:rPr lang="en-NZ" baseline="-25000" dirty="0" smtClean="0"/>
              <a:t>1</a:t>
            </a:r>
            <a:r>
              <a:rPr lang="en-NZ" dirty="0"/>
              <a:t> </a:t>
            </a:r>
            <a:r>
              <a:rPr lang="en-NZ" dirty="0" smtClean="0"/>
              <a:t>is the proportion in the reference group.</a:t>
            </a:r>
            <a:endParaRPr lang="en-NZ" dirty="0"/>
          </a:p>
          <a:p>
            <a:pPr lvl="2">
              <a:lnSpc>
                <a:spcPct val="94000"/>
              </a:lnSpc>
              <a:defRPr/>
            </a:pPr>
            <a:r>
              <a:rPr lang="en-NZ" dirty="0"/>
              <a:t>To get the confidence limits for the PR, apply the p value for the OR to the PR, </a:t>
            </a:r>
            <a:r>
              <a:rPr lang="en-NZ" dirty="0" smtClean="0"/>
              <a:t>using the "Convert p values to MBI" spreadsheet (or to be really accurate, use bootstrapping).</a:t>
            </a:r>
          </a:p>
          <a:p>
            <a:pPr lvl="1">
              <a:lnSpc>
                <a:spcPct val="94000"/>
              </a:lnSpc>
              <a:defRPr/>
            </a:pPr>
            <a:r>
              <a:rPr lang="en-NZ" dirty="0" smtClean="0"/>
              <a:t>For </a:t>
            </a:r>
            <a:r>
              <a:rPr lang="en-NZ" dirty="0" smtClean="0">
                <a:solidFill>
                  <a:srgbClr val="0000FF"/>
                </a:solidFill>
              </a:rPr>
              <a:t>matches</a:t>
            </a:r>
            <a:r>
              <a:rPr lang="en-NZ" dirty="0" smtClean="0"/>
              <a:t>, use extra matches won = 10*(</a:t>
            </a:r>
            <a:r>
              <a:rPr lang="en-NZ" dirty="0" smtClean="0">
                <a:sym typeface="Symbol" panose="05050102010706020507" pitchFamily="18" charset="2"/>
              </a:rPr>
              <a:t>OR-1)/(OR+1).</a:t>
            </a:r>
            <a:endParaRPr lang="en-NZ" dirty="0"/>
          </a:p>
          <a:p>
            <a:pPr lvl="1">
              <a:lnSpc>
                <a:spcPct val="94000"/>
              </a:lnSpc>
            </a:pPr>
            <a:r>
              <a:rPr lang="en-US" altLang="en-US" dirty="0" smtClean="0"/>
              <a:t>In </a:t>
            </a:r>
            <a:r>
              <a:rPr lang="en-US" altLang="en-US" dirty="0" smtClean="0">
                <a:solidFill>
                  <a:srgbClr val="0000FF"/>
                </a:solidFill>
              </a:rPr>
              <a:t>case-control</a:t>
            </a:r>
            <a:r>
              <a:rPr lang="en-US" altLang="en-US" dirty="0" smtClean="0"/>
              <a:t> </a:t>
            </a:r>
            <a:r>
              <a:rPr lang="en-US" altLang="en-US" dirty="0" smtClean="0">
                <a:solidFill>
                  <a:srgbClr val="0000FF"/>
                </a:solidFill>
              </a:rPr>
              <a:t>studies</a:t>
            </a:r>
            <a:r>
              <a:rPr lang="en-US" altLang="en-US" dirty="0" smtClean="0"/>
              <a:t>, predictors are analyzed as odds ratios.</a:t>
            </a:r>
          </a:p>
          <a:p>
            <a:pPr lvl="2">
              <a:lnSpc>
                <a:spcPct val="94000"/>
              </a:lnSpc>
            </a:pPr>
            <a:r>
              <a:rPr lang="en-US" altLang="en-US" dirty="0" smtClean="0"/>
              <a:t>Example: cases = Olympians, controls = non-Olympians. </a:t>
            </a:r>
          </a:p>
          <a:p>
            <a:pPr lvl="3">
              <a:lnSpc>
                <a:spcPct val="94000"/>
              </a:lnSpc>
            </a:pPr>
            <a:r>
              <a:rPr lang="en-US" altLang="en-US" sz="2300" dirty="0" smtClean="0"/>
              <a:t>Ask cases and controls if they have a parent who was an Olympian.</a:t>
            </a:r>
          </a:p>
          <a:p>
            <a:pPr lvl="3">
              <a:lnSpc>
                <a:spcPct val="94000"/>
              </a:lnSpc>
            </a:pPr>
            <a:r>
              <a:rPr lang="en-US" altLang="en-US" sz="2300" dirty="0" smtClean="0"/>
              <a:t>You find that having an Olympian parent increases the odds of becoming an Olympian by 4.3x (say); i.e., the odds ratio is 4.3.</a:t>
            </a:r>
          </a:p>
          <a:p>
            <a:pPr lvl="3">
              <a:lnSpc>
                <a:spcPct val="94000"/>
              </a:lnSpc>
            </a:pPr>
            <a:r>
              <a:rPr lang="en-US" altLang="en-US" sz="2300" dirty="0" smtClean="0"/>
              <a:t>If the cases are rare, interpret the odds ratio as a proportion ratio.</a:t>
            </a:r>
          </a:p>
          <a:p>
            <a:pPr lvl="2">
              <a:lnSpc>
                <a:spcPct val="94000"/>
              </a:lnSpc>
            </a:pPr>
            <a:r>
              <a:rPr lang="en-US" altLang="en-US" dirty="0" smtClean="0"/>
              <a:t>In case-control studies of time-</a:t>
            </a:r>
            <a:r>
              <a:rPr lang="en-US" altLang="en-US" i="1" dirty="0" smtClean="0"/>
              <a:t>dependent</a:t>
            </a:r>
            <a:r>
              <a:rPr lang="en-US" altLang="en-US" dirty="0" smtClean="0"/>
              <a:t> events (e.g., injury), the odds ratio is already (amazingly) a hazard ratio.</a:t>
            </a:r>
            <a:endParaRPr lang="en-NZ" altLang="en-US" dirty="0" smtClean="0"/>
          </a:p>
        </p:txBody>
      </p:sp>
      <p:sp>
        <p:nvSpPr>
          <p:cNvPr id="5" name="Action Button: Home 4">
            <a:hlinkClick r:id="rId2" action="ppaction://hlinksldjump" highlightClick="1"/>
          </p:cNvPr>
          <p:cNvSpPr/>
          <p:nvPr/>
        </p:nvSpPr>
        <p:spPr bwMode="auto">
          <a:xfrm>
            <a:off x="8526808" y="6347820"/>
            <a:ext cx="500063" cy="428625"/>
          </a:xfrm>
          <a:prstGeom prst="actionButtonHome">
            <a:avLst/>
          </a:prstGeom>
          <a:solidFill>
            <a:srgbClr val="FFFFFF">
              <a:alpha val="49000"/>
            </a:srgbClr>
          </a:solidFill>
          <a:ln w="9525" cap="flat" cmpd="sng" algn="ctr">
            <a:solidFill>
              <a:schemeClr val="bg1">
                <a:lumMod val="50000"/>
              </a:schemeClr>
            </a:solidFill>
            <a:prstDash val="solid"/>
            <a:round/>
            <a:headEnd type="none" w="med" len="med"/>
            <a:tailEnd type="none" w="med" len="med"/>
          </a:ln>
          <a:effectLst/>
        </p:spPr>
        <p:txBody>
          <a:bodyPr/>
          <a:lstStyle/>
          <a:p>
            <a:pPr eaLnBrk="0" hangingPunct="0">
              <a:defRPr/>
            </a:pPr>
            <a:endParaRPr lang="en-US" dirty="0">
              <a:cs typeface="+mn-cs"/>
            </a:endParaRPr>
          </a:p>
        </p:txBody>
      </p:sp>
    </p:spTree>
    <p:extLst>
      <p:ext uri="{BB962C8B-B14F-4D97-AF65-F5344CB8AC3E}">
        <p14:creationId xmlns:p14="http://schemas.microsoft.com/office/powerpoint/2010/main" val="19931160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1094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1094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1094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1094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1094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1094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1094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1094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21094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210946">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210946">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21094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6" grpId="0" uiExpand="1" build="p" bldLvl="3"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2994" name="Rectangle 2"/>
          <p:cNvSpPr>
            <a:spLocks noGrp="1" noChangeArrowheads="1"/>
          </p:cNvSpPr>
          <p:nvPr>
            <p:ph type="body" idx="1"/>
          </p:nvPr>
        </p:nvSpPr>
        <p:spPr>
          <a:xfrm>
            <a:off x="77788" y="1600200"/>
            <a:ext cx="9005887" cy="4997450"/>
          </a:xfrm>
        </p:spPr>
        <p:txBody>
          <a:bodyPr/>
          <a:lstStyle/>
          <a:p>
            <a:pPr>
              <a:defRPr/>
            </a:pPr>
            <a:r>
              <a:rPr lang="en-US" dirty="0" smtClean="0"/>
              <a:t>Derive and interpret the “slope” (a correlation isn’t defined here).</a:t>
            </a:r>
          </a:p>
          <a:p>
            <a:pPr>
              <a:defRPr/>
            </a:pPr>
            <a:r>
              <a:rPr lang="en-US" dirty="0" smtClean="0"/>
              <a:t>As with a nominal predictor, you have to estimate effects </a:t>
            </a:r>
            <a:br>
              <a:rPr lang="en-US" dirty="0" smtClean="0"/>
            </a:br>
            <a:r>
              <a:rPr lang="en-US" dirty="0" smtClean="0"/>
              <a:t>as odds ratios (for time-independent classifications)</a:t>
            </a:r>
            <a:br>
              <a:rPr lang="en-US" dirty="0" smtClean="0"/>
            </a:br>
            <a:r>
              <a:rPr lang="en-US" dirty="0" smtClean="0"/>
              <a:t>or hazard ratios (for time-dependent events)</a:t>
            </a:r>
            <a:br>
              <a:rPr lang="en-US" dirty="0" smtClean="0"/>
            </a:br>
            <a:r>
              <a:rPr lang="en-US" dirty="0" smtClean="0"/>
              <a:t>to get confidence limits.</a:t>
            </a:r>
          </a:p>
          <a:p>
            <a:pPr lvl="1">
              <a:defRPr/>
            </a:pPr>
            <a:r>
              <a:rPr lang="en-US" dirty="0" smtClean="0"/>
              <a:t>Example shows individual values,</a:t>
            </a:r>
          </a:p>
          <a:p>
            <a:pPr marL="344487" lvl="1" indent="0">
              <a:buFont typeface="Symbol" pitchFamily="18" charset="2"/>
              <a:buNone/>
              <a:defRPr/>
            </a:pPr>
            <a:r>
              <a:rPr lang="en-US" dirty="0" smtClean="0"/>
              <a:t>    the way the modeled chances </a:t>
            </a:r>
            <a:br>
              <a:rPr lang="en-US" dirty="0" smtClean="0"/>
            </a:br>
            <a:r>
              <a:rPr lang="en-US" dirty="0" smtClean="0"/>
              <a:t>    change with fitness, </a:t>
            </a:r>
          </a:p>
          <a:p>
            <a:pPr marL="344487" lvl="1" indent="0">
              <a:buFont typeface="Symbol" pitchFamily="18" charset="2"/>
              <a:buNone/>
              <a:defRPr/>
            </a:pPr>
            <a:r>
              <a:rPr lang="en-US" dirty="0" smtClean="0"/>
              <a:t>    and the meaning of the odds ratio </a:t>
            </a:r>
            <a:br>
              <a:rPr lang="en-US" dirty="0" smtClean="0"/>
            </a:br>
            <a:r>
              <a:rPr lang="en-US" dirty="0" smtClean="0"/>
              <a:t>    per unit of fitness: (b/d)/(a/c).</a:t>
            </a:r>
          </a:p>
          <a:p>
            <a:pPr lvl="1">
              <a:defRPr/>
            </a:pPr>
            <a:r>
              <a:rPr lang="en-US" dirty="0" smtClean="0"/>
              <a:t>Odds ratio here is ~ (75/25)/(25/75) = 9.0 per unit of fitness.</a:t>
            </a:r>
            <a:endParaRPr lang="en-US" sz="2300" dirty="0" smtClean="0"/>
          </a:p>
          <a:p>
            <a:pPr lvl="1">
              <a:defRPr/>
            </a:pPr>
            <a:r>
              <a:rPr lang="en-US" dirty="0" smtClean="0"/>
              <a:t>Best to express as odds or hazard ratio per 2 SD of predictor.</a:t>
            </a:r>
          </a:p>
          <a:p>
            <a:pPr lvl="1">
              <a:defRPr/>
            </a:pPr>
            <a:endParaRPr lang="en-US" dirty="0" smtClean="0"/>
          </a:p>
        </p:txBody>
      </p:sp>
      <p:grpSp>
        <p:nvGrpSpPr>
          <p:cNvPr id="3" name="Group 2"/>
          <p:cNvGrpSpPr>
            <a:grpSpLocks/>
          </p:cNvGrpSpPr>
          <p:nvPr/>
        </p:nvGrpSpPr>
        <p:grpSpPr bwMode="auto">
          <a:xfrm>
            <a:off x="5505450" y="3449638"/>
            <a:ext cx="3357563" cy="2211387"/>
            <a:chOff x="5535613" y="1628775"/>
            <a:chExt cx="3357562" cy="2211928"/>
          </a:xfrm>
        </p:grpSpPr>
        <p:sp>
          <p:nvSpPr>
            <p:cNvPr id="44091" name="Rectangle 21"/>
            <p:cNvSpPr>
              <a:spLocks noChangeArrowheads="1"/>
            </p:cNvSpPr>
            <p:nvPr/>
          </p:nvSpPr>
          <p:spPr bwMode="auto">
            <a:xfrm>
              <a:off x="7450138" y="3423191"/>
              <a:ext cx="846137" cy="417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9050" tIns="26987" rIns="19050" bIns="26987">
              <a:spAutoFit/>
            </a:bodyPr>
            <a:lstStyle>
              <a:lvl1pPr defTabSz="762000">
                <a:tabLst>
                  <a:tab pos="355600" algn="l"/>
                  <a:tab pos="711200" algn="l"/>
                  <a:tab pos="1079500" algn="l"/>
                </a:tabLst>
                <a:defRPr sz="2200">
                  <a:solidFill>
                    <a:schemeClr val="tx1"/>
                  </a:solidFill>
                  <a:latin typeface="Times New Roman" pitchFamily="18" charset="0"/>
                </a:defRPr>
              </a:lvl1pPr>
              <a:lvl2pPr marL="742950" indent="-285750" defTabSz="762000">
                <a:tabLst>
                  <a:tab pos="355600" algn="l"/>
                  <a:tab pos="711200" algn="l"/>
                  <a:tab pos="1079500" algn="l"/>
                </a:tabLst>
                <a:defRPr sz="2200">
                  <a:solidFill>
                    <a:schemeClr val="tx1"/>
                  </a:solidFill>
                  <a:latin typeface="Times New Roman" pitchFamily="18" charset="0"/>
                </a:defRPr>
              </a:lvl2pPr>
              <a:lvl3pPr marL="1143000" indent="-228600" defTabSz="762000">
                <a:tabLst>
                  <a:tab pos="355600" algn="l"/>
                  <a:tab pos="711200" algn="l"/>
                  <a:tab pos="1079500" algn="l"/>
                </a:tabLst>
                <a:defRPr sz="2200">
                  <a:solidFill>
                    <a:schemeClr val="tx1"/>
                  </a:solidFill>
                  <a:latin typeface="Times New Roman" pitchFamily="18" charset="0"/>
                </a:defRPr>
              </a:lvl3pPr>
              <a:lvl4pPr marL="1600200" indent="-228600" defTabSz="762000">
                <a:tabLst>
                  <a:tab pos="355600" algn="l"/>
                  <a:tab pos="711200" algn="l"/>
                  <a:tab pos="1079500" algn="l"/>
                </a:tabLst>
                <a:defRPr sz="2200">
                  <a:solidFill>
                    <a:schemeClr val="tx1"/>
                  </a:solidFill>
                  <a:latin typeface="Times New Roman" pitchFamily="18" charset="0"/>
                </a:defRPr>
              </a:lvl4pPr>
              <a:lvl5pPr marL="2057400" indent="-228600" defTabSz="762000">
                <a:tabLst>
                  <a:tab pos="355600" algn="l"/>
                  <a:tab pos="711200" algn="l"/>
                  <a:tab pos="1079500" algn="l"/>
                </a:tabLst>
                <a:defRPr sz="2200">
                  <a:solidFill>
                    <a:schemeClr val="tx1"/>
                  </a:solidFill>
                  <a:latin typeface="Times New Roman" pitchFamily="18" charset="0"/>
                </a:defRPr>
              </a:lvl5pPr>
              <a:lvl6pPr marL="25146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6pPr>
              <a:lvl7pPr marL="29718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7pPr>
              <a:lvl8pPr marL="34290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8pPr>
              <a:lvl9pPr marL="38862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9pPr>
            </a:lstStyle>
            <a:p>
              <a:pPr algn="ctr"/>
              <a:r>
                <a:rPr lang="en-US" altLang="en-US" sz="2400">
                  <a:solidFill>
                    <a:srgbClr val="990000"/>
                  </a:solidFill>
                  <a:latin typeface="Arial Narrow" pitchFamily="34" charset="0"/>
                </a:rPr>
                <a:t>Fitness</a:t>
              </a:r>
            </a:p>
          </p:txBody>
        </p:sp>
        <p:sp>
          <p:nvSpPr>
            <p:cNvPr id="44092" name="Rectangle 22"/>
            <p:cNvSpPr>
              <a:spLocks noChangeArrowheads="1"/>
            </p:cNvSpPr>
            <p:nvPr/>
          </p:nvSpPr>
          <p:spPr bwMode="auto">
            <a:xfrm flipH="1">
              <a:off x="6862763" y="1770063"/>
              <a:ext cx="2030412" cy="1528762"/>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ctr"/>
              <a:r>
                <a:rPr lang="en-US" altLang="en-US" sz="2400">
                  <a:solidFill>
                    <a:schemeClr val="tx2"/>
                  </a:solidFill>
                  <a:latin typeface="Arial Narrow" pitchFamily="34" charset="0"/>
                </a:rPr>
                <a:t> </a:t>
              </a:r>
            </a:p>
          </p:txBody>
        </p:sp>
        <p:sp>
          <p:nvSpPr>
            <p:cNvPr id="44093" name="Line 23"/>
            <p:cNvSpPr>
              <a:spLocks noChangeShapeType="1"/>
            </p:cNvSpPr>
            <p:nvPr/>
          </p:nvSpPr>
          <p:spPr bwMode="auto">
            <a:xfrm flipH="1">
              <a:off x="6727825" y="3298825"/>
              <a:ext cx="8096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94" name="Line 24"/>
            <p:cNvSpPr>
              <a:spLocks noChangeShapeType="1"/>
            </p:cNvSpPr>
            <p:nvPr/>
          </p:nvSpPr>
          <p:spPr bwMode="auto">
            <a:xfrm flipH="1">
              <a:off x="6727825" y="3003550"/>
              <a:ext cx="8096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95" name="Line 25"/>
            <p:cNvSpPr>
              <a:spLocks noChangeShapeType="1"/>
            </p:cNvSpPr>
            <p:nvPr/>
          </p:nvSpPr>
          <p:spPr bwMode="auto">
            <a:xfrm flipH="1">
              <a:off x="6727825" y="2689225"/>
              <a:ext cx="8096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96" name="Line 26"/>
            <p:cNvSpPr>
              <a:spLocks noChangeShapeType="1"/>
            </p:cNvSpPr>
            <p:nvPr/>
          </p:nvSpPr>
          <p:spPr bwMode="auto">
            <a:xfrm flipH="1">
              <a:off x="6727825" y="2392363"/>
              <a:ext cx="8096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97" name="Line 27"/>
            <p:cNvSpPr>
              <a:spLocks noChangeShapeType="1"/>
            </p:cNvSpPr>
            <p:nvPr/>
          </p:nvSpPr>
          <p:spPr bwMode="auto">
            <a:xfrm flipH="1">
              <a:off x="6727825" y="2081213"/>
              <a:ext cx="8096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98" name="Line 28"/>
            <p:cNvSpPr>
              <a:spLocks noChangeShapeType="1"/>
            </p:cNvSpPr>
            <p:nvPr/>
          </p:nvSpPr>
          <p:spPr bwMode="auto">
            <a:xfrm flipV="1">
              <a:off x="6808788" y="1770063"/>
              <a:ext cx="0" cy="15303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99" name="Rectangle 29"/>
            <p:cNvSpPr>
              <a:spLocks noChangeArrowheads="1"/>
            </p:cNvSpPr>
            <p:nvPr/>
          </p:nvSpPr>
          <p:spPr bwMode="auto">
            <a:xfrm>
              <a:off x="6521450" y="3130550"/>
              <a:ext cx="153988"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9050" tIns="26987" rIns="19050" bIns="26987">
              <a:spAutoFit/>
            </a:bodyPr>
            <a:lstStyle>
              <a:lvl1pPr defTabSz="762000">
                <a:tabLst>
                  <a:tab pos="355600" algn="l"/>
                  <a:tab pos="711200" algn="l"/>
                  <a:tab pos="1079500" algn="l"/>
                </a:tabLst>
                <a:defRPr sz="2200">
                  <a:solidFill>
                    <a:schemeClr val="tx1"/>
                  </a:solidFill>
                  <a:latin typeface="Times New Roman" pitchFamily="18" charset="0"/>
                </a:defRPr>
              </a:lvl1pPr>
              <a:lvl2pPr marL="742950" indent="-285750" defTabSz="762000">
                <a:tabLst>
                  <a:tab pos="355600" algn="l"/>
                  <a:tab pos="711200" algn="l"/>
                  <a:tab pos="1079500" algn="l"/>
                </a:tabLst>
                <a:defRPr sz="2200">
                  <a:solidFill>
                    <a:schemeClr val="tx1"/>
                  </a:solidFill>
                  <a:latin typeface="Times New Roman" pitchFamily="18" charset="0"/>
                </a:defRPr>
              </a:lvl2pPr>
              <a:lvl3pPr marL="1143000" indent="-228600" defTabSz="762000">
                <a:tabLst>
                  <a:tab pos="355600" algn="l"/>
                  <a:tab pos="711200" algn="l"/>
                  <a:tab pos="1079500" algn="l"/>
                </a:tabLst>
                <a:defRPr sz="2200">
                  <a:solidFill>
                    <a:schemeClr val="tx1"/>
                  </a:solidFill>
                  <a:latin typeface="Times New Roman" pitchFamily="18" charset="0"/>
                </a:defRPr>
              </a:lvl3pPr>
              <a:lvl4pPr marL="1600200" indent="-228600" defTabSz="762000">
                <a:tabLst>
                  <a:tab pos="355600" algn="l"/>
                  <a:tab pos="711200" algn="l"/>
                  <a:tab pos="1079500" algn="l"/>
                </a:tabLst>
                <a:defRPr sz="2200">
                  <a:solidFill>
                    <a:schemeClr val="tx1"/>
                  </a:solidFill>
                  <a:latin typeface="Times New Roman" pitchFamily="18" charset="0"/>
                </a:defRPr>
              </a:lvl4pPr>
              <a:lvl5pPr marL="2057400" indent="-228600" defTabSz="762000">
                <a:tabLst>
                  <a:tab pos="355600" algn="l"/>
                  <a:tab pos="711200" algn="l"/>
                  <a:tab pos="1079500" algn="l"/>
                </a:tabLst>
                <a:defRPr sz="2200">
                  <a:solidFill>
                    <a:schemeClr val="tx1"/>
                  </a:solidFill>
                  <a:latin typeface="Times New Roman" pitchFamily="18" charset="0"/>
                </a:defRPr>
              </a:lvl5pPr>
              <a:lvl6pPr marL="25146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6pPr>
              <a:lvl7pPr marL="29718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7pPr>
              <a:lvl8pPr marL="34290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8pPr>
              <a:lvl9pPr marL="38862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9pPr>
            </a:lstStyle>
            <a:p>
              <a:pPr algn="r"/>
              <a:r>
                <a:rPr lang="en-US" altLang="en-US" sz="2000">
                  <a:solidFill>
                    <a:srgbClr val="990000"/>
                  </a:solidFill>
                  <a:latin typeface="Arial Narrow" pitchFamily="34" charset="0"/>
                </a:rPr>
                <a:t>0</a:t>
              </a:r>
            </a:p>
          </p:txBody>
        </p:sp>
        <p:sp>
          <p:nvSpPr>
            <p:cNvPr id="44100" name="Line 30"/>
            <p:cNvSpPr>
              <a:spLocks noChangeShapeType="1"/>
            </p:cNvSpPr>
            <p:nvPr/>
          </p:nvSpPr>
          <p:spPr bwMode="auto">
            <a:xfrm flipH="1">
              <a:off x="6727825" y="1774825"/>
              <a:ext cx="8096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01" name="Rectangle 31"/>
            <p:cNvSpPr>
              <a:spLocks noChangeArrowheads="1"/>
            </p:cNvSpPr>
            <p:nvPr/>
          </p:nvSpPr>
          <p:spPr bwMode="auto">
            <a:xfrm>
              <a:off x="6297613" y="1628775"/>
              <a:ext cx="385762"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9050" tIns="26987" rIns="19050" bIns="26987">
              <a:spAutoFit/>
            </a:bodyPr>
            <a:lstStyle>
              <a:lvl1pPr defTabSz="762000">
                <a:tabLst>
                  <a:tab pos="355600" algn="l"/>
                  <a:tab pos="711200" algn="l"/>
                  <a:tab pos="1079500" algn="l"/>
                </a:tabLst>
                <a:defRPr sz="2200">
                  <a:solidFill>
                    <a:schemeClr val="tx1"/>
                  </a:solidFill>
                  <a:latin typeface="Times New Roman" pitchFamily="18" charset="0"/>
                </a:defRPr>
              </a:lvl1pPr>
              <a:lvl2pPr marL="742950" indent="-285750" defTabSz="762000">
                <a:tabLst>
                  <a:tab pos="355600" algn="l"/>
                  <a:tab pos="711200" algn="l"/>
                  <a:tab pos="1079500" algn="l"/>
                </a:tabLst>
                <a:defRPr sz="2200">
                  <a:solidFill>
                    <a:schemeClr val="tx1"/>
                  </a:solidFill>
                  <a:latin typeface="Times New Roman" pitchFamily="18" charset="0"/>
                </a:defRPr>
              </a:lvl2pPr>
              <a:lvl3pPr marL="1143000" indent="-228600" defTabSz="762000">
                <a:tabLst>
                  <a:tab pos="355600" algn="l"/>
                  <a:tab pos="711200" algn="l"/>
                  <a:tab pos="1079500" algn="l"/>
                </a:tabLst>
                <a:defRPr sz="2200">
                  <a:solidFill>
                    <a:schemeClr val="tx1"/>
                  </a:solidFill>
                  <a:latin typeface="Times New Roman" pitchFamily="18" charset="0"/>
                </a:defRPr>
              </a:lvl3pPr>
              <a:lvl4pPr marL="1600200" indent="-228600" defTabSz="762000">
                <a:tabLst>
                  <a:tab pos="355600" algn="l"/>
                  <a:tab pos="711200" algn="l"/>
                  <a:tab pos="1079500" algn="l"/>
                </a:tabLst>
                <a:defRPr sz="2200">
                  <a:solidFill>
                    <a:schemeClr val="tx1"/>
                  </a:solidFill>
                  <a:latin typeface="Times New Roman" pitchFamily="18" charset="0"/>
                </a:defRPr>
              </a:lvl4pPr>
              <a:lvl5pPr marL="2057400" indent="-228600" defTabSz="762000">
                <a:tabLst>
                  <a:tab pos="355600" algn="l"/>
                  <a:tab pos="711200" algn="l"/>
                  <a:tab pos="1079500" algn="l"/>
                </a:tabLst>
                <a:defRPr sz="2200">
                  <a:solidFill>
                    <a:schemeClr val="tx1"/>
                  </a:solidFill>
                  <a:latin typeface="Times New Roman" pitchFamily="18" charset="0"/>
                </a:defRPr>
              </a:lvl5pPr>
              <a:lvl6pPr marL="25146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6pPr>
              <a:lvl7pPr marL="29718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7pPr>
              <a:lvl8pPr marL="34290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8pPr>
              <a:lvl9pPr marL="38862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9pPr>
            </a:lstStyle>
            <a:p>
              <a:pPr algn="r"/>
              <a:r>
                <a:rPr lang="en-US" altLang="en-US" sz="2000">
                  <a:solidFill>
                    <a:srgbClr val="990000"/>
                  </a:solidFill>
                  <a:latin typeface="Arial Narrow" pitchFamily="34" charset="0"/>
                </a:rPr>
                <a:t>100</a:t>
              </a:r>
            </a:p>
          </p:txBody>
        </p:sp>
        <p:sp>
          <p:nvSpPr>
            <p:cNvPr id="44102" name="Rectangle 34"/>
            <p:cNvSpPr>
              <a:spLocks noChangeArrowheads="1"/>
            </p:cNvSpPr>
            <p:nvPr/>
          </p:nvSpPr>
          <p:spPr bwMode="auto">
            <a:xfrm>
              <a:off x="5535613" y="2019300"/>
              <a:ext cx="1038225"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9050" tIns="26987" rIns="19050" bIns="26987">
              <a:spAutoFit/>
            </a:bodyPr>
            <a:lstStyle>
              <a:lvl1pPr defTabSz="762000">
                <a:tabLst>
                  <a:tab pos="355600" algn="l"/>
                  <a:tab pos="711200" algn="l"/>
                  <a:tab pos="1079500" algn="l"/>
                </a:tabLst>
                <a:defRPr sz="2200">
                  <a:solidFill>
                    <a:schemeClr val="tx1"/>
                  </a:solidFill>
                  <a:latin typeface="Times New Roman" pitchFamily="18" charset="0"/>
                </a:defRPr>
              </a:lvl1pPr>
              <a:lvl2pPr marL="742950" indent="-285750" defTabSz="762000">
                <a:tabLst>
                  <a:tab pos="355600" algn="l"/>
                  <a:tab pos="711200" algn="l"/>
                  <a:tab pos="1079500" algn="l"/>
                </a:tabLst>
                <a:defRPr sz="2200">
                  <a:solidFill>
                    <a:schemeClr val="tx1"/>
                  </a:solidFill>
                  <a:latin typeface="Times New Roman" pitchFamily="18" charset="0"/>
                </a:defRPr>
              </a:lvl2pPr>
              <a:lvl3pPr marL="1143000" indent="-228600" defTabSz="762000">
                <a:tabLst>
                  <a:tab pos="355600" algn="l"/>
                  <a:tab pos="711200" algn="l"/>
                  <a:tab pos="1079500" algn="l"/>
                </a:tabLst>
                <a:defRPr sz="2200">
                  <a:solidFill>
                    <a:schemeClr val="tx1"/>
                  </a:solidFill>
                  <a:latin typeface="Times New Roman" pitchFamily="18" charset="0"/>
                </a:defRPr>
              </a:lvl3pPr>
              <a:lvl4pPr marL="1600200" indent="-228600" defTabSz="762000">
                <a:tabLst>
                  <a:tab pos="355600" algn="l"/>
                  <a:tab pos="711200" algn="l"/>
                  <a:tab pos="1079500" algn="l"/>
                </a:tabLst>
                <a:defRPr sz="2200">
                  <a:solidFill>
                    <a:schemeClr val="tx1"/>
                  </a:solidFill>
                  <a:latin typeface="Times New Roman" pitchFamily="18" charset="0"/>
                </a:defRPr>
              </a:lvl4pPr>
              <a:lvl5pPr marL="2057400" indent="-228600" defTabSz="762000">
                <a:tabLst>
                  <a:tab pos="355600" algn="l"/>
                  <a:tab pos="711200" algn="l"/>
                  <a:tab pos="1079500" algn="l"/>
                </a:tabLst>
                <a:defRPr sz="2200">
                  <a:solidFill>
                    <a:schemeClr val="tx1"/>
                  </a:solidFill>
                  <a:latin typeface="Times New Roman" pitchFamily="18" charset="0"/>
                </a:defRPr>
              </a:lvl5pPr>
              <a:lvl6pPr marL="25146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6pPr>
              <a:lvl7pPr marL="29718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7pPr>
              <a:lvl8pPr marL="34290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8pPr>
              <a:lvl9pPr marL="38862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9pPr>
            </a:lstStyle>
            <a:p>
              <a:pPr algn="r">
                <a:lnSpc>
                  <a:spcPts val="2400"/>
                </a:lnSpc>
              </a:pPr>
              <a:r>
                <a:rPr lang="en-US" altLang="en-US" sz="2400">
                  <a:solidFill>
                    <a:srgbClr val="990000"/>
                  </a:solidFill>
                  <a:latin typeface="Arial Narrow" pitchFamily="34" charset="0"/>
                </a:rPr>
                <a:t>Chances</a:t>
              </a:r>
              <a:br>
                <a:rPr lang="en-US" altLang="en-US" sz="2400">
                  <a:solidFill>
                    <a:srgbClr val="990000"/>
                  </a:solidFill>
                  <a:latin typeface="Arial Narrow" pitchFamily="34" charset="0"/>
                </a:rPr>
              </a:br>
              <a:r>
                <a:rPr lang="en-US" altLang="en-US" sz="2400">
                  <a:solidFill>
                    <a:srgbClr val="990000"/>
                  </a:solidFill>
                  <a:latin typeface="Arial Narrow" pitchFamily="34" charset="0"/>
                </a:rPr>
                <a:t>selected</a:t>
              </a:r>
              <a:br>
                <a:rPr lang="en-US" altLang="en-US" sz="2400">
                  <a:solidFill>
                    <a:srgbClr val="990000"/>
                  </a:solidFill>
                  <a:latin typeface="Arial Narrow" pitchFamily="34" charset="0"/>
                </a:rPr>
              </a:br>
              <a:r>
                <a:rPr lang="en-US" altLang="en-US" sz="2400">
                  <a:solidFill>
                    <a:srgbClr val="990000"/>
                  </a:solidFill>
                  <a:latin typeface="Arial Narrow" pitchFamily="34" charset="0"/>
                </a:rPr>
                <a:t>(%)</a:t>
              </a:r>
            </a:p>
          </p:txBody>
        </p:sp>
        <p:sp>
          <p:nvSpPr>
            <p:cNvPr id="44103" name="Line 38"/>
            <p:cNvSpPr>
              <a:spLocks noChangeShapeType="1"/>
            </p:cNvSpPr>
            <p:nvPr/>
          </p:nvSpPr>
          <p:spPr bwMode="auto">
            <a:xfrm rot="16200000" flipH="1">
              <a:off x="7969250" y="3387726"/>
              <a:ext cx="6667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04" name="Line 39"/>
            <p:cNvSpPr>
              <a:spLocks noChangeShapeType="1"/>
            </p:cNvSpPr>
            <p:nvPr/>
          </p:nvSpPr>
          <p:spPr bwMode="auto">
            <a:xfrm rot="16200000" flipH="1">
              <a:off x="7680325" y="3387726"/>
              <a:ext cx="6667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05" name="Line 40"/>
            <p:cNvSpPr>
              <a:spLocks noChangeShapeType="1"/>
            </p:cNvSpPr>
            <p:nvPr/>
          </p:nvSpPr>
          <p:spPr bwMode="auto">
            <a:xfrm rot="16200000" flipH="1">
              <a:off x="7391400" y="3387726"/>
              <a:ext cx="6667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06" name="Line 41"/>
            <p:cNvSpPr>
              <a:spLocks noChangeShapeType="1"/>
            </p:cNvSpPr>
            <p:nvPr/>
          </p:nvSpPr>
          <p:spPr bwMode="auto">
            <a:xfrm rot="16200000" flipH="1">
              <a:off x="7102475" y="3387726"/>
              <a:ext cx="6667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07" name="Line 42"/>
            <p:cNvSpPr>
              <a:spLocks noChangeShapeType="1"/>
            </p:cNvSpPr>
            <p:nvPr/>
          </p:nvSpPr>
          <p:spPr bwMode="auto">
            <a:xfrm rot="16200000" flipH="1">
              <a:off x="6815137" y="3387726"/>
              <a:ext cx="6667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08" name="Line 43"/>
            <p:cNvSpPr>
              <a:spLocks noChangeShapeType="1"/>
            </p:cNvSpPr>
            <p:nvPr/>
          </p:nvSpPr>
          <p:spPr bwMode="auto">
            <a:xfrm rot="16200000" flipV="1">
              <a:off x="7859713" y="2338388"/>
              <a:ext cx="0" cy="20320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09" name="Line 44"/>
            <p:cNvSpPr>
              <a:spLocks noChangeShapeType="1"/>
            </p:cNvSpPr>
            <p:nvPr/>
          </p:nvSpPr>
          <p:spPr bwMode="auto">
            <a:xfrm rot="16200000" flipH="1">
              <a:off x="8836025" y="3387726"/>
              <a:ext cx="6667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10" name="Line 213"/>
            <p:cNvSpPr>
              <a:spLocks noChangeShapeType="1"/>
            </p:cNvSpPr>
            <p:nvPr/>
          </p:nvSpPr>
          <p:spPr bwMode="auto">
            <a:xfrm rot="16200000" flipH="1">
              <a:off x="8258175" y="3387726"/>
              <a:ext cx="6667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11" name="Line 214"/>
            <p:cNvSpPr>
              <a:spLocks noChangeShapeType="1"/>
            </p:cNvSpPr>
            <p:nvPr/>
          </p:nvSpPr>
          <p:spPr bwMode="auto">
            <a:xfrm rot="16200000" flipH="1">
              <a:off x="8547100" y="3387726"/>
              <a:ext cx="6667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4036" name="Rectangle 9"/>
          <p:cNvSpPr>
            <a:spLocks noChangeArrowheads="1"/>
          </p:cNvSpPr>
          <p:nvPr/>
        </p:nvSpPr>
        <p:spPr bwMode="auto">
          <a:xfrm>
            <a:off x="2695575" y="260350"/>
            <a:ext cx="6392863" cy="503238"/>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54000" rIns="90000" bIns="54000"/>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nSpc>
                <a:spcPct val="90000"/>
              </a:lnSpc>
              <a:spcBef>
                <a:spcPct val="5000"/>
              </a:spcBef>
              <a:buClr>
                <a:srgbClr val="FF0066"/>
              </a:buClr>
              <a:buFont typeface="Symbol" pitchFamily="18" charset="2"/>
              <a:buNone/>
            </a:pPr>
            <a:r>
              <a:rPr lang="en-US" altLang="en-US" sz="2400">
                <a:latin typeface="Arial Narrow" pitchFamily="34" charset="0"/>
              </a:rPr>
              <a:t>Effect</a:t>
            </a:r>
          </a:p>
        </p:txBody>
      </p:sp>
      <p:sp>
        <p:nvSpPr>
          <p:cNvPr id="44037" name="Rectangle 10"/>
          <p:cNvSpPr>
            <a:spLocks noChangeArrowheads="1"/>
          </p:cNvSpPr>
          <p:nvPr/>
        </p:nvSpPr>
        <p:spPr bwMode="auto">
          <a:xfrm>
            <a:off x="1517650" y="260350"/>
            <a:ext cx="1223963" cy="503238"/>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54000" rIns="90000" bIns="54000"/>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nSpc>
                <a:spcPct val="90000"/>
              </a:lnSpc>
              <a:spcBef>
                <a:spcPct val="5000"/>
              </a:spcBef>
              <a:buClr>
                <a:srgbClr val="FF0066"/>
              </a:buClr>
              <a:buFont typeface="Symbol" pitchFamily="18" charset="2"/>
              <a:buNone/>
            </a:pPr>
            <a:r>
              <a:rPr lang="en-US" altLang="en-US" sz="2400">
                <a:latin typeface="Arial Narrow" pitchFamily="34" charset="0"/>
              </a:rPr>
              <a:t>Predictor</a:t>
            </a:r>
          </a:p>
        </p:txBody>
      </p:sp>
      <p:sp>
        <p:nvSpPr>
          <p:cNvPr id="44038" name="Rectangle 11"/>
          <p:cNvSpPr>
            <a:spLocks noChangeArrowheads="1"/>
          </p:cNvSpPr>
          <p:nvPr/>
        </p:nvSpPr>
        <p:spPr bwMode="auto">
          <a:xfrm>
            <a:off x="77788" y="260350"/>
            <a:ext cx="1439862" cy="503238"/>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54000" rIns="90000" bIns="54000"/>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nSpc>
                <a:spcPct val="90000"/>
              </a:lnSpc>
              <a:spcBef>
                <a:spcPct val="5000"/>
              </a:spcBef>
              <a:buClr>
                <a:srgbClr val="FF0066"/>
              </a:buClr>
              <a:buFont typeface="Symbol" pitchFamily="18" charset="2"/>
              <a:buNone/>
            </a:pPr>
            <a:r>
              <a:rPr lang="en-US" altLang="en-US" sz="2400">
                <a:latin typeface="Arial Narrow" pitchFamily="34" charset="0"/>
              </a:rPr>
              <a:t>Dependent</a:t>
            </a:r>
          </a:p>
        </p:txBody>
      </p:sp>
      <p:sp>
        <p:nvSpPr>
          <p:cNvPr id="44039" name="Rectangle 13"/>
          <p:cNvSpPr>
            <a:spLocks noChangeArrowheads="1"/>
          </p:cNvSpPr>
          <p:nvPr/>
        </p:nvSpPr>
        <p:spPr bwMode="auto">
          <a:xfrm>
            <a:off x="2695575" y="763588"/>
            <a:ext cx="6392863" cy="838200"/>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54000" rIns="90000" bIns="54000"/>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nSpc>
                <a:spcPct val="95000"/>
              </a:lnSpc>
              <a:spcBef>
                <a:spcPct val="5000"/>
              </a:spcBef>
              <a:buClr>
                <a:srgbClr val="FF0066"/>
              </a:buClr>
              <a:buFont typeface="Symbol" pitchFamily="18" charset="2"/>
              <a:buNone/>
            </a:pPr>
            <a:r>
              <a:rPr lang="en-US" altLang="en-US" sz="2400">
                <a:latin typeface="Arial Narrow" pitchFamily="34" charset="0"/>
              </a:rPr>
              <a:t>"slope" </a:t>
            </a:r>
            <a:br>
              <a:rPr lang="en-US" altLang="en-US" sz="2400">
                <a:latin typeface="Arial Narrow" pitchFamily="34" charset="0"/>
              </a:rPr>
            </a:br>
            <a:r>
              <a:rPr lang="en-US" altLang="en-US" sz="2400">
                <a:latin typeface="Arial Narrow" pitchFamily="34" charset="0"/>
              </a:rPr>
              <a:t>(difference or ratio per unit of predictor)</a:t>
            </a:r>
          </a:p>
        </p:txBody>
      </p:sp>
      <p:sp>
        <p:nvSpPr>
          <p:cNvPr id="44040" name="Rectangle 14"/>
          <p:cNvSpPr>
            <a:spLocks noChangeArrowheads="1"/>
          </p:cNvSpPr>
          <p:nvPr/>
        </p:nvSpPr>
        <p:spPr bwMode="auto">
          <a:xfrm>
            <a:off x="1517650" y="763588"/>
            <a:ext cx="1223963" cy="838200"/>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54000" rIns="90000" bIns="54000"/>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nSpc>
                <a:spcPct val="95000"/>
              </a:lnSpc>
              <a:spcBef>
                <a:spcPct val="5000"/>
              </a:spcBef>
              <a:buClr>
                <a:srgbClr val="FF0066"/>
              </a:buClr>
              <a:buFont typeface="Symbol" pitchFamily="18" charset="2"/>
              <a:buNone/>
            </a:pPr>
            <a:r>
              <a:rPr lang="en-US" altLang="en-US" sz="2400">
                <a:latin typeface="Arial Narrow" pitchFamily="34" charset="0"/>
              </a:rPr>
              <a:t>numeric</a:t>
            </a:r>
          </a:p>
        </p:txBody>
      </p:sp>
      <p:sp>
        <p:nvSpPr>
          <p:cNvPr id="44041" name="Rectangle 15"/>
          <p:cNvSpPr>
            <a:spLocks noChangeArrowheads="1"/>
          </p:cNvSpPr>
          <p:nvPr/>
        </p:nvSpPr>
        <p:spPr bwMode="auto">
          <a:xfrm>
            <a:off x="77788" y="763588"/>
            <a:ext cx="1439862" cy="838200"/>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54000" rIns="90000" bIns="54000"/>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nSpc>
                <a:spcPct val="95000"/>
              </a:lnSpc>
              <a:spcBef>
                <a:spcPct val="5000"/>
              </a:spcBef>
              <a:buClr>
                <a:srgbClr val="FF0066"/>
              </a:buClr>
              <a:buFont typeface="Symbol" pitchFamily="18" charset="2"/>
              <a:buNone/>
            </a:pPr>
            <a:r>
              <a:rPr lang="en-US" altLang="en-US" sz="2400">
                <a:latin typeface="Arial Narrow" pitchFamily="34" charset="0"/>
              </a:rPr>
              <a:t>nominal</a:t>
            </a:r>
            <a:br>
              <a:rPr lang="en-US" altLang="en-US" sz="2400">
                <a:latin typeface="Arial Narrow" pitchFamily="34" charset="0"/>
              </a:rPr>
            </a:br>
            <a:endParaRPr lang="en-US" altLang="en-US" sz="2400">
              <a:latin typeface="Arial Narrow" pitchFamily="34" charset="0"/>
            </a:endParaRPr>
          </a:p>
        </p:txBody>
      </p:sp>
      <p:grpSp>
        <p:nvGrpSpPr>
          <p:cNvPr id="44042" name="Group 16"/>
          <p:cNvGrpSpPr>
            <a:grpSpLocks/>
          </p:cNvGrpSpPr>
          <p:nvPr/>
        </p:nvGrpSpPr>
        <p:grpSpPr bwMode="auto">
          <a:xfrm>
            <a:off x="77788" y="1062038"/>
            <a:ext cx="2430462" cy="457200"/>
            <a:chOff x="204" y="3385"/>
            <a:chExt cx="1531" cy="288"/>
          </a:xfrm>
        </p:grpSpPr>
        <p:sp>
          <p:nvSpPr>
            <p:cNvPr id="44089" name="Rectangle 17"/>
            <p:cNvSpPr>
              <a:spLocks noChangeArrowheads="1"/>
            </p:cNvSpPr>
            <p:nvPr/>
          </p:nvSpPr>
          <p:spPr bwMode="auto">
            <a:xfrm>
              <a:off x="204" y="3385"/>
              <a:ext cx="95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r>
                <a:rPr lang="en-US" altLang="en-US" sz="2400">
                  <a:solidFill>
                    <a:srgbClr val="CC0099"/>
                  </a:solidFill>
                  <a:latin typeface="Arial Narrow" pitchFamily="34" charset="0"/>
                </a:rPr>
                <a:t>SelectedNY</a:t>
              </a:r>
            </a:p>
          </p:txBody>
        </p:sp>
        <p:sp>
          <p:nvSpPr>
            <p:cNvPr id="44090" name="Rectangle 18"/>
            <p:cNvSpPr>
              <a:spLocks noChangeArrowheads="1"/>
            </p:cNvSpPr>
            <p:nvPr/>
          </p:nvSpPr>
          <p:spPr bwMode="auto">
            <a:xfrm>
              <a:off x="1110" y="3385"/>
              <a:ext cx="62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r>
                <a:rPr lang="en-US" altLang="en-US" sz="2400">
                  <a:solidFill>
                    <a:srgbClr val="CC0099"/>
                  </a:solidFill>
                  <a:latin typeface="Arial Narrow" pitchFamily="34" charset="0"/>
                </a:rPr>
                <a:t>Fitness</a:t>
              </a:r>
            </a:p>
          </p:txBody>
        </p:sp>
      </p:grpSp>
      <p:sp>
        <p:nvSpPr>
          <p:cNvPr id="213024" name="Freeform 32"/>
          <p:cNvSpPr>
            <a:spLocks/>
          </p:cNvSpPr>
          <p:nvPr/>
        </p:nvSpPr>
        <p:spPr bwMode="auto">
          <a:xfrm>
            <a:off x="6827838" y="3576638"/>
            <a:ext cx="2032000" cy="1554162"/>
          </a:xfrm>
          <a:custGeom>
            <a:avLst/>
            <a:gdLst>
              <a:gd name="T0" fmla="*/ 0 w 1280"/>
              <a:gd name="T1" fmla="*/ 2147483647 h 979"/>
              <a:gd name="T2" fmla="*/ 2147483647 w 1280"/>
              <a:gd name="T3" fmla="*/ 2147483647 h 979"/>
              <a:gd name="T4" fmla="*/ 2147483647 w 1280"/>
              <a:gd name="T5" fmla="*/ 2147483647 h 979"/>
              <a:gd name="T6" fmla="*/ 2147483647 w 1280"/>
              <a:gd name="T7" fmla="*/ 2147483647 h 9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80" h="979">
                <a:moveTo>
                  <a:pt x="0" y="979"/>
                </a:moveTo>
                <a:cubicBezTo>
                  <a:pt x="78" y="954"/>
                  <a:pt x="339" y="967"/>
                  <a:pt x="469" y="827"/>
                </a:cubicBezTo>
                <a:cubicBezTo>
                  <a:pt x="612" y="671"/>
                  <a:pt x="634" y="274"/>
                  <a:pt x="781" y="137"/>
                </a:cubicBezTo>
                <a:cubicBezTo>
                  <a:pt x="928" y="0"/>
                  <a:pt x="1176" y="37"/>
                  <a:pt x="1280" y="11"/>
                </a:cubicBezTo>
              </a:path>
            </a:pathLst>
          </a:custGeom>
          <a:noFill/>
          <a:ln w="19050" cmpd="sng">
            <a:solidFill>
              <a:srgbClr val="99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13094" name="Group 102"/>
          <p:cNvGrpSpPr>
            <a:grpSpLocks/>
          </p:cNvGrpSpPr>
          <p:nvPr/>
        </p:nvGrpSpPr>
        <p:grpSpPr bwMode="auto">
          <a:xfrm>
            <a:off x="7035800" y="3546475"/>
            <a:ext cx="1804988" cy="1604963"/>
            <a:chOff x="4428" y="1087"/>
            <a:chExt cx="1137" cy="1011"/>
          </a:xfrm>
        </p:grpSpPr>
        <p:sp>
          <p:nvSpPr>
            <p:cNvPr id="44054" name="Oval 103"/>
            <p:cNvSpPr>
              <a:spLocks noChangeArrowheads="1"/>
            </p:cNvSpPr>
            <p:nvPr/>
          </p:nvSpPr>
          <p:spPr bwMode="auto">
            <a:xfrm>
              <a:off x="4428" y="2052"/>
              <a:ext cx="46" cy="46"/>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endParaRPr lang="en-US" altLang="en-US"/>
            </a:p>
          </p:txBody>
        </p:sp>
        <p:sp>
          <p:nvSpPr>
            <p:cNvPr id="44055" name="Oval 104"/>
            <p:cNvSpPr>
              <a:spLocks noChangeArrowheads="1"/>
            </p:cNvSpPr>
            <p:nvPr/>
          </p:nvSpPr>
          <p:spPr bwMode="auto">
            <a:xfrm>
              <a:off x="4519" y="2052"/>
              <a:ext cx="46" cy="46"/>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endParaRPr lang="en-US" altLang="en-US"/>
            </a:p>
          </p:txBody>
        </p:sp>
        <p:sp>
          <p:nvSpPr>
            <p:cNvPr id="44056" name="Oval 105"/>
            <p:cNvSpPr>
              <a:spLocks noChangeArrowheads="1"/>
            </p:cNvSpPr>
            <p:nvPr/>
          </p:nvSpPr>
          <p:spPr bwMode="auto">
            <a:xfrm>
              <a:off x="4552" y="2052"/>
              <a:ext cx="46" cy="46"/>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endParaRPr lang="en-US" altLang="en-US"/>
            </a:p>
          </p:txBody>
        </p:sp>
        <p:sp>
          <p:nvSpPr>
            <p:cNvPr id="44057" name="Oval 106"/>
            <p:cNvSpPr>
              <a:spLocks noChangeArrowheads="1"/>
            </p:cNvSpPr>
            <p:nvPr/>
          </p:nvSpPr>
          <p:spPr bwMode="auto">
            <a:xfrm>
              <a:off x="4591" y="2052"/>
              <a:ext cx="46" cy="46"/>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endParaRPr lang="en-US" altLang="en-US"/>
            </a:p>
          </p:txBody>
        </p:sp>
        <p:sp>
          <p:nvSpPr>
            <p:cNvPr id="44058" name="Oval 107"/>
            <p:cNvSpPr>
              <a:spLocks noChangeArrowheads="1"/>
            </p:cNvSpPr>
            <p:nvPr/>
          </p:nvSpPr>
          <p:spPr bwMode="auto">
            <a:xfrm>
              <a:off x="4632" y="2052"/>
              <a:ext cx="46" cy="46"/>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endParaRPr lang="en-US" altLang="en-US"/>
            </a:p>
          </p:txBody>
        </p:sp>
        <p:sp>
          <p:nvSpPr>
            <p:cNvPr id="44059" name="Oval 108"/>
            <p:cNvSpPr>
              <a:spLocks noChangeArrowheads="1"/>
            </p:cNvSpPr>
            <p:nvPr/>
          </p:nvSpPr>
          <p:spPr bwMode="auto">
            <a:xfrm>
              <a:off x="4653" y="2052"/>
              <a:ext cx="46" cy="46"/>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endParaRPr lang="en-US" altLang="en-US"/>
            </a:p>
          </p:txBody>
        </p:sp>
        <p:sp>
          <p:nvSpPr>
            <p:cNvPr id="44060" name="Oval 109"/>
            <p:cNvSpPr>
              <a:spLocks noChangeArrowheads="1"/>
            </p:cNvSpPr>
            <p:nvPr/>
          </p:nvSpPr>
          <p:spPr bwMode="auto">
            <a:xfrm>
              <a:off x="4701" y="2052"/>
              <a:ext cx="46" cy="46"/>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endParaRPr lang="en-US" altLang="en-US"/>
            </a:p>
          </p:txBody>
        </p:sp>
        <p:sp>
          <p:nvSpPr>
            <p:cNvPr id="44061" name="Oval 110"/>
            <p:cNvSpPr>
              <a:spLocks noChangeArrowheads="1"/>
            </p:cNvSpPr>
            <p:nvPr/>
          </p:nvSpPr>
          <p:spPr bwMode="auto">
            <a:xfrm>
              <a:off x="4743" y="2052"/>
              <a:ext cx="46" cy="46"/>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endParaRPr lang="en-US" altLang="en-US"/>
            </a:p>
          </p:txBody>
        </p:sp>
        <p:sp>
          <p:nvSpPr>
            <p:cNvPr id="44062" name="Oval 111"/>
            <p:cNvSpPr>
              <a:spLocks noChangeArrowheads="1"/>
            </p:cNvSpPr>
            <p:nvPr/>
          </p:nvSpPr>
          <p:spPr bwMode="auto">
            <a:xfrm>
              <a:off x="4770" y="2052"/>
              <a:ext cx="46" cy="46"/>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endParaRPr lang="en-US" altLang="en-US"/>
            </a:p>
          </p:txBody>
        </p:sp>
        <p:sp>
          <p:nvSpPr>
            <p:cNvPr id="44063" name="Oval 112"/>
            <p:cNvSpPr>
              <a:spLocks noChangeArrowheads="1"/>
            </p:cNvSpPr>
            <p:nvPr/>
          </p:nvSpPr>
          <p:spPr bwMode="auto">
            <a:xfrm>
              <a:off x="4878" y="2052"/>
              <a:ext cx="46" cy="46"/>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endParaRPr lang="en-US" altLang="en-US"/>
            </a:p>
          </p:txBody>
        </p:sp>
        <p:sp>
          <p:nvSpPr>
            <p:cNvPr id="44064" name="Oval 113"/>
            <p:cNvSpPr>
              <a:spLocks noChangeArrowheads="1"/>
            </p:cNvSpPr>
            <p:nvPr/>
          </p:nvSpPr>
          <p:spPr bwMode="auto">
            <a:xfrm>
              <a:off x="4917" y="2052"/>
              <a:ext cx="46" cy="46"/>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endParaRPr lang="en-US" altLang="en-US"/>
            </a:p>
          </p:txBody>
        </p:sp>
        <p:sp>
          <p:nvSpPr>
            <p:cNvPr id="44065" name="Oval 114"/>
            <p:cNvSpPr>
              <a:spLocks noChangeArrowheads="1"/>
            </p:cNvSpPr>
            <p:nvPr/>
          </p:nvSpPr>
          <p:spPr bwMode="auto">
            <a:xfrm>
              <a:off x="4968" y="2052"/>
              <a:ext cx="46" cy="46"/>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endParaRPr lang="en-US" altLang="en-US"/>
            </a:p>
          </p:txBody>
        </p:sp>
        <p:sp>
          <p:nvSpPr>
            <p:cNvPr id="44066" name="Oval 115"/>
            <p:cNvSpPr>
              <a:spLocks noChangeArrowheads="1"/>
            </p:cNvSpPr>
            <p:nvPr/>
          </p:nvSpPr>
          <p:spPr bwMode="auto">
            <a:xfrm>
              <a:off x="5058" y="2052"/>
              <a:ext cx="46" cy="46"/>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endParaRPr lang="en-US" altLang="en-US"/>
            </a:p>
          </p:txBody>
        </p:sp>
        <p:sp>
          <p:nvSpPr>
            <p:cNvPr id="44067" name="Oval 116"/>
            <p:cNvSpPr>
              <a:spLocks noChangeArrowheads="1"/>
            </p:cNvSpPr>
            <p:nvPr/>
          </p:nvSpPr>
          <p:spPr bwMode="auto">
            <a:xfrm>
              <a:off x="5108" y="2052"/>
              <a:ext cx="46" cy="46"/>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endParaRPr lang="en-US" altLang="en-US"/>
            </a:p>
          </p:txBody>
        </p:sp>
        <p:sp>
          <p:nvSpPr>
            <p:cNvPr id="44068" name="Oval 117"/>
            <p:cNvSpPr>
              <a:spLocks noChangeArrowheads="1"/>
            </p:cNvSpPr>
            <p:nvPr/>
          </p:nvSpPr>
          <p:spPr bwMode="auto">
            <a:xfrm>
              <a:off x="5283" y="2052"/>
              <a:ext cx="46" cy="46"/>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endParaRPr lang="en-US" altLang="en-US"/>
            </a:p>
          </p:txBody>
        </p:sp>
        <p:sp>
          <p:nvSpPr>
            <p:cNvPr id="44069" name="Oval 118"/>
            <p:cNvSpPr>
              <a:spLocks noChangeArrowheads="1"/>
            </p:cNvSpPr>
            <p:nvPr/>
          </p:nvSpPr>
          <p:spPr bwMode="auto">
            <a:xfrm>
              <a:off x="4664" y="1087"/>
              <a:ext cx="46" cy="46"/>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endParaRPr lang="en-US" altLang="en-US"/>
            </a:p>
          </p:txBody>
        </p:sp>
        <p:sp>
          <p:nvSpPr>
            <p:cNvPr id="44070" name="Oval 119"/>
            <p:cNvSpPr>
              <a:spLocks noChangeArrowheads="1"/>
            </p:cNvSpPr>
            <p:nvPr/>
          </p:nvSpPr>
          <p:spPr bwMode="auto">
            <a:xfrm>
              <a:off x="4791" y="1087"/>
              <a:ext cx="46" cy="46"/>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endParaRPr lang="en-US" altLang="en-US"/>
            </a:p>
          </p:txBody>
        </p:sp>
        <p:sp>
          <p:nvSpPr>
            <p:cNvPr id="44071" name="Oval 120"/>
            <p:cNvSpPr>
              <a:spLocks noChangeArrowheads="1"/>
            </p:cNvSpPr>
            <p:nvPr/>
          </p:nvSpPr>
          <p:spPr bwMode="auto">
            <a:xfrm>
              <a:off x="4830" y="1087"/>
              <a:ext cx="46" cy="46"/>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endParaRPr lang="en-US" altLang="en-US"/>
            </a:p>
          </p:txBody>
        </p:sp>
        <p:sp>
          <p:nvSpPr>
            <p:cNvPr id="44072" name="Oval 121"/>
            <p:cNvSpPr>
              <a:spLocks noChangeArrowheads="1"/>
            </p:cNvSpPr>
            <p:nvPr/>
          </p:nvSpPr>
          <p:spPr bwMode="auto">
            <a:xfrm>
              <a:off x="4889" y="1087"/>
              <a:ext cx="46" cy="46"/>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endParaRPr lang="en-US" altLang="en-US"/>
            </a:p>
          </p:txBody>
        </p:sp>
        <p:sp>
          <p:nvSpPr>
            <p:cNvPr id="44073" name="Oval 122"/>
            <p:cNvSpPr>
              <a:spLocks noChangeArrowheads="1"/>
            </p:cNvSpPr>
            <p:nvPr/>
          </p:nvSpPr>
          <p:spPr bwMode="auto">
            <a:xfrm>
              <a:off x="4934" y="1087"/>
              <a:ext cx="46" cy="46"/>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endParaRPr lang="en-US" altLang="en-US"/>
            </a:p>
          </p:txBody>
        </p:sp>
        <p:sp>
          <p:nvSpPr>
            <p:cNvPr id="44074" name="Oval 123"/>
            <p:cNvSpPr>
              <a:spLocks noChangeArrowheads="1"/>
            </p:cNvSpPr>
            <p:nvPr/>
          </p:nvSpPr>
          <p:spPr bwMode="auto">
            <a:xfrm>
              <a:off x="4991" y="1087"/>
              <a:ext cx="46" cy="46"/>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endParaRPr lang="en-US" altLang="en-US"/>
            </a:p>
          </p:txBody>
        </p:sp>
        <p:sp>
          <p:nvSpPr>
            <p:cNvPr id="44075" name="Oval 124"/>
            <p:cNvSpPr>
              <a:spLocks noChangeArrowheads="1"/>
            </p:cNvSpPr>
            <p:nvPr/>
          </p:nvSpPr>
          <p:spPr bwMode="auto">
            <a:xfrm>
              <a:off x="5024" y="1087"/>
              <a:ext cx="46" cy="46"/>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endParaRPr lang="en-US" altLang="en-US"/>
            </a:p>
          </p:txBody>
        </p:sp>
        <p:sp>
          <p:nvSpPr>
            <p:cNvPr id="44076" name="Oval 125"/>
            <p:cNvSpPr>
              <a:spLocks noChangeArrowheads="1"/>
            </p:cNvSpPr>
            <p:nvPr/>
          </p:nvSpPr>
          <p:spPr bwMode="auto">
            <a:xfrm>
              <a:off x="5060" y="1087"/>
              <a:ext cx="46" cy="46"/>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endParaRPr lang="en-US" altLang="en-US"/>
            </a:p>
          </p:txBody>
        </p:sp>
        <p:sp>
          <p:nvSpPr>
            <p:cNvPr id="44077" name="Oval 126"/>
            <p:cNvSpPr>
              <a:spLocks noChangeArrowheads="1"/>
            </p:cNvSpPr>
            <p:nvPr/>
          </p:nvSpPr>
          <p:spPr bwMode="auto">
            <a:xfrm>
              <a:off x="5102" y="1087"/>
              <a:ext cx="46" cy="46"/>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endParaRPr lang="en-US" altLang="en-US"/>
            </a:p>
          </p:txBody>
        </p:sp>
        <p:sp>
          <p:nvSpPr>
            <p:cNvPr id="44078" name="Oval 127"/>
            <p:cNvSpPr>
              <a:spLocks noChangeArrowheads="1"/>
            </p:cNvSpPr>
            <p:nvPr/>
          </p:nvSpPr>
          <p:spPr bwMode="auto">
            <a:xfrm>
              <a:off x="5159" y="1087"/>
              <a:ext cx="46" cy="46"/>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endParaRPr lang="en-US" altLang="en-US"/>
            </a:p>
          </p:txBody>
        </p:sp>
        <p:sp>
          <p:nvSpPr>
            <p:cNvPr id="44079" name="Oval 128"/>
            <p:cNvSpPr>
              <a:spLocks noChangeArrowheads="1"/>
            </p:cNvSpPr>
            <p:nvPr/>
          </p:nvSpPr>
          <p:spPr bwMode="auto">
            <a:xfrm>
              <a:off x="5195" y="1087"/>
              <a:ext cx="46" cy="46"/>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endParaRPr lang="en-US" altLang="en-US"/>
            </a:p>
          </p:txBody>
        </p:sp>
        <p:sp>
          <p:nvSpPr>
            <p:cNvPr id="44080" name="Oval 129"/>
            <p:cNvSpPr>
              <a:spLocks noChangeArrowheads="1"/>
            </p:cNvSpPr>
            <p:nvPr/>
          </p:nvSpPr>
          <p:spPr bwMode="auto">
            <a:xfrm>
              <a:off x="5237" y="1087"/>
              <a:ext cx="46" cy="46"/>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endParaRPr lang="en-US" altLang="en-US"/>
            </a:p>
          </p:txBody>
        </p:sp>
        <p:sp>
          <p:nvSpPr>
            <p:cNvPr id="44081" name="Oval 130"/>
            <p:cNvSpPr>
              <a:spLocks noChangeArrowheads="1"/>
            </p:cNvSpPr>
            <p:nvPr/>
          </p:nvSpPr>
          <p:spPr bwMode="auto">
            <a:xfrm>
              <a:off x="5294" y="1087"/>
              <a:ext cx="46" cy="46"/>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endParaRPr lang="en-US" altLang="en-US"/>
            </a:p>
          </p:txBody>
        </p:sp>
        <p:sp>
          <p:nvSpPr>
            <p:cNvPr id="44082" name="Oval 131"/>
            <p:cNvSpPr>
              <a:spLocks noChangeArrowheads="1"/>
            </p:cNvSpPr>
            <p:nvPr/>
          </p:nvSpPr>
          <p:spPr bwMode="auto">
            <a:xfrm>
              <a:off x="5327" y="1087"/>
              <a:ext cx="46" cy="46"/>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endParaRPr lang="en-US" altLang="en-US"/>
            </a:p>
          </p:txBody>
        </p:sp>
        <p:sp>
          <p:nvSpPr>
            <p:cNvPr id="44083" name="Oval 132"/>
            <p:cNvSpPr>
              <a:spLocks noChangeArrowheads="1"/>
            </p:cNvSpPr>
            <p:nvPr/>
          </p:nvSpPr>
          <p:spPr bwMode="auto">
            <a:xfrm>
              <a:off x="5384" y="1087"/>
              <a:ext cx="46" cy="46"/>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endParaRPr lang="en-US" altLang="en-US"/>
            </a:p>
          </p:txBody>
        </p:sp>
        <p:sp>
          <p:nvSpPr>
            <p:cNvPr id="44084" name="Oval 133"/>
            <p:cNvSpPr>
              <a:spLocks noChangeArrowheads="1"/>
            </p:cNvSpPr>
            <p:nvPr/>
          </p:nvSpPr>
          <p:spPr bwMode="auto">
            <a:xfrm>
              <a:off x="5519" y="1087"/>
              <a:ext cx="46" cy="46"/>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endParaRPr lang="en-US" altLang="en-US"/>
            </a:p>
          </p:txBody>
        </p:sp>
        <p:sp>
          <p:nvSpPr>
            <p:cNvPr id="44085" name="Oval 134"/>
            <p:cNvSpPr>
              <a:spLocks noChangeArrowheads="1"/>
            </p:cNvSpPr>
            <p:nvPr/>
          </p:nvSpPr>
          <p:spPr bwMode="auto">
            <a:xfrm>
              <a:off x="4815" y="2052"/>
              <a:ext cx="46" cy="46"/>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endParaRPr lang="en-US" altLang="en-US"/>
            </a:p>
          </p:txBody>
        </p:sp>
        <p:sp>
          <p:nvSpPr>
            <p:cNvPr id="44086" name="Oval 135"/>
            <p:cNvSpPr>
              <a:spLocks noChangeArrowheads="1"/>
            </p:cNvSpPr>
            <p:nvPr/>
          </p:nvSpPr>
          <p:spPr bwMode="auto">
            <a:xfrm>
              <a:off x="4887" y="2052"/>
              <a:ext cx="46" cy="46"/>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endParaRPr lang="en-US" altLang="en-US"/>
            </a:p>
          </p:txBody>
        </p:sp>
        <p:sp>
          <p:nvSpPr>
            <p:cNvPr id="44087" name="Oval 136"/>
            <p:cNvSpPr>
              <a:spLocks noChangeArrowheads="1"/>
            </p:cNvSpPr>
            <p:nvPr/>
          </p:nvSpPr>
          <p:spPr bwMode="auto">
            <a:xfrm>
              <a:off x="4959" y="2052"/>
              <a:ext cx="46" cy="46"/>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endParaRPr lang="en-US" altLang="en-US"/>
            </a:p>
          </p:txBody>
        </p:sp>
        <p:sp>
          <p:nvSpPr>
            <p:cNvPr id="44088" name="Oval 137"/>
            <p:cNvSpPr>
              <a:spLocks noChangeArrowheads="1"/>
            </p:cNvSpPr>
            <p:nvPr/>
          </p:nvSpPr>
          <p:spPr bwMode="auto">
            <a:xfrm>
              <a:off x="5031" y="2052"/>
              <a:ext cx="46" cy="46"/>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endParaRPr lang="en-US" altLang="en-US"/>
            </a:p>
          </p:txBody>
        </p:sp>
      </p:grpSp>
      <p:grpSp>
        <p:nvGrpSpPr>
          <p:cNvPr id="2" name="Group 1"/>
          <p:cNvGrpSpPr>
            <a:grpSpLocks/>
          </p:cNvGrpSpPr>
          <p:nvPr/>
        </p:nvGrpSpPr>
        <p:grpSpPr bwMode="auto">
          <a:xfrm>
            <a:off x="7477125" y="3594100"/>
            <a:ext cx="730250" cy="1514475"/>
            <a:chOff x="7507288" y="1773238"/>
            <a:chExt cx="730250" cy="1514475"/>
          </a:xfrm>
        </p:grpSpPr>
        <p:sp>
          <p:nvSpPr>
            <p:cNvPr id="44046" name="Line 198"/>
            <p:cNvSpPr>
              <a:spLocks noChangeShapeType="1"/>
            </p:cNvSpPr>
            <p:nvPr/>
          </p:nvSpPr>
          <p:spPr bwMode="auto">
            <a:xfrm flipV="1">
              <a:off x="8007350" y="2132013"/>
              <a:ext cx="0" cy="1143000"/>
            </a:xfrm>
            <a:prstGeom prst="line">
              <a:avLst/>
            </a:prstGeom>
            <a:noFill/>
            <a:ln w="127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47" name="Rectangle 199"/>
            <p:cNvSpPr>
              <a:spLocks noChangeArrowheads="1"/>
            </p:cNvSpPr>
            <p:nvPr/>
          </p:nvSpPr>
          <p:spPr bwMode="auto">
            <a:xfrm>
              <a:off x="7762875" y="2901950"/>
              <a:ext cx="153988"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9050" tIns="26987" rIns="19050" bIns="26987">
              <a:spAutoFit/>
            </a:bodyPr>
            <a:lstStyle>
              <a:lvl1pPr defTabSz="762000">
                <a:tabLst>
                  <a:tab pos="355600" algn="l"/>
                  <a:tab pos="711200" algn="l"/>
                  <a:tab pos="1079500" algn="l"/>
                </a:tabLst>
                <a:defRPr sz="2200">
                  <a:solidFill>
                    <a:schemeClr val="tx1"/>
                  </a:solidFill>
                  <a:latin typeface="Times New Roman" pitchFamily="18" charset="0"/>
                </a:defRPr>
              </a:lvl1pPr>
              <a:lvl2pPr marL="742950" indent="-285750" defTabSz="762000">
                <a:tabLst>
                  <a:tab pos="355600" algn="l"/>
                  <a:tab pos="711200" algn="l"/>
                  <a:tab pos="1079500" algn="l"/>
                </a:tabLst>
                <a:defRPr sz="2200">
                  <a:solidFill>
                    <a:schemeClr val="tx1"/>
                  </a:solidFill>
                  <a:latin typeface="Times New Roman" pitchFamily="18" charset="0"/>
                </a:defRPr>
              </a:lvl2pPr>
              <a:lvl3pPr marL="1143000" indent="-228600" defTabSz="762000">
                <a:tabLst>
                  <a:tab pos="355600" algn="l"/>
                  <a:tab pos="711200" algn="l"/>
                  <a:tab pos="1079500" algn="l"/>
                </a:tabLst>
                <a:defRPr sz="2200">
                  <a:solidFill>
                    <a:schemeClr val="tx1"/>
                  </a:solidFill>
                  <a:latin typeface="Times New Roman" pitchFamily="18" charset="0"/>
                </a:defRPr>
              </a:lvl3pPr>
              <a:lvl4pPr marL="1600200" indent="-228600" defTabSz="762000">
                <a:tabLst>
                  <a:tab pos="355600" algn="l"/>
                  <a:tab pos="711200" algn="l"/>
                  <a:tab pos="1079500" algn="l"/>
                </a:tabLst>
                <a:defRPr sz="2200">
                  <a:solidFill>
                    <a:schemeClr val="tx1"/>
                  </a:solidFill>
                  <a:latin typeface="Times New Roman" pitchFamily="18" charset="0"/>
                </a:defRPr>
              </a:lvl4pPr>
              <a:lvl5pPr marL="2057400" indent="-228600" defTabSz="762000">
                <a:tabLst>
                  <a:tab pos="355600" algn="l"/>
                  <a:tab pos="711200" algn="l"/>
                  <a:tab pos="1079500" algn="l"/>
                </a:tabLst>
                <a:defRPr sz="2200">
                  <a:solidFill>
                    <a:schemeClr val="tx1"/>
                  </a:solidFill>
                  <a:latin typeface="Times New Roman" pitchFamily="18" charset="0"/>
                </a:defRPr>
              </a:lvl5pPr>
              <a:lvl6pPr marL="25146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6pPr>
              <a:lvl7pPr marL="29718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7pPr>
              <a:lvl8pPr marL="34290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8pPr>
              <a:lvl9pPr marL="38862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9pPr>
            </a:lstStyle>
            <a:p>
              <a:pPr algn="r"/>
              <a:r>
                <a:rPr lang="en-US" altLang="en-US" sz="2000">
                  <a:solidFill>
                    <a:srgbClr val="0000FF"/>
                  </a:solidFill>
                  <a:latin typeface="Arial Narrow" pitchFamily="34" charset="0"/>
                </a:rPr>
                <a:t>a</a:t>
              </a:r>
            </a:p>
          </p:txBody>
        </p:sp>
        <p:sp>
          <p:nvSpPr>
            <p:cNvPr id="44048" name="Rectangle 200"/>
            <p:cNvSpPr>
              <a:spLocks noChangeArrowheads="1"/>
            </p:cNvSpPr>
            <p:nvPr/>
          </p:nvSpPr>
          <p:spPr bwMode="auto">
            <a:xfrm>
              <a:off x="8083550" y="2420938"/>
              <a:ext cx="153988"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9050" tIns="26987" rIns="19050" bIns="26987">
              <a:spAutoFit/>
            </a:bodyPr>
            <a:lstStyle>
              <a:lvl1pPr defTabSz="762000">
                <a:tabLst>
                  <a:tab pos="355600" algn="l"/>
                  <a:tab pos="711200" algn="l"/>
                  <a:tab pos="1079500" algn="l"/>
                </a:tabLst>
                <a:defRPr sz="2200">
                  <a:solidFill>
                    <a:schemeClr val="tx1"/>
                  </a:solidFill>
                  <a:latin typeface="Times New Roman" pitchFamily="18" charset="0"/>
                </a:defRPr>
              </a:lvl1pPr>
              <a:lvl2pPr marL="742950" indent="-285750" defTabSz="762000">
                <a:tabLst>
                  <a:tab pos="355600" algn="l"/>
                  <a:tab pos="711200" algn="l"/>
                  <a:tab pos="1079500" algn="l"/>
                </a:tabLst>
                <a:defRPr sz="2200">
                  <a:solidFill>
                    <a:schemeClr val="tx1"/>
                  </a:solidFill>
                  <a:latin typeface="Times New Roman" pitchFamily="18" charset="0"/>
                </a:defRPr>
              </a:lvl2pPr>
              <a:lvl3pPr marL="1143000" indent="-228600" defTabSz="762000">
                <a:tabLst>
                  <a:tab pos="355600" algn="l"/>
                  <a:tab pos="711200" algn="l"/>
                  <a:tab pos="1079500" algn="l"/>
                </a:tabLst>
                <a:defRPr sz="2200">
                  <a:solidFill>
                    <a:schemeClr val="tx1"/>
                  </a:solidFill>
                  <a:latin typeface="Times New Roman" pitchFamily="18" charset="0"/>
                </a:defRPr>
              </a:lvl3pPr>
              <a:lvl4pPr marL="1600200" indent="-228600" defTabSz="762000">
                <a:tabLst>
                  <a:tab pos="355600" algn="l"/>
                  <a:tab pos="711200" algn="l"/>
                  <a:tab pos="1079500" algn="l"/>
                </a:tabLst>
                <a:defRPr sz="2200">
                  <a:solidFill>
                    <a:schemeClr val="tx1"/>
                  </a:solidFill>
                  <a:latin typeface="Times New Roman" pitchFamily="18" charset="0"/>
                </a:defRPr>
              </a:lvl4pPr>
              <a:lvl5pPr marL="2057400" indent="-228600" defTabSz="762000">
                <a:tabLst>
                  <a:tab pos="355600" algn="l"/>
                  <a:tab pos="711200" algn="l"/>
                  <a:tab pos="1079500" algn="l"/>
                </a:tabLst>
                <a:defRPr sz="2200">
                  <a:solidFill>
                    <a:schemeClr val="tx1"/>
                  </a:solidFill>
                  <a:latin typeface="Times New Roman" pitchFamily="18" charset="0"/>
                </a:defRPr>
              </a:lvl5pPr>
              <a:lvl6pPr marL="25146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6pPr>
              <a:lvl7pPr marL="29718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7pPr>
              <a:lvl8pPr marL="34290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8pPr>
              <a:lvl9pPr marL="38862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9pPr>
            </a:lstStyle>
            <a:p>
              <a:r>
                <a:rPr lang="en-US" altLang="en-US" sz="2000">
                  <a:solidFill>
                    <a:srgbClr val="FF0000"/>
                  </a:solidFill>
                  <a:latin typeface="Arial Narrow" pitchFamily="34" charset="0"/>
                </a:rPr>
                <a:t>b</a:t>
              </a:r>
            </a:p>
          </p:txBody>
        </p:sp>
        <p:sp>
          <p:nvSpPr>
            <p:cNvPr id="44049" name="Rectangle 209"/>
            <p:cNvSpPr>
              <a:spLocks noChangeArrowheads="1"/>
            </p:cNvSpPr>
            <p:nvPr/>
          </p:nvSpPr>
          <p:spPr bwMode="auto">
            <a:xfrm>
              <a:off x="7796213" y="1773238"/>
              <a:ext cx="153987"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9050" tIns="26987" rIns="19050" bIns="26987">
              <a:spAutoFit/>
            </a:bodyPr>
            <a:lstStyle>
              <a:lvl1pPr defTabSz="762000">
                <a:tabLst>
                  <a:tab pos="355600" algn="l"/>
                  <a:tab pos="711200" algn="l"/>
                  <a:tab pos="1079500" algn="l"/>
                </a:tabLst>
                <a:defRPr sz="2200">
                  <a:solidFill>
                    <a:schemeClr val="tx1"/>
                  </a:solidFill>
                  <a:latin typeface="Times New Roman" pitchFamily="18" charset="0"/>
                </a:defRPr>
              </a:lvl1pPr>
              <a:lvl2pPr marL="742950" indent="-285750" defTabSz="762000">
                <a:tabLst>
                  <a:tab pos="355600" algn="l"/>
                  <a:tab pos="711200" algn="l"/>
                  <a:tab pos="1079500" algn="l"/>
                </a:tabLst>
                <a:defRPr sz="2200">
                  <a:solidFill>
                    <a:schemeClr val="tx1"/>
                  </a:solidFill>
                  <a:latin typeface="Times New Roman" pitchFamily="18" charset="0"/>
                </a:defRPr>
              </a:lvl2pPr>
              <a:lvl3pPr marL="1143000" indent="-228600" defTabSz="762000">
                <a:tabLst>
                  <a:tab pos="355600" algn="l"/>
                  <a:tab pos="711200" algn="l"/>
                  <a:tab pos="1079500" algn="l"/>
                </a:tabLst>
                <a:defRPr sz="2200">
                  <a:solidFill>
                    <a:schemeClr val="tx1"/>
                  </a:solidFill>
                  <a:latin typeface="Times New Roman" pitchFamily="18" charset="0"/>
                </a:defRPr>
              </a:lvl3pPr>
              <a:lvl4pPr marL="1600200" indent="-228600" defTabSz="762000">
                <a:tabLst>
                  <a:tab pos="355600" algn="l"/>
                  <a:tab pos="711200" algn="l"/>
                  <a:tab pos="1079500" algn="l"/>
                </a:tabLst>
                <a:defRPr sz="2200">
                  <a:solidFill>
                    <a:schemeClr val="tx1"/>
                  </a:solidFill>
                  <a:latin typeface="Times New Roman" pitchFamily="18" charset="0"/>
                </a:defRPr>
              </a:lvl4pPr>
              <a:lvl5pPr marL="2057400" indent="-228600" defTabSz="762000">
                <a:tabLst>
                  <a:tab pos="355600" algn="l"/>
                  <a:tab pos="711200" algn="l"/>
                  <a:tab pos="1079500" algn="l"/>
                </a:tabLst>
                <a:defRPr sz="2200">
                  <a:solidFill>
                    <a:schemeClr val="tx1"/>
                  </a:solidFill>
                  <a:latin typeface="Times New Roman" pitchFamily="18" charset="0"/>
                </a:defRPr>
              </a:lvl5pPr>
              <a:lvl6pPr marL="25146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6pPr>
              <a:lvl7pPr marL="29718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7pPr>
              <a:lvl8pPr marL="34290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8pPr>
              <a:lvl9pPr marL="38862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9pPr>
            </a:lstStyle>
            <a:p>
              <a:r>
                <a:rPr lang="en-US" altLang="en-US" sz="2000">
                  <a:solidFill>
                    <a:srgbClr val="FF0000"/>
                  </a:solidFill>
                  <a:latin typeface="Arial Narrow" pitchFamily="34" charset="0"/>
                </a:rPr>
                <a:t>d</a:t>
              </a:r>
            </a:p>
          </p:txBody>
        </p:sp>
        <p:sp>
          <p:nvSpPr>
            <p:cNvPr id="44050" name="Line 211"/>
            <p:cNvSpPr>
              <a:spLocks noChangeShapeType="1"/>
            </p:cNvSpPr>
            <p:nvPr/>
          </p:nvSpPr>
          <p:spPr bwMode="auto">
            <a:xfrm flipV="1">
              <a:off x="7708900" y="1773238"/>
              <a:ext cx="0" cy="1079500"/>
            </a:xfrm>
            <a:prstGeom prst="line">
              <a:avLst/>
            </a:prstGeom>
            <a:noFill/>
            <a:ln w="127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51" name="Rectangle 212"/>
            <p:cNvSpPr>
              <a:spLocks noChangeArrowheads="1"/>
            </p:cNvSpPr>
            <p:nvPr/>
          </p:nvSpPr>
          <p:spPr bwMode="auto">
            <a:xfrm>
              <a:off x="7507288" y="2060575"/>
              <a:ext cx="142875"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9050" tIns="26987" rIns="19050" bIns="26987">
              <a:spAutoFit/>
            </a:bodyPr>
            <a:lstStyle>
              <a:lvl1pPr defTabSz="762000">
                <a:tabLst>
                  <a:tab pos="355600" algn="l"/>
                  <a:tab pos="711200" algn="l"/>
                  <a:tab pos="1079500" algn="l"/>
                </a:tabLst>
                <a:defRPr sz="2200">
                  <a:solidFill>
                    <a:schemeClr val="tx1"/>
                  </a:solidFill>
                  <a:latin typeface="Times New Roman" pitchFamily="18" charset="0"/>
                </a:defRPr>
              </a:lvl1pPr>
              <a:lvl2pPr marL="742950" indent="-285750" defTabSz="762000">
                <a:tabLst>
                  <a:tab pos="355600" algn="l"/>
                  <a:tab pos="711200" algn="l"/>
                  <a:tab pos="1079500" algn="l"/>
                </a:tabLst>
                <a:defRPr sz="2200">
                  <a:solidFill>
                    <a:schemeClr val="tx1"/>
                  </a:solidFill>
                  <a:latin typeface="Times New Roman" pitchFamily="18" charset="0"/>
                </a:defRPr>
              </a:lvl2pPr>
              <a:lvl3pPr marL="1143000" indent="-228600" defTabSz="762000">
                <a:tabLst>
                  <a:tab pos="355600" algn="l"/>
                  <a:tab pos="711200" algn="l"/>
                  <a:tab pos="1079500" algn="l"/>
                </a:tabLst>
                <a:defRPr sz="2200">
                  <a:solidFill>
                    <a:schemeClr val="tx1"/>
                  </a:solidFill>
                  <a:latin typeface="Times New Roman" pitchFamily="18" charset="0"/>
                </a:defRPr>
              </a:lvl3pPr>
              <a:lvl4pPr marL="1600200" indent="-228600" defTabSz="762000">
                <a:tabLst>
                  <a:tab pos="355600" algn="l"/>
                  <a:tab pos="711200" algn="l"/>
                  <a:tab pos="1079500" algn="l"/>
                </a:tabLst>
                <a:defRPr sz="2200">
                  <a:solidFill>
                    <a:schemeClr val="tx1"/>
                  </a:solidFill>
                  <a:latin typeface="Times New Roman" pitchFamily="18" charset="0"/>
                </a:defRPr>
              </a:lvl4pPr>
              <a:lvl5pPr marL="2057400" indent="-228600" defTabSz="762000">
                <a:tabLst>
                  <a:tab pos="355600" algn="l"/>
                  <a:tab pos="711200" algn="l"/>
                  <a:tab pos="1079500" algn="l"/>
                </a:tabLst>
                <a:defRPr sz="2200">
                  <a:solidFill>
                    <a:schemeClr val="tx1"/>
                  </a:solidFill>
                  <a:latin typeface="Times New Roman" pitchFamily="18" charset="0"/>
                </a:defRPr>
              </a:lvl5pPr>
              <a:lvl6pPr marL="25146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6pPr>
              <a:lvl7pPr marL="29718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7pPr>
              <a:lvl8pPr marL="34290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8pPr>
              <a:lvl9pPr marL="38862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9pPr>
            </a:lstStyle>
            <a:p>
              <a:pPr algn="r"/>
              <a:r>
                <a:rPr lang="en-US" altLang="en-US" sz="2000">
                  <a:solidFill>
                    <a:srgbClr val="0000FF"/>
                  </a:solidFill>
                  <a:latin typeface="Arial Narrow" pitchFamily="34" charset="0"/>
                </a:rPr>
                <a:t>c</a:t>
              </a:r>
            </a:p>
          </p:txBody>
        </p:sp>
        <p:sp>
          <p:nvSpPr>
            <p:cNvPr id="44052" name="Line 208"/>
            <p:cNvSpPr>
              <a:spLocks noChangeShapeType="1"/>
            </p:cNvSpPr>
            <p:nvPr/>
          </p:nvSpPr>
          <p:spPr bwMode="auto">
            <a:xfrm flipH="1" flipV="1">
              <a:off x="8001000" y="1773238"/>
              <a:ext cx="3175" cy="287337"/>
            </a:xfrm>
            <a:prstGeom prst="line">
              <a:avLst/>
            </a:prstGeom>
            <a:noFill/>
            <a:ln w="127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53" name="Line 197"/>
            <p:cNvSpPr>
              <a:spLocks noChangeShapeType="1"/>
            </p:cNvSpPr>
            <p:nvPr/>
          </p:nvSpPr>
          <p:spPr bwMode="auto">
            <a:xfrm flipV="1">
              <a:off x="7710488" y="2924175"/>
              <a:ext cx="0" cy="363538"/>
            </a:xfrm>
            <a:prstGeom prst="line">
              <a:avLst/>
            </a:prstGeom>
            <a:noFill/>
            <a:ln w="127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1" name="Action Button: Home 80">
            <a:hlinkClick r:id="rId3" action="ppaction://hlinksldjump" highlightClick="1"/>
          </p:cNvPr>
          <p:cNvSpPr/>
          <p:nvPr/>
        </p:nvSpPr>
        <p:spPr bwMode="auto">
          <a:xfrm>
            <a:off x="8550275" y="6113323"/>
            <a:ext cx="500063" cy="428625"/>
          </a:xfrm>
          <a:prstGeom prst="actionButtonHome">
            <a:avLst/>
          </a:prstGeom>
          <a:solidFill>
            <a:srgbClr val="FFFFFF">
              <a:alpha val="49000"/>
            </a:srgbClr>
          </a:solidFill>
          <a:ln w="9525" cap="flat" cmpd="sng" algn="ctr">
            <a:solidFill>
              <a:schemeClr val="bg1">
                <a:lumMod val="50000"/>
              </a:schemeClr>
            </a:solidFill>
            <a:prstDash val="solid"/>
            <a:round/>
            <a:headEnd type="none" w="med" len="med"/>
            <a:tailEnd type="none" w="med" len="med"/>
          </a:ln>
          <a:effectLst/>
        </p:spPr>
        <p:txBody>
          <a:bodyPr/>
          <a:lstStyle/>
          <a:p>
            <a:pPr eaLnBrk="0" hangingPunct="0">
              <a:defRPr/>
            </a:pPr>
            <a:endParaRPr lang="en-US" dirty="0">
              <a:cs typeface="+mn-cs"/>
            </a:endParaRPr>
          </a:p>
        </p:txBody>
      </p:sp>
    </p:spTree>
    <p:extLst>
      <p:ext uri="{BB962C8B-B14F-4D97-AF65-F5344CB8AC3E}">
        <p14:creationId xmlns:p14="http://schemas.microsoft.com/office/powerpoint/2010/main" val="37464664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1299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1299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53" presetClass="entr" presetSubtype="16"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499"/>
                                          </p:stCondLst>
                                        </p:cTn>
                                        <p:tgtEl>
                                          <p:spTgt spid="212994">
                                            <p:txEl>
                                              <p:pRg st="2" end="2"/>
                                            </p:txEl>
                                          </p:spTgt>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nodeType="clickEffect">
                                  <p:stCondLst>
                                    <p:cond delay="0"/>
                                  </p:stCondLst>
                                  <p:childTnLst>
                                    <p:set>
                                      <p:cBhvr>
                                        <p:cTn id="25" dur="1" fill="hold">
                                          <p:stCondLst>
                                            <p:cond delay="0"/>
                                          </p:stCondLst>
                                        </p:cTn>
                                        <p:tgtEl>
                                          <p:spTgt spid="213094"/>
                                        </p:tgtEl>
                                        <p:attrNameLst>
                                          <p:attrName>style.visibility</p:attrName>
                                        </p:attrNameLst>
                                      </p:cBhvr>
                                      <p:to>
                                        <p:strVal val="visible"/>
                                      </p:to>
                                    </p:set>
                                    <p:animEffect transition="in" filter="wipe(left)">
                                      <p:cBhvr>
                                        <p:cTn id="26" dur="500"/>
                                        <p:tgtEl>
                                          <p:spTgt spid="213094"/>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12994">
                                            <p:txEl>
                                              <p:pRg st="3" end="3"/>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13024"/>
                                        </p:tgtEl>
                                        <p:attrNameLst>
                                          <p:attrName>style.visibility</p:attrName>
                                        </p:attrNameLst>
                                      </p:cBhvr>
                                      <p:to>
                                        <p:strVal val="visible"/>
                                      </p:to>
                                    </p:set>
                                    <p:animEffect transition="in" filter="wipe(left)">
                                      <p:cBhvr>
                                        <p:cTn id="35" dur="500"/>
                                        <p:tgtEl>
                                          <p:spTgt spid="213024"/>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grpId="0" nodeType="clickEffect">
                                  <p:stCondLst>
                                    <p:cond delay="0"/>
                                  </p:stCondLst>
                                  <p:childTnLst>
                                    <p:set>
                                      <p:cBhvr>
                                        <p:cTn id="39" dur="1" fill="hold">
                                          <p:stCondLst>
                                            <p:cond delay="499"/>
                                          </p:stCondLst>
                                        </p:cTn>
                                        <p:tgtEl>
                                          <p:spTgt spid="212994">
                                            <p:txEl>
                                              <p:pRg st="4" end="4"/>
                                            </p:txEl>
                                          </p:spTgt>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4" fill="hold" nodeType="click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wipe(down)">
                                      <p:cBhvr>
                                        <p:cTn id="44" dur="500"/>
                                        <p:tgtEl>
                                          <p:spTgt spid="2"/>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499"/>
                                          </p:stCondLst>
                                        </p:cTn>
                                        <p:tgtEl>
                                          <p:spTgt spid="212994">
                                            <p:txEl>
                                              <p:pRg st="5" end="5"/>
                                            </p:txEl>
                                          </p:spTgt>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499"/>
                                          </p:stCondLst>
                                        </p:cTn>
                                        <p:tgtEl>
                                          <p:spTgt spid="21299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4" grpId="0" build="p" bldLvl="3" autoUpdateAnimBg="0"/>
      <p:bldP spid="213024" grpId="0" animBg="1"/>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1058" name="Rectangle 2"/>
          <p:cNvSpPr>
            <a:spLocks noGrp="1" noChangeArrowheads="1"/>
          </p:cNvSpPr>
          <p:nvPr>
            <p:ph type="body" idx="1"/>
          </p:nvPr>
        </p:nvSpPr>
        <p:spPr>
          <a:xfrm>
            <a:off x="70626" y="1960847"/>
            <a:ext cx="9005888" cy="4869160"/>
          </a:xfrm>
        </p:spPr>
        <p:txBody>
          <a:bodyPr/>
          <a:lstStyle/>
          <a:p>
            <a:r>
              <a:rPr lang="en-US" altLang="en-US" dirty="0" smtClean="0"/>
              <a:t>Effect of a nominal predictor is expressed as a ratio (factor) or percent difference.</a:t>
            </a:r>
          </a:p>
          <a:p>
            <a:pPr lvl="1"/>
            <a:r>
              <a:rPr lang="en-US" altLang="en-US" dirty="0" smtClean="0"/>
              <a:t>Example: in their sporting careers, women get 2.3 times more tendon injuries than men.</a:t>
            </a:r>
          </a:p>
          <a:p>
            <a:pPr lvl="1"/>
            <a:r>
              <a:rPr lang="en-US" altLang="en-US" dirty="0" smtClean="0"/>
              <a:t>Example: men get 26% (1.26x) more muscle sprains than women.</a:t>
            </a:r>
          </a:p>
          <a:p>
            <a:r>
              <a:rPr lang="en-US" altLang="en-US" dirty="0" smtClean="0"/>
              <a:t>Effects of a numeric predictor are expressed as factors or percents per unit or per 2 SD of the predictor.</a:t>
            </a:r>
          </a:p>
          <a:p>
            <a:pPr lvl="1"/>
            <a:r>
              <a:rPr lang="en-US" altLang="en-US" dirty="0" smtClean="0"/>
              <a:t>Example: 13% more tackles per 2 SD of repeated-sprint speed.</a:t>
            </a:r>
          </a:p>
          <a:p>
            <a:r>
              <a:rPr lang="en-US" altLang="en-US" dirty="0" smtClean="0"/>
              <a:t>Magnitude scale for the count ratio is the same as for proportion and hazard ratios (and their inverses):</a:t>
            </a:r>
          </a:p>
        </p:txBody>
      </p:sp>
      <p:sp>
        <p:nvSpPr>
          <p:cNvPr id="45059" name="Rectangle 3"/>
          <p:cNvSpPr>
            <a:spLocks noChangeArrowheads="1"/>
          </p:cNvSpPr>
          <p:nvPr/>
        </p:nvSpPr>
        <p:spPr bwMode="auto">
          <a:xfrm>
            <a:off x="2688414" y="16457"/>
            <a:ext cx="6392862" cy="503238"/>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54000" rIns="90000" bIns="54000"/>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nSpc>
                <a:spcPct val="90000"/>
              </a:lnSpc>
              <a:spcBef>
                <a:spcPct val="5000"/>
              </a:spcBef>
              <a:buClr>
                <a:srgbClr val="FF0066"/>
              </a:buClr>
              <a:buFont typeface="Symbol" pitchFamily="18" charset="2"/>
              <a:buNone/>
            </a:pPr>
            <a:r>
              <a:rPr lang="en-US" altLang="en-US" sz="2400">
                <a:latin typeface="Arial Narrow" pitchFamily="34" charset="0"/>
              </a:rPr>
              <a:t>Effect</a:t>
            </a:r>
          </a:p>
        </p:txBody>
      </p:sp>
      <p:sp>
        <p:nvSpPr>
          <p:cNvPr id="45060" name="Rectangle 4"/>
          <p:cNvSpPr>
            <a:spLocks noChangeArrowheads="1"/>
          </p:cNvSpPr>
          <p:nvPr/>
        </p:nvSpPr>
        <p:spPr bwMode="auto">
          <a:xfrm>
            <a:off x="1510489" y="16457"/>
            <a:ext cx="1223962" cy="503238"/>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54000" rIns="90000" bIns="54000"/>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nSpc>
                <a:spcPct val="90000"/>
              </a:lnSpc>
              <a:spcBef>
                <a:spcPct val="5000"/>
              </a:spcBef>
              <a:buClr>
                <a:srgbClr val="FF0066"/>
              </a:buClr>
              <a:buFont typeface="Symbol" pitchFamily="18" charset="2"/>
              <a:buNone/>
            </a:pPr>
            <a:r>
              <a:rPr lang="en-US" altLang="en-US" sz="2400">
                <a:latin typeface="Arial Narrow" pitchFamily="34" charset="0"/>
              </a:rPr>
              <a:t>Predictor</a:t>
            </a:r>
          </a:p>
        </p:txBody>
      </p:sp>
      <p:sp>
        <p:nvSpPr>
          <p:cNvPr id="45061" name="Rectangle 5"/>
          <p:cNvSpPr>
            <a:spLocks noChangeArrowheads="1"/>
          </p:cNvSpPr>
          <p:nvPr/>
        </p:nvSpPr>
        <p:spPr bwMode="auto">
          <a:xfrm>
            <a:off x="70626" y="16457"/>
            <a:ext cx="1439863" cy="503238"/>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54000" rIns="90000" bIns="54000"/>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nSpc>
                <a:spcPct val="90000"/>
              </a:lnSpc>
              <a:spcBef>
                <a:spcPct val="5000"/>
              </a:spcBef>
              <a:buClr>
                <a:srgbClr val="FF0066"/>
              </a:buClr>
              <a:buFont typeface="Symbol" pitchFamily="18" charset="2"/>
              <a:buNone/>
            </a:pPr>
            <a:r>
              <a:rPr lang="en-US" altLang="en-US" sz="2400">
                <a:latin typeface="Arial Narrow" pitchFamily="34" charset="0"/>
              </a:rPr>
              <a:t>Dependent</a:t>
            </a:r>
          </a:p>
        </p:txBody>
      </p:sp>
      <p:sp>
        <p:nvSpPr>
          <p:cNvPr id="45062" name="Rectangle 81"/>
          <p:cNvSpPr>
            <a:spLocks noChangeArrowheads="1"/>
          </p:cNvSpPr>
          <p:nvPr/>
        </p:nvSpPr>
        <p:spPr bwMode="auto">
          <a:xfrm>
            <a:off x="1513664" y="1261057"/>
            <a:ext cx="1223962" cy="771525"/>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54000" rIns="90000" bIns="54000"/>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nSpc>
                <a:spcPct val="95000"/>
              </a:lnSpc>
              <a:spcBef>
                <a:spcPct val="5000"/>
              </a:spcBef>
              <a:buClr>
                <a:srgbClr val="FF0066"/>
              </a:buClr>
              <a:buFont typeface="Symbol" pitchFamily="18" charset="2"/>
              <a:buNone/>
            </a:pPr>
            <a:r>
              <a:rPr lang="en-US" altLang="en-US" sz="2400">
                <a:latin typeface="Arial Narrow" pitchFamily="34" charset="0"/>
              </a:rPr>
              <a:t>numeric</a:t>
            </a:r>
          </a:p>
        </p:txBody>
      </p:sp>
      <p:sp>
        <p:nvSpPr>
          <p:cNvPr id="45063" name="Rectangle 82"/>
          <p:cNvSpPr>
            <a:spLocks noChangeArrowheads="1"/>
          </p:cNvSpPr>
          <p:nvPr/>
        </p:nvSpPr>
        <p:spPr bwMode="auto">
          <a:xfrm>
            <a:off x="73801" y="1261057"/>
            <a:ext cx="1439863" cy="771525"/>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54000" rIns="90000" bIns="54000"/>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nSpc>
                <a:spcPct val="95000"/>
              </a:lnSpc>
              <a:spcBef>
                <a:spcPct val="5000"/>
              </a:spcBef>
              <a:buClr>
                <a:srgbClr val="FF0066"/>
              </a:buClr>
              <a:buFont typeface="Symbol" pitchFamily="18" charset="2"/>
              <a:buNone/>
            </a:pPr>
            <a:r>
              <a:rPr lang="en-US" altLang="en-US" sz="2400">
                <a:latin typeface="Arial Narrow" pitchFamily="34" charset="0"/>
              </a:rPr>
              <a:t>count</a:t>
            </a:r>
            <a:br>
              <a:rPr lang="en-US" altLang="en-US" sz="2400">
                <a:latin typeface="Arial Narrow" pitchFamily="34" charset="0"/>
              </a:rPr>
            </a:br>
            <a:endParaRPr lang="en-US" altLang="en-US" sz="2400">
              <a:latin typeface="Arial Narrow" pitchFamily="34" charset="0"/>
            </a:endParaRPr>
          </a:p>
        </p:txBody>
      </p:sp>
      <p:sp>
        <p:nvSpPr>
          <p:cNvPr id="45064" name="Rectangle 83"/>
          <p:cNvSpPr>
            <a:spLocks noChangeArrowheads="1"/>
          </p:cNvSpPr>
          <p:nvPr/>
        </p:nvSpPr>
        <p:spPr bwMode="auto">
          <a:xfrm>
            <a:off x="73801" y="1535695"/>
            <a:ext cx="1047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r>
              <a:rPr lang="en-US" altLang="en-US" sz="2400">
                <a:solidFill>
                  <a:srgbClr val="CC0099"/>
                </a:solidFill>
                <a:latin typeface="Arial Narrow" pitchFamily="34" charset="0"/>
              </a:rPr>
              <a:t>Tackles</a:t>
            </a:r>
          </a:p>
        </p:txBody>
      </p:sp>
      <p:sp>
        <p:nvSpPr>
          <p:cNvPr id="45065" name="Rectangle 84"/>
          <p:cNvSpPr>
            <a:spLocks noChangeArrowheads="1"/>
          </p:cNvSpPr>
          <p:nvPr/>
        </p:nvSpPr>
        <p:spPr bwMode="auto">
          <a:xfrm>
            <a:off x="1512076" y="1535695"/>
            <a:ext cx="9921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r>
              <a:rPr lang="en-US" altLang="en-US" sz="2400">
                <a:solidFill>
                  <a:srgbClr val="CC0099"/>
                </a:solidFill>
                <a:latin typeface="Arial Narrow" pitchFamily="34" charset="0"/>
              </a:rPr>
              <a:t>Fitness</a:t>
            </a:r>
          </a:p>
        </p:txBody>
      </p:sp>
      <p:sp>
        <p:nvSpPr>
          <p:cNvPr id="45066" name="Rectangle 87"/>
          <p:cNvSpPr>
            <a:spLocks noChangeArrowheads="1"/>
          </p:cNvSpPr>
          <p:nvPr/>
        </p:nvSpPr>
        <p:spPr bwMode="auto">
          <a:xfrm>
            <a:off x="1513664" y="511757"/>
            <a:ext cx="1223962" cy="749300"/>
          </a:xfrm>
          <a:prstGeom prst="rect">
            <a:avLst/>
          </a:pr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54000" rIns="90000" bIns="54000"/>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nSpc>
                <a:spcPct val="90000"/>
              </a:lnSpc>
              <a:spcBef>
                <a:spcPct val="5000"/>
              </a:spcBef>
              <a:buClr>
                <a:srgbClr val="FF0066"/>
              </a:buClr>
              <a:buFont typeface="Symbol" pitchFamily="18" charset="2"/>
              <a:buNone/>
            </a:pPr>
            <a:r>
              <a:rPr lang="en-US" altLang="en-US" sz="2400">
                <a:latin typeface="Arial Narrow" pitchFamily="34" charset="0"/>
              </a:rPr>
              <a:t>nominal</a:t>
            </a:r>
          </a:p>
        </p:txBody>
      </p:sp>
      <p:sp>
        <p:nvSpPr>
          <p:cNvPr id="45067" name="Rectangle 88"/>
          <p:cNvSpPr>
            <a:spLocks noChangeArrowheads="1"/>
          </p:cNvSpPr>
          <p:nvPr/>
        </p:nvSpPr>
        <p:spPr bwMode="auto">
          <a:xfrm>
            <a:off x="73801" y="511757"/>
            <a:ext cx="1439863" cy="749300"/>
          </a:xfrm>
          <a:prstGeom prst="rect">
            <a:avLst/>
          </a:pr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54000" rIns="90000" bIns="54000"/>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nSpc>
                <a:spcPct val="90000"/>
              </a:lnSpc>
              <a:spcBef>
                <a:spcPct val="5000"/>
              </a:spcBef>
              <a:buClr>
                <a:srgbClr val="FF0066"/>
              </a:buClr>
              <a:buFont typeface="Symbol" pitchFamily="18" charset="2"/>
              <a:buNone/>
            </a:pPr>
            <a:r>
              <a:rPr lang="en-US" altLang="en-US" sz="2400">
                <a:latin typeface="Arial Narrow" pitchFamily="34" charset="0"/>
              </a:rPr>
              <a:t>count</a:t>
            </a:r>
          </a:p>
        </p:txBody>
      </p:sp>
      <p:sp>
        <p:nvSpPr>
          <p:cNvPr id="45068" name="Rectangle 89"/>
          <p:cNvSpPr>
            <a:spLocks noChangeArrowheads="1"/>
          </p:cNvSpPr>
          <p:nvPr/>
        </p:nvSpPr>
        <p:spPr bwMode="auto">
          <a:xfrm>
            <a:off x="73801" y="764170"/>
            <a:ext cx="9921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r>
              <a:rPr lang="en-US" altLang="en-US" sz="2400">
                <a:solidFill>
                  <a:srgbClr val="CC0099"/>
                </a:solidFill>
                <a:latin typeface="Arial Narrow" pitchFamily="34" charset="0"/>
              </a:rPr>
              <a:t>Injuries</a:t>
            </a:r>
          </a:p>
        </p:txBody>
      </p:sp>
      <p:sp>
        <p:nvSpPr>
          <p:cNvPr id="45069" name="Rectangle 90"/>
          <p:cNvSpPr>
            <a:spLocks noChangeArrowheads="1"/>
          </p:cNvSpPr>
          <p:nvPr/>
        </p:nvSpPr>
        <p:spPr bwMode="auto">
          <a:xfrm>
            <a:off x="1512076" y="764170"/>
            <a:ext cx="615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r>
              <a:rPr lang="en-US" altLang="en-US" sz="2400">
                <a:solidFill>
                  <a:srgbClr val="CC0099"/>
                </a:solidFill>
                <a:latin typeface="Arial Narrow" pitchFamily="34" charset="0"/>
              </a:rPr>
              <a:t>Sex</a:t>
            </a:r>
          </a:p>
        </p:txBody>
      </p:sp>
      <p:sp>
        <p:nvSpPr>
          <p:cNvPr id="45070" name="Rectangle 80"/>
          <p:cNvSpPr>
            <a:spLocks noChangeArrowheads="1"/>
          </p:cNvSpPr>
          <p:nvPr/>
        </p:nvSpPr>
        <p:spPr bwMode="auto">
          <a:xfrm>
            <a:off x="2729689" y="1261057"/>
            <a:ext cx="6353175" cy="771525"/>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54000" rIns="90000" bIns="54000"/>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nSpc>
                <a:spcPct val="95000"/>
              </a:lnSpc>
              <a:spcBef>
                <a:spcPct val="5000"/>
              </a:spcBef>
              <a:buClr>
                <a:srgbClr val="FF0066"/>
              </a:buClr>
              <a:buFont typeface="Symbol" pitchFamily="18" charset="2"/>
              <a:buNone/>
            </a:pPr>
            <a:r>
              <a:rPr lang="en-US" altLang="en-US" sz="2400">
                <a:latin typeface="Arial Narrow" pitchFamily="34" charset="0"/>
              </a:rPr>
              <a:t>"slope" (ratio per unit of predictor)</a:t>
            </a:r>
          </a:p>
        </p:txBody>
      </p:sp>
      <p:sp>
        <p:nvSpPr>
          <p:cNvPr id="45071" name="Rectangle 86"/>
          <p:cNvSpPr>
            <a:spLocks noChangeArrowheads="1"/>
          </p:cNvSpPr>
          <p:nvPr/>
        </p:nvSpPr>
        <p:spPr bwMode="auto">
          <a:xfrm>
            <a:off x="2729689" y="511757"/>
            <a:ext cx="6353175" cy="749300"/>
          </a:xfrm>
          <a:prstGeom prst="rect">
            <a:avLst/>
          </a:pr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54000" rIns="18000" bIns="54000"/>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nSpc>
                <a:spcPct val="90000"/>
              </a:lnSpc>
              <a:spcBef>
                <a:spcPct val="5000"/>
              </a:spcBef>
              <a:buClr>
                <a:srgbClr val="FF0066"/>
              </a:buClr>
              <a:buFont typeface="Symbol" pitchFamily="18" charset="2"/>
              <a:buNone/>
            </a:pPr>
            <a:r>
              <a:rPr lang="en-US" altLang="en-US" sz="2400">
                <a:latin typeface="Arial Narrow" pitchFamily="34" charset="0"/>
              </a:rPr>
              <a:t>ratio of counts</a:t>
            </a:r>
          </a:p>
        </p:txBody>
      </p:sp>
      <p:grpSp>
        <p:nvGrpSpPr>
          <p:cNvPr id="57" name="Group 138"/>
          <p:cNvGrpSpPr>
            <a:grpSpLocks/>
          </p:cNvGrpSpPr>
          <p:nvPr/>
        </p:nvGrpSpPr>
        <p:grpSpPr bwMode="auto">
          <a:xfrm>
            <a:off x="285757" y="6072309"/>
            <a:ext cx="8575625" cy="743701"/>
            <a:chOff x="476" y="3725"/>
            <a:chExt cx="5038" cy="467"/>
          </a:xfrm>
        </p:grpSpPr>
        <p:sp>
          <p:nvSpPr>
            <p:cNvPr id="58" name="Rectangle 139"/>
            <p:cNvSpPr>
              <a:spLocks noChangeArrowheads="1"/>
            </p:cNvSpPr>
            <p:nvPr/>
          </p:nvSpPr>
          <p:spPr bwMode="auto">
            <a:xfrm rot="10800000">
              <a:off x="476" y="3725"/>
              <a:ext cx="5038" cy="440"/>
            </a:xfrm>
            <a:prstGeom prst="rect">
              <a:avLst/>
            </a:prstGeom>
            <a:gradFill rotWithShape="1">
              <a:gsLst>
                <a:gs pos="0">
                  <a:srgbClr val="FF3399">
                    <a:alpha val="29999"/>
                  </a:srgbClr>
                </a:gs>
                <a:gs pos="25000">
                  <a:srgbClr val="FF6633">
                    <a:alpha val="29999"/>
                  </a:srgbClr>
                </a:gs>
                <a:gs pos="50000">
                  <a:srgbClr val="FFFF00">
                    <a:alpha val="29999"/>
                  </a:srgbClr>
                </a:gs>
                <a:gs pos="75000">
                  <a:srgbClr val="01A78F">
                    <a:alpha val="29999"/>
                  </a:srgbClr>
                </a:gs>
                <a:gs pos="100000">
                  <a:srgbClr val="3366FF">
                    <a:alpha val="29999"/>
                  </a:srgb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eaLnBrk="0" hangingPunct="0"/>
              <a:endParaRPr lang="en-US"/>
            </a:p>
          </p:txBody>
        </p:sp>
        <p:sp>
          <p:nvSpPr>
            <p:cNvPr id="59" name="Rectangle 140"/>
            <p:cNvSpPr>
              <a:spLocks noChangeArrowheads="1"/>
            </p:cNvSpPr>
            <p:nvPr/>
          </p:nvSpPr>
          <p:spPr bwMode="auto">
            <a:xfrm>
              <a:off x="917" y="3734"/>
              <a:ext cx="358" cy="45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18000" tIns="44450" rIns="18000" bIns="44450">
              <a:spAutoFit/>
            </a:bodyPr>
            <a:lstStyle/>
            <a:p>
              <a:pPr algn="ctr" eaLnBrk="0" hangingPunct="0">
                <a:lnSpc>
                  <a:spcPct val="80000"/>
                </a:lnSpc>
              </a:pPr>
              <a:r>
                <a:rPr lang="en-AU" altLang="en-AU" sz="2600" dirty="0" smtClean="0">
                  <a:solidFill>
                    <a:srgbClr val="0000FF"/>
                  </a:solidFill>
                  <a:latin typeface="Arial Narrow" pitchFamily="34" charset="0"/>
                </a:rPr>
                <a:t>1.11</a:t>
              </a:r>
              <a:br>
                <a:rPr lang="en-AU" altLang="en-AU" sz="2600" dirty="0" smtClean="0">
                  <a:solidFill>
                    <a:srgbClr val="0000FF"/>
                  </a:solidFill>
                  <a:latin typeface="Arial Narrow" pitchFamily="34" charset="0"/>
                </a:rPr>
              </a:br>
              <a:r>
                <a:rPr lang="en-AU" altLang="en-AU" sz="2600" dirty="0" smtClean="0">
                  <a:solidFill>
                    <a:srgbClr val="0000FF"/>
                  </a:solidFill>
                  <a:latin typeface="Arial Narrow" pitchFamily="34" charset="0"/>
                </a:rPr>
                <a:t>0.90</a:t>
              </a:r>
              <a:endParaRPr lang="en-US" altLang="en-AU" sz="2600" dirty="0">
                <a:solidFill>
                  <a:srgbClr val="0000FF"/>
                </a:solidFill>
                <a:latin typeface="Arial Narrow" pitchFamily="34" charset="0"/>
              </a:endParaRPr>
            </a:p>
          </p:txBody>
        </p:sp>
        <p:sp>
          <p:nvSpPr>
            <p:cNvPr id="60" name="Rectangle 141"/>
            <p:cNvSpPr>
              <a:spLocks noChangeArrowheads="1"/>
            </p:cNvSpPr>
            <p:nvPr/>
          </p:nvSpPr>
          <p:spPr bwMode="auto">
            <a:xfrm>
              <a:off x="1700" y="3734"/>
              <a:ext cx="358" cy="45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18000" tIns="44450" rIns="18000" bIns="44450">
              <a:spAutoFit/>
            </a:bodyPr>
            <a:lstStyle/>
            <a:p>
              <a:pPr algn="ctr" eaLnBrk="0" hangingPunct="0">
                <a:lnSpc>
                  <a:spcPct val="80000"/>
                </a:lnSpc>
              </a:pPr>
              <a:r>
                <a:rPr lang="en-AU" altLang="en-AU" sz="2600" dirty="0" smtClean="0">
                  <a:solidFill>
                    <a:srgbClr val="0000FF"/>
                  </a:solidFill>
                  <a:latin typeface="Arial Narrow" pitchFamily="34" charset="0"/>
                </a:rPr>
                <a:t>1.43</a:t>
              </a:r>
              <a:br>
                <a:rPr lang="en-AU" altLang="en-AU" sz="2600" dirty="0" smtClean="0">
                  <a:solidFill>
                    <a:srgbClr val="0000FF"/>
                  </a:solidFill>
                  <a:latin typeface="Arial Narrow" pitchFamily="34" charset="0"/>
                </a:rPr>
              </a:br>
              <a:r>
                <a:rPr lang="en-AU" altLang="en-AU" sz="2600" dirty="0" smtClean="0">
                  <a:solidFill>
                    <a:srgbClr val="0000FF"/>
                  </a:solidFill>
                  <a:latin typeface="Arial Narrow" pitchFamily="34" charset="0"/>
                </a:rPr>
                <a:t>0.70</a:t>
              </a:r>
              <a:endParaRPr lang="en-US" altLang="en-AU" sz="2600" dirty="0">
                <a:solidFill>
                  <a:srgbClr val="0000FF"/>
                </a:solidFill>
                <a:latin typeface="Arial Narrow" pitchFamily="34" charset="0"/>
              </a:endParaRPr>
            </a:p>
          </p:txBody>
        </p:sp>
        <p:sp>
          <p:nvSpPr>
            <p:cNvPr id="61" name="Rectangle 142"/>
            <p:cNvSpPr>
              <a:spLocks noChangeArrowheads="1"/>
            </p:cNvSpPr>
            <p:nvPr/>
          </p:nvSpPr>
          <p:spPr bwMode="auto">
            <a:xfrm>
              <a:off x="2782" y="3734"/>
              <a:ext cx="358" cy="45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18000" tIns="44450" rIns="18000" bIns="44450">
              <a:spAutoFit/>
            </a:bodyPr>
            <a:lstStyle/>
            <a:p>
              <a:pPr algn="ctr" eaLnBrk="0" hangingPunct="0">
                <a:lnSpc>
                  <a:spcPct val="80000"/>
                </a:lnSpc>
              </a:pPr>
              <a:r>
                <a:rPr lang="en-AU" altLang="en-AU" sz="2600" dirty="0" smtClean="0">
                  <a:solidFill>
                    <a:srgbClr val="0000FF"/>
                  </a:solidFill>
                  <a:latin typeface="Arial Narrow" pitchFamily="34" charset="0"/>
                </a:rPr>
                <a:t>2.0</a:t>
              </a:r>
              <a:br>
                <a:rPr lang="en-AU" altLang="en-AU" sz="2600" dirty="0" smtClean="0">
                  <a:solidFill>
                    <a:srgbClr val="0000FF"/>
                  </a:solidFill>
                  <a:latin typeface="Arial Narrow" pitchFamily="34" charset="0"/>
                </a:rPr>
              </a:br>
              <a:r>
                <a:rPr lang="en-AU" altLang="en-AU" sz="2600" dirty="0" smtClean="0">
                  <a:solidFill>
                    <a:srgbClr val="0000FF"/>
                  </a:solidFill>
                  <a:latin typeface="Arial Narrow" pitchFamily="34" charset="0"/>
                </a:rPr>
                <a:t>0.50</a:t>
              </a:r>
              <a:endParaRPr lang="en-US" altLang="en-AU" sz="2600" dirty="0">
                <a:solidFill>
                  <a:srgbClr val="0000FF"/>
                </a:solidFill>
                <a:latin typeface="Arial Narrow" pitchFamily="34" charset="0"/>
              </a:endParaRPr>
            </a:p>
          </p:txBody>
        </p:sp>
        <p:sp>
          <p:nvSpPr>
            <p:cNvPr id="62" name="Rectangle 143"/>
            <p:cNvSpPr>
              <a:spLocks noChangeArrowheads="1"/>
            </p:cNvSpPr>
            <p:nvPr/>
          </p:nvSpPr>
          <p:spPr bwMode="auto">
            <a:xfrm>
              <a:off x="3548" y="3734"/>
              <a:ext cx="358" cy="45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18000" tIns="44450" rIns="18000" bIns="44450">
              <a:spAutoFit/>
            </a:bodyPr>
            <a:lstStyle/>
            <a:p>
              <a:pPr algn="ctr" eaLnBrk="0" hangingPunct="0">
                <a:lnSpc>
                  <a:spcPct val="80000"/>
                </a:lnSpc>
              </a:pPr>
              <a:r>
                <a:rPr lang="en-AU" altLang="en-AU" sz="2600" dirty="0" smtClean="0">
                  <a:solidFill>
                    <a:srgbClr val="0000FF"/>
                  </a:solidFill>
                  <a:latin typeface="Arial Narrow" pitchFamily="34" charset="0"/>
                </a:rPr>
                <a:t>3.3</a:t>
              </a:r>
              <a:br>
                <a:rPr lang="en-AU" altLang="en-AU" sz="2600" dirty="0" smtClean="0">
                  <a:solidFill>
                    <a:srgbClr val="0000FF"/>
                  </a:solidFill>
                  <a:latin typeface="Arial Narrow" pitchFamily="34" charset="0"/>
                </a:rPr>
              </a:br>
              <a:r>
                <a:rPr lang="en-AU" altLang="en-AU" sz="2600" dirty="0" smtClean="0">
                  <a:solidFill>
                    <a:srgbClr val="0000FF"/>
                  </a:solidFill>
                  <a:latin typeface="Arial Narrow" pitchFamily="34" charset="0"/>
                </a:rPr>
                <a:t>0.30</a:t>
              </a:r>
              <a:endParaRPr lang="en-US" altLang="en-AU" sz="2600" dirty="0">
                <a:solidFill>
                  <a:srgbClr val="0000FF"/>
                </a:solidFill>
                <a:latin typeface="Arial Narrow" pitchFamily="34" charset="0"/>
              </a:endParaRPr>
            </a:p>
          </p:txBody>
        </p:sp>
        <p:sp>
          <p:nvSpPr>
            <p:cNvPr id="63" name="Rectangle 144"/>
            <p:cNvSpPr>
              <a:spLocks noChangeArrowheads="1"/>
            </p:cNvSpPr>
            <p:nvPr/>
          </p:nvSpPr>
          <p:spPr bwMode="auto">
            <a:xfrm>
              <a:off x="4656" y="3734"/>
              <a:ext cx="358" cy="45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18000" tIns="44450" rIns="18000" bIns="44450">
              <a:spAutoFit/>
            </a:bodyPr>
            <a:lstStyle/>
            <a:p>
              <a:pPr algn="ctr" eaLnBrk="0" hangingPunct="0">
                <a:lnSpc>
                  <a:spcPct val="80000"/>
                </a:lnSpc>
              </a:pPr>
              <a:r>
                <a:rPr lang="en-AU" altLang="en-AU" sz="2600" dirty="0" smtClean="0">
                  <a:solidFill>
                    <a:srgbClr val="0000FF"/>
                  </a:solidFill>
                  <a:latin typeface="Arial Narrow" pitchFamily="34" charset="0"/>
                </a:rPr>
                <a:t>10</a:t>
              </a:r>
              <a:br>
                <a:rPr lang="en-AU" altLang="en-AU" sz="2600" dirty="0" smtClean="0">
                  <a:solidFill>
                    <a:srgbClr val="0000FF"/>
                  </a:solidFill>
                  <a:latin typeface="Arial Narrow" pitchFamily="34" charset="0"/>
                </a:rPr>
              </a:br>
              <a:r>
                <a:rPr lang="en-AU" altLang="en-AU" sz="2600" dirty="0" smtClean="0">
                  <a:solidFill>
                    <a:srgbClr val="0000FF"/>
                  </a:solidFill>
                  <a:latin typeface="Arial Narrow" pitchFamily="34" charset="0"/>
                </a:rPr>
                <a:t>0.10</a:t>
              </a:r>
              <a:endParaRPr lang="en-US" altLang="en-AU" sz="2600" dirty="0">
                <a:solidFill>
                  <a:srgbClr val="0000FF"/>
                </a:solidFill>
                <a:latin typeface="Arial Narrow" pitchFamily="34" charset="0"/>
              </a:endParaRPr>
            </a:p>
          </p:txBody>
        </p:sp>
        <p:sp>
          <p:nvSpPr>
            <p:cNvPr id="64" name="Rectangle 145"/>
            <p:cNvSpPr>
              <a:spLocks noChangeArrowheads="1"/>
            </p:cNvSpPr>
            <p:nvPr/>
          </p:nvSpPr>
          <p:spPr bwMode="auto">
            <a:xfrm>
              <a:off x="509" y="3817"/>
              <a:ext cx="390" cy="2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18000" tIns="44450" rIns="18000" bIns="44450">
              <a:spAutoFit/>
            </a:bodyPr>
            <a:lstStyle/>
            <a:p>
              <a:pPr algn="ctr" eaLnBrk="0" hangingPunct="0">
                <a:lnSpc>
                  <a:spcPct val="90000"/>
                </a:lnSpc>
              </a:pPr>
              <a:r>
                <a:rPr lang="en-AU" altLang="en-AU" sz="2400" dirty="0">
                  <a:latin typeface="Arial Narrow" pitchFamily="34" charset="0"/>
                </a:rPr>
                <a:t>trivial</a:t>
              </a:r>
              <a:endParaRPr lang="en-US" altLang="en-AU" sz="2400" dirty="0">
                <a:latin typeface="Arial Narrow" pitchFamily="34" charset="0"/>
              </a:endParaRPr>
            </a:p>
          </p:txBody>
        </p:sp>
        <p:sp>
          <p:nvSpPr>
            <p:cNvPr id="65" name="Rectangle 146"/>
            <p:cNvSpPr>
              <a:spLocks noChangeArrowheads="1"/>
            </p:cNvSpPr>
            <p:nvPr/>
          </p:nvSpPr>
          <p:spPr bwMode="auto">
            <a:xfrm>
              <a:off x="1292" y="3817"/>
              <a:ext cx="390" cy="2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18000" tIns="44450" rIns="18000" bIns="44450">
              <a:spAutoFit/>
            </a:bodyPr>
            <a:lstStyle/>
            <a:p>
              <a:pPr algn="ctr" eaLnBrk="0" hangingPunct="0">
                <a:lnSpc>
                  <a:spcPct val="90000"/>
                </a:lnSpc>
              </a:pPr>
              <a:r>
                <a:rPr lang="en-AU" altLang="en-AU" sz="2400">
                  <a:latin typeface="Arial Narrow" pitchFamily="34" charset="0"/>
                </a:rPr>
                <a:t>small</a:t>
              </a:r>
              <a:endParaRPr lang="en-US" altLang="en-AU" sz="2400">
                <a:latin typeface="Arial Narrow" pitchFamily="34" charset="0"/>
              </a:endParaRPr>
            </a:p>
          </p:txBody>
        </p:sp>
        <p:sp>
          <p:nvSpPr>
            <p:cNvPr id="66" name="Rectangle 147"/>
            <p:cNvSpPr>
              <a:spLocks noChangeArrowheads="1"/>
            </p:cNvSpPr>
            <p:nvPr/>
          </p:nvSpPr>
          <p:spPr bwMode="auto">
            <a:xfrm>
              <a:off x="2075" y="3817"/>
              <a:ext cx="689" cy="2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18000" tIns="44450" rIns="18000" bIns="44450">
              <a:spAutoFit/>
            </a:bodyPr>
            <a:lstStyle/>
            <a:p>
              <a:pPr algn="ctr" eaLnBrk="0" hangingPunct="0">
                <a:lnSpc>
                  <a:spcPct val="90000"/>
                </a:lnSpc>
              </a:pPr>
              <a:r>
                <a:rPr lang="en-AU" altLang="en-AU" sz="2400">
                  <a:latin typeface="Arial Narrow" pitchFamily="34" charset="0"/>
                </a:rPr>
                <a:t>moderate</a:t>
              </a:r>
              <a:endParaRPr lang="en-US" altLang="en-AU" sz="2400">
                <a:latin typeface="Arial Narrow" pitchFamily="34" charset="0"/>
              </a:endParaRPr>
            </a:p>
          </p:txBody>
        </p:sp>
        <p:sp>
          <p:nvSpPr>
            <p:cNvPr id="67" name="Rectangle 148"/>
            <p:cNvSpPr>
              <a:spLocks noChangeArrowheads="1"/>
            </p:cNvSpPr>
            <p:nvPr/>
          </p:nvSpPr>
          <p:spPr bwMode="auto">
            <a:xfrm>
              <a:off x="3158" y="3817"/>
              <a:ext cx="373" cy="2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18000" tIns="44450" rIns="18000" bIns="44450">
              <a:spAutoFit/>
            </a:bodyPr>
            <a:lstStyle/>
            <a:p>
              <a:pPr algn="ctr" eaLnBrk="0" hangingPunct="0">
                <a:lnSpc>
                  <a:spcPct val="90000"/>
                </a:lnSpc>
              </a:pPr>
              <a:r>
                <a:rPr lang="en-AU" altLang="en-AU" sz="2400">
                  <a:latin typeface="Arial Narrow" pitchFamily="34" charset="0"/>
                </a:rPr>
                <a:t>large</a:t>
              </a:r>
              <a:endParaRPr lang="en-US" altLang="en-AU" sz="2400">
                <a:latin typeface="Arial Narrow" pitchFamily="34" charset="0"/>
              </a:endParaRPr>
            </a:p>
          </p:txBody>
        </p:sp>
        <p:sp>
          <p:nvSpPr>
            <p:cNvPr id="68" name="Rectangle 149"/>
            <p:cNvSpPr>
              <a:spLocks noChangeArrowheads="1"/>
            </p:cNvSpPr>
            <p:nvPr/>
          </p:nvSpPr>
          <p:spPr bwMode="auto">
            <a:xfrm>
              <a:off x="3924" y="3817"/>
              <a:ext cx="715" cy="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18000" tIns="44450" rIns="18000" bIns="44450">
              <a:spAutoFit/>
            </a:bodyPr>
            <a:lstStyle/>
            <a:p>
              <a:pPr algn="ctr" eaLnBrk="0" hangingPunct="0">
                <a:lnSpc>
                  <a:spcPct val="90000"/>
                </a:lnSpc>
              </a:pPr>
              <a:r>
                <a:rPr lang="en-AU" altLang="en-AU" sz="2400">
                  <a:latin typeface="Arial Narrow" pitchFamily="34" charset="0"/>
                </a:rPr>
                <a:t>very large</a:t>
              </a:r>
              <a:endParaRPr lang="en-US" altLang="en-AU" sz="2400">
                <a:latin typeface="Arial Narrow" pitchFamily="34" charset="0"/>
              </a:endParaRPr>
            </a:p>
          </p:txBody>
        </p:sp>
        <p:sp>
          <p:nvSpPr>
            <p:cNvPr id="69" name="Rectangle 150"/>
            <p:cNvSpPr>
              <a:spLocks noChangeArrowheads="1"/>
            </p:cNvSpPr>
            <p:nvPr/>
          </p:nvSpPr>
          <p:spPr bwMode="auto">
            <a:xfrm>
              <a:off x="5032" y="3817"/>
              <a:ext cx="353" cy="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18000" tIns="44450" rIns="18000" bIns="44450">
              <a:spAutoFit/>
            </a:bodyPr>
            <a:lstStyle/>
            <a:p>
              <a:pPr algn="ctr" eaLnBrk="0" hangingPunct="0">
                <a:lnSpc>
                  <a:spcPct val="90000"/>
                </a:lnSpc>
              </a:pPr>
              <a:r>
                <a:rPr lang="en-AU" altLang="en-AU" sz="2400" dirty="0" smtClean="0">
                  <a:latin typeface="Arial Narrow" pitchFamily="34" charset="0"/>
                </a:rPr>
                <a:t>huge</a:t>
              </a:r>
              <a:endParaRPr lang="en-US" altLang="en-AU" sz="2400" dirty="0">
                <a:latin typeface="Arial Narrow" pitchFamily="34" charset="0"/>
              </a:endParaRPr>
            </a:p>
          </p:txBody>
        </p:sp>
      </p:grpSp>
      <p:sp>
        <p:nvSpPr>
          <p:cNvPr id="31" name="Action Button: Home 30">
            <a:hlinkClick r:id="rId3" action="ppaction://hlinksldjump" highlightClick="1"/>
          </p:cNvPr>
          <p:cNvSpPr/>
          <p:nvPr/>
        </p:nvSpPr>
        <p:spPr bwMode="auto">
          <a:xfrm>
            <a:off x="8546675" y="5625190"/>
            <a:ext cx="500063" cy="428625"/>
          </a:xfrm>
          <a:prstGeom prst="actionButtonHome">
            <a:avLst/>
          </a:prstGeom>
          <a:solidFill>
            <a:srgbClr val="FFFFFF">
              <a:alpha val="49000"/>
            </a:srgbClr>
          </a:solidFill>
          <a:ln w="9525" cap="flat" cmpd="sng" algn="ctr">
            <a:solidFill>
              <a:schemeClr val="bg1">
                <a:lumMod val="50000"/>
              </a:schemeClr>
            </a:solidFill>
            <a:prstDash val="solid"/>
            <a:round/>
            <a:headEnd type="none" w="med" len="med"/>
            <a:tailEnd type="none" w="med" len="med"/>
          </a:ln>
          <a:effectLst/>
        </p:spPr>
        <p:txBody>
          <a:bodyPr/>
          <a:lstStyle/>
          <a:p>
            <a:pPr eaLnBrk="0" hangingPunct="0">
              <a:defRPr/>
            </a:pPr>
            <a:endParaRPr lang="en-US" dirty="0">
              <a:cs typeface="+mn-cs"/>
            </a:endParaRPr>
          </a:p>
        </p:txBody>
      </p:sp>
    </p:spTree>
    <p:extLst>
      <p:ext uri="{BB962C8B-B14F-4D97-AF65-F5344CB8AC3E}">
        <p14:creationId xmlns:p14="http://schemas.microsoft.com/office/powerpoint/2010/main" val="31739412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105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0105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01058">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01058">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01058">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0105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wipe(left)">
                                      <p:cBhvr>
                                        <p:cTn id="31"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1058" grpId="0" uiExpand="1" build="p" bldLvl="3"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body" idx="1"/>
          </p:nvPr>
        </p:nvSpPr>
        <p:spPr>
          <a:xfrm>
            <a:off x="82550" y="102375"/>
            <a:ext cx="9004300" cy="6603225"/>
          </a:xfrm>
        </p:spPr>
        <p:txBody>
          <a:bodyPr/>
          <a:lstStyle/>
          <a:p>
            <a:pPr>
              <a:lnSpc>
                <a:spcPct val="98000"/>
              </a:lnSpc>
              <a:buNone/>
            </a:pPr>
            <a:r>
              <a:rPr lang="en-AU" altLang="en-US" b="1" dirty="0">
                <a:solidFill>
                  <a:srgbClr val="FF0000"/>
                </a:solidFill>
              </a:rPr>
              <a:t>Other Magnitude Scales for </a:t>
            </a:r>
            <a:r>
              <a:rPr lang="en-AU" altLang="en-US" b="1" dirty="0" smtClean="0">
                <a:solidFill>
                  <a:srgbClr val="FF0000"/>
                </a:solidFill>
              </a:rPr>
              <a:t>Hazards, Proportions </a:t>
            </a:r>
            <a:r>
              <a:rPr lang="en-AU" altLang="en-US" b="1" dirty="0">
                <a:solidFill>
                  <a:srgbClr val="FF0000"/>
                </a:solidFill>
              </a:rPr>
              <a:t>and </a:t>
            </a:r>
            <a:r>
              <a:rPr lang="en-AU" altLang="en-US" b="1" dirty="0" smtClean="0">
                <a:solidFill>
                  <a:srgbClr val="FF0000"/>
                </a:solidFill>
              </a:rPr>
              <a:t>Counts</a:t>
            </a:r>
            <a:endParaRPr lang="en-US" altLang="en-US" b="1" dirty="0" smtClean="0">
              <a:solidFill>
                <a:srgbClr val="FF0000"/>
              </a:solidFill>
            </a:endParaRPr>
          </a:p>
          <a:p>
            <a:pPr>
              <a:lnSpc>
                <a:spcPct val="98000"/>
              </a:lnSpc>
              <a:defRPr/>
            </a:pPr>
            <a:r>
              <a:rPr lang="en-US" dirty="0" smtClean="0"/>
              <a:t>I have found no other scales for </a:t>
            </a:r>
            <a:r>
              <a:rPr lang="en-US" dirty="0" smtClean="0">
                <a:solidFill>
                  <a:srgbClr val="0000FF"/>
                </a:solidFill>
              </a:rPr>
              <a:t>proportion</a:t>
            </a:r>
            <a:r>
              <a:rPr lang="en-US" dirty="0" smtClean="0"/>
              <a:t> or </a:t>
            </a:r>
            <a:r>
              <a:rPr lang="en-US" dirty="0" smtClean="0">
                <a:solidFill>
                  <a:srgbClr val="0000FF"/>
                </a:solidFill>
              </a:rPr>
              <a:t>hazard</a:t>
            </a:r>
            <a:r>
              <a:rPr lang="en-US" dirty="0" smtClean="0"/>
              <a:t> ratios</a:t>
            </a:r>
            <a:endParaRPr lang="en-US" dirty="0"/>
          </a:p>
          <a:p>
            <a:pPr lvl="1">
              <a:lnSpc>
                <a:spcPct val="98000"/>
              </a:lnSpc>
              <a:defRPr/>
            </a:pPr>
            <a:r>
              <a:rPr lang="en-US" dirty="0" smtClean="0"/>
              <a:t>My smallest important hazard ratios (0.9 and 1.11) do not take into account the cost of prevention or treatment of illness or injury. </a:t>
            </a:r>
          </a:p>
          <a:p>
            <a:pPr lvl="2">
              <a:lnSpc>
                <a:spcPct val="98000"/>
              </a:lnSpc>
              <a:defRPr/>
            </a:pPr>
            <a:r>
              <a:rPr lang="en-US" dirty="0" smtClean="0"/>
              <a:t>From a population cost-effectiveness perspective, larger thresholds might be appropriate for rare conditions and smaller thresholds for common conditions.</a:t>
            </a:r>
          </a:p>
          <a:p>
            <a:pPr>
              <a:lnSpc>
                <a:spcPct val="98000"/>
              </a:lnSpc>
              <a:defRPr/>
            </a:pPr>
            <a:r>
              <a:rPr lang="en-US" dirty="0" smtClean="0"/>
              <a:t>If the dependent variable is a </a:t>
            </a:r>
            <a:r>
              <a:rPr lang="en-US" dirty="0">
                <a:solidFill>
                  <a:srgbClr val="0000FF"/>
                </a:solidFill>
              </a:rPr>
              <a:t>proportion</a:t>
            </a:r>
            <a:r>
              <a:rPr lang="en-US" dirty="0" smtClean="0"/>
              <a:t> or a </a:t>
            </a:r>
            <a:r>
              <a:rPr lang="en-US" dirty="0">
                <a:solidFill>
                  <a:srgbClr val="0000FF"/>
                </a:solidFill>
              </a:rPr>
              <a:t>count</a:t>
            </a:r>
            <a:r>
              <a:rPr lang="en-US" dirty="0" smtClean="0"/>
              <a:t> in individual subjects, standardization with the between-subject SD is an option.</a:t>
            </a:r>
          </a:p>
          <a:p>
            <a:pPr lvl="1">
              <a:lnSpc>
                <a:spcPct val="98000"/>
              </a:lnSpc>
              <a:defRPr/>
            </a:pPr>
            <a:r>
              <a:rPr lang="en-US" dirty="0" smtClean="0"/>
              <a:t>In team sports with repeated measurement, use the SD observed in a typical match derived  by combining the pure between-subject variance with the over-dispersed binomial or Poisson variance at the predicted mean proportion or count of the reference group.</a:t>
            </a:r>
          </a:p>
          <a:p>
            <a:pPr lvl="2">
              <a:lnSpc>
                <a:spcPct val="98000"/>
              </a:lnSpc>
              <a:defRPr/>
            </a:pPr>
            <a:r>
              <a:rPr lang="en-US" dirty="0" smtClean="0"/>
              <a:t>The formulae are complex: see the resource on mixed modeling with SAS at sportsci.org. </a:t>
            </a:r>
          </a:p>
        </p:txBody>
      </p:sp>
      <p:sp>
        <p:nvSpPr>
          <p:cNvPr id="4" name="Action Button: Home 3">
            <a:hlinkClick r:id="rId2" action="ppaction://hlinksldjump" highlightClick="1"/>
          </p:cNvPr>
          <p:cNvSpPr/>
          <p:nvPr/>
        </p:nvSpPr>
        <p:spPr bwMode="auto">
          <a:xfrm>
            <a:off x="8550275" y="6240735"/>
            <a:ext cx="500063" cy="428625"/>
          </a:xfrm>
          <a:prstGeom prst="actionButtonHome">
            <a:avLst/>
          </a:prstGeom>
          <a:solidFill>
            <a:srgbClr val="FFFFFF">
              <a:alpha val="49000"/>
            </a:srgbClr>
          </a:solidFill>
          <a:ln w="9525" cap="flat" cmpd="sng" algn="ctr">
            <a:solidFill>
              <a:schemeClr val="bg1">
                <a:lumMod val="50000"/>
              </a:schemeClr>
            </a:solidFill>
            <a:prstDash val="solid"/>
            <a:round/>
            <a:headEnd type="none" w="med" len="med"/>
            <a:tailEnd type="none" w="med" len="med"/>
          </a:ln>
          <a:effectLst/>
        </p:spPr>
        <p:txBody>
          <a:bodyPr/>
          <a:lstStyle/>
          <a:p>
            <a:pPr eaLnBrk="0" hangingPunct="0">
              <a:defRPr/>
            </a:pPr>
            <a:endParaRPr lang="en-US" dirty="0">
              <a:cs typeface="+mn-cs"/>
            </a:endParaRPr>
          </a:p>
        </p:txBody>
      </p:sp>
    </p:spTree>
    <p:extLst>
      <p:ext uri="{BB962C8B-B14F-4D97-AF65-F5344CB8AC3E}">
        <p14:creationId xmlns:p14="http://schemas.microsoft.com/office/powerpoint/2010/main" val="331124968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body" idx="1"/>
          </p:nvPr>
        </p:nvSpPr>
        <p:spPr>
          <a:xfrm>
            <a:off x="82550" y="53955"/>
            <a:ext cx="9004300" cy="6482035"/>
          </a:xfrm>
        </p:spPr>
        <p:txBody>
          <a:bodyPr/>
          <a:lstStyle/>
          <a:p>
            <a:pPr>
              <a:buFont typeface="Symbol" pitchFamily="18" charset="2"/>
              <a:buNone/>
            </a:pPr>
            <a:r>
              <a:rPr lang="en-US" altLang="en-US" b="1" dirty="0" smtClean="0">
                <a:solidFill>
                  <a:srgbClr val="FF0000"/>
                </a:solidFill>
              </a:rPr>
              <a:t>Details of Linear Models for Events, Classifications, Counts</a:t>
            </a:r>
          </a:p>
          <a:p>
            <a:r>
              <a:rPr lang="en-US" altLang="en-US" dirty="0" smtClean="0"/>
              <a:t>Counts, and binary variables representing levels of a nominal give wrong answers as dependents in the general linear model.</a:t>
            </a:r>
          </a:p>
          <a:p>
            <a:pPr lvl="1"/>
            <a:r>
              <a:rPr lang="en-US" altLang="en-US" dirty="0" smtClean="0"/>
              <a:t>The general linear model can predict impossible values: negative counts and proportions; proportions &gt;1. </a:t>
            </a:r>
          </a:p>
          <a:p>
            <a:pPr lvl="1"/>
            <a:r>
              <a:rPr lang="en-US" altLang="en-US" dirty="0" smtClean="0"/>
              <a:t>Non-uniformity is also an issue.</a:t>
            </a:r>
          </a:p>
          <a:p>
            <a:r>
              <a:rPr lang="en-US" altLang="en-US" dirty="0" smtClean="0"/>
              <a:t>General</a:t>
            </a:r>
            <a:r>
              <a:rPr lang="en-US" altLang="en-US" b="1" i="1" dirty="0" smtClean="0"/>
              <a:t>ized</a:t>
            </a:r>
            <a:r>
              <a:rPr lang="en-US" altLang="en-US" dirty="0" smtClean="0"/>
              <a:t> linear modeling has been devised for such variables.</a:t>
            </a:r>
          </a:p>
          <a:p>
            <a:pPr lvl="1"/>
            <a:r>
              <a:rPr lang="en-US" altLang="en-US" dirty="0" smtClean="0"/>
              <a:t>The generalized linear model predicts a dependent that </a:t>
            </a:r>
            <a:r>
              <a:rPr lang="en-US" altLang="en-US" b="1" i="1" dirty="0" smtClean="0"/>
              <a:t>can</a:t>
            </a:r>
            <a:r>
              <a:rPr lang="en-US" altLang="en-US" dirty="0" smtClean="0"/>
              <a:t> range continuously from ‑</a:t>
            </a:r>
            <a:r>
              <a:rPr lang="en-US" altLang="en-US" dirty="0" smtClean="0">
                <a:sym typeface="Symbol" pitchFamily="18" charset="2"/>
              </a:rPr>
              <a:t> to</a:t>
            </a:r>
            <a:r>
              <a:rPr lang="en-US" altLang="en-US" dirty="0" smtClean="0"/>
              <a:t> +</a:t>
            </a:r>
            <a:r>
              <a:rPr lang="en-US" altLang="en-US" dirty="0" smtClean="0">
                <a:sym typeface="Symbol" pitchFamily="18" charset="2"/>
              </a:rPr>
              <a:t>, just as in the general linear model.</a:t>
            </a:r>
          </a:p>
          <a:p>
            <a:pPr lvl="1"/>
            <a:r>
              <a:rPr lang="en-US" altLang="en-US" dirty="0" smtClean="0">
                <a:sym typeface="Symbol" pitchFamily="18" charset="2"/>
              </a:rPr>
              <a:t>You specify the dependent by specifying the </a:t>
            </a:r>
            <a:r>
              <a:rPr lang="en-US" altLang="en-US" dirty="0" smtClean="0">
                <a:solidFill>
                  <a:srgbClr val="0000FF"/>
                </a:solidFill>
                <a:sym typeface="Symbol" pitchFamily="18" charset="2"/>
              </a:rPr>
              <a:t>distribution</a:t>
            </a:r>
            <a:r>
              <a:rPr lang="en-US" altLang="en-US" dirty="0" smtClean="0">
                <a:sym typeface="Symbol" pitchFamily="18" charset="2"/>
              </a:rPr>
              <a:t> of the dependent and a </a:t>
            </a:r>
            <a:r>
              <a:rPr lang="en-US" altLang="en-US" dirty="0" smtClean="0">
                <a:solidFill>
                  <a:srgbClr val="0000FF"/>
                </a:solidFill>
                <a:sym typeface="Symbol" pitchFamily="18" charset="2"/>
              </a:rPr>
              <a:t>link function</a:t>
            </a:r>
            <a:r>
              <a:rPr lang="en-US" altLang="en-US" dirty="0" smtClean="0">
                <a:sym typeface="Symbol" pitchFamily="18" charset="2"/>
              </a:rPr>
              <a:t>.</a:t>
            </a:r>
          </a:p>
          <a:p>
            <a:pPr lvl="2"/>
            <a:r>
              <a:rPr lang="en-US" altLang="en-US" dirty="0" smtClean="0">
                <a:sym typeface="Symbol" pitchFamily="18" charset="2"/>
              </a:rPr>
              <a:t>For a continuous dependent, specifying the </a:t>
            </a:r>
            <a:r>
              <a:rPr lang="en-US" altLang="en-US" dirty="0" smtClean="0">
                <a:solidFill>
                  <a:srgbClr val="0000FF"/>
                </a:solidFill>
                <a:sym typeface="Symbol" pitchFamily="18" charset="2"/>
              </a:rPr>
              <a:t>normal</a:t>
            </a:r>
            <a:r>
              <a:rPr lang="en-US" altLang="en-US" dirty="0" smtClean="0">
                <a:sym typeface="Symbol" pitchFamily="18" charset="2"/>
              </a:rPr>
              <a:t> distribution and the </a:t>
            </a:r>
            <a:r>
              <a:rPr lang="en-US" altLang="en-US" dirty="0" smtClean="0">
                <a:solidFill>
                  <a:srgbClr val="0000FF"/>
                </a:solidFill>
                <a:sym typeface="Symbol" pitchFamily="18" charset="2"/>
              </a:rPr>
              <a:t>identity</a:t>
            </a:r>
            <a:r>
              <a:rPr lang="en-US" altLang="en-US" dirty="0" smtClean="0">
                <a:sym typeface="Symbol" pitchFamily="18" charset="2"/>
              </a:rPr>
              <a:t> link produces the general linear model.</a:t>
            </a:r>
          </a:p>
          <a:p>
            <a:pPr lvl="2"/>
            <a:r>
              <a:rPr lang="en-US" altLang="en-US" dirty="0" smtClean="0">
                <a:sym typeface="Symbol" pitchFamily="18" charset="2"/>
              </a:rPr>
              <a:t>Don’t use this approach with continuous dependents, because the standard procedures for general linear modeling are easier.</a:t>
            </a:r>
          </a:p>
          <a:p>
            <a:pPr lvl="1"/>
            <a:r>
              <a:rPr lang="en-US" altLang="en-US" dirty="0">
                <a:sym typeface="Symbol" pitchFamily="18" charset="2"/>
              </a:rPr>
              <a:t>T</a:t>
            </a:r>
            <a:r>
              <a:rPr lang="en-US" altLang="en-US" dirty="0" smtClean="0">
                <a:sym typeface="Symbol" pitchFamily="18" charset="2"/>
              </a:rPr>
              <a:t>he approach with counts is easiest to understand…</a:t>
            </a:r>
          </a:p>
        </p:txBody>
      </p:sp>
      <p:sp>
        <p:nvSpPr>
          <p:cNvPr id="4" name="Action Button: Home 3">
            <a:hlinkClick r:id="rId2" action="ppaction://hlinksldjump" highlightClick="1"/>
          </p:cNvPr>
          <p:cNvSpPr/>
          <p:nvPr/>
        </p:nvSpPr>
        <p:spPr bwMode="auto">
          <a:xfrm>
            <a:off x="8550275" y="6021288"/>
            <a:ext cx="500063" cy="428625"/>
          </a:xfrm>
          <a:prstGeom prst="actionButtonHome">
            <a:avLst/>
          </a:prstGeom>
          <a:solidFill>
            <a:srgbClr val="FFFFFF">
              <a:alpha val="49000"/>
            </a:srgbClr>
          </a:solidFill>
          <a:ln w="9525" cap="flat" cmpd="sng" algn="ctr">
            <a:solidFill>
              <a:schemeClr val="bg1">
                <a:lumMod val="50000"/>
              </a:schemeClr>
            </a:solidFill>
            <a:prstDash val="solid"/>
            <a:round/>
            <a:headEnd type="none" w="med" len="med"/>
            <a:tailEnd type="none" w="med" len="med"/>
          </a:ln>
          <a:effectLst/>
        </p:spPr>
        <p:txBody>
          <a:bodyPr/>
          <a:lstStyle/>
          <a:p>
            <a:pPr eaLnBrk="0" hangingPunct="0">
              <a:defRPr/>
            </a:pPr>
            <a:endParaRPr lang="en-US" dirty="0">
              <a:cs typeface="+mn-cs"/>
            </a:endParaRPr>
          </a:p>
        </p:txBody>
      </p:sp>
    </p:spTree>
    <p:extLst>
      <p:ext uri="{BB962C8B-B14F-4D97-AF65-F5344CB8AC3E}">
        <p14:creationId xmlns:p14="http://schemas.microsoft.com/office/powerpoint/2010/main" val="42202024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idx="1"/>
          </p:nvPr>
        </p:nvSpPr>
        <p:spPr>
          <a:xfrm>
            <a:off x="123825" y="15875"/>
            <a:ext cx="8921750" cy="6770688"/>
          </a:xfrm>
        </p:spPr>
        <p:txBody>
          <a:bodyPr/>
          <a:lstStyle/>
          <a:p>
            <a:r>
              <a:rPr lang="en-US" altLang="en-US" dirty="0" smtClean="0"/>
              <a:t>Example of </a:t>
            </a:r>
            <a:r>
              <a:rPr lang="en-US" altLang="en-US" dirty="0" smtClean="0">
                <a:solidFill>
                  <a:srgbClr val="0000FF"/>
                </a:solidFill>
              </a:rPr>
              <a:t>two predictors</a:t>
            </a:r>
            <a:r>
              <a:rPr lang="en-US" altLang="en-US" dirty="0" smtClean="0"/>
              <a:t>: </a:t>
            </a:r>
            <a:r>
              <a:rPr lang="en-US" altLang="en-US" dirty="0" smtClean="0">
                <a:solidFill>
                  <a:srgbClr val="A50021"/>
                </a:solidFill>
              </a:rPr>
              <a:t>Strength = a + b*Age + c*Size</a:t>
            </a:r>
          </a:p>
          <a:p>
            <a:pPr lvl="1">
              <a:spcBef>
                <a:spcPct val="10000"/>
              </a:spcBef>
            </a:pPr>
            <a:r>
              <a:rPr lang="en-US" altLang="en-US" dirty="0" smtClean="0"/>
              <a:t>Additional predictors are sometimes known as </a:t>
            </a:r>
            <a:r>
              <a:rPr lang="en-US" altLang="en-US" dirty="0" smtClean="0">
                <a:solidFill>
                  <a:srgbClr val="0000FF"/>
                </a:solidFill>
              </a:rPr>
              <a:t>covariates</a:t>
            </a:r>
            <a:r>
              <a:rPr lang="en-US" altLang="en-US" dirty="0" smtClean="0"/>
              <a:t>.</a:t>
            </a:r>
          </a:p>
          <a:p>
            <a:pPr lvl="1">
              <a:spcBef>
                <a:spcPct val="10000"/>
              </a:spcBef>
            </a:pPr>
            <a:r>
              <a:rPr lang="en-US" altLang="en-US" dirty="0" smtClean="0"/>
              <a:t>This model implies that </a:t>
            </a:r>
            <a:r>
              <a:rPr lang="en-US" altLang="en-US" dirty="0" smtClean="0">
                <a:solidFill>
                  <a:srgbClr val="A50021"/>
                </a:solidFill>
              </a:rPr>
              <a:t>Age</a:t>
            </a:r>
            <a:r>
              <a:rPr lang="en-US" altLang="en-US" dirty="0" smtClean="0"/>
              <a:t> </a:t>
            </a:r>
            <a:r>
              <a:rPr lang="en-US" altLang="en-US" i="1" dirty="0" smtClean="0"/>
              <a:t>and</a:t>
            </a:r>
            <a:r>
              <a:rPr lang="en-US" altLang="en-US" dirty="0" smtClean="0"/>
              <a:t> </a:t>
            </a:r>
            <a:r>
              <a:rPr lang="en-US" altLang="en-US" dirty="0" smtClean="0">
                <a:solidFill>
                  <a:srgbClr val="A50021"/>
                </a:solidFill>
              </a:rPr>
              <a:t>Size</a:t>
            </a:r>
            <a:r>
              <a:rPr lang="en-US" altLang="en-US" dirty="0" smtClean="0"/>
              <a:t> have effects on strength.</a:t>
            </a:r>
          </a:p>
          <a:p>
            <a:pPr lvl="1">
              <a:spcBef>
                <a:spcPct val="10000"/>
              </a:spcBef>
            </a:pPr>
            <a:r>
              <a:rPr lang="en-US" altLang="en-US" dirty="0" smtClean="0"/>
              <a:t>It’s still called a linear model (but it’s a plane in 3-D).</a:t>
            </a:r>
          </a:p>
          <a:p>
            <a:pPr lvl="1">
              <a:spcBef>
                <a:spcPct val="10000"/>
              </a:spcBef>
            </a:pPr>
            <a:r>
              <a:rPr lang="en-US" altLang="en-US" dirty="0" smtClean="0"/>
              <a:t>Linear models have an incredible property: they allow us to work out the </a:t>
            </a:r>
            <a:r>
              <a:rPr lang="en-US" altLang="en-US" dirty="0" smtClean="0">
                <a:solidFill>
                  <a:srgbClr val="0000FF"/>
                </a:solidFill>
              </a:rPr>
              <a:t>“pure” effect</a:t>
            </a:r>
            <a:r>
              <a:rPr lang="en-US" altLang="en-US" dirty="0" smtClean="0"/>
              <a:t> of each predictor.  </a:t>
            </a:r>
          </a:p>
          <a:p>
            <a:pPr lvl="2"/>
            <a:r>
              <a:rPr lang="en-US" altLang="en-US" dirty="0" smtClean="0"/>
              <a:t>By </a:t>
            </a:r>
            <a:r>
              <a:rPr lang="en-US" altLang="en-US" i="1" dirty="0" smtClean="0"/>
              <a:t>pure</a:t>
            </a:r>
            <a:r>
              <a:rPr lang="en-US" altLang="en-US" dirty="0" smtClean="0"/>
              <a:t> here I mean the effect of </a:t>
            </a:r>
            <a:r>
              <a:rPr lang="en-US" altLang="en-US" dirty="0" smtClean="0">
                <a:solidFill>
                  <a:srgbClr val="A50021"/>
                </a:solidFill>
              </a:rPr>
              <a:t>Age</a:t>
            </a:r>
            <a:r>
              <a:rPr lang="en-US" altLang="en-US" dirty="0" smtClean="0"/>
              <a:t> on </a:t>
            </a:r>
            <a:r>
              <a:rPr lang="en-US" altLang="en-US" dirty="0" smtClean="0">
                <a:solidFill>
                  <a:srgbClr val="A50021"/>
                </a:solidFill>
              </a:rPr>
              <a:t>Strength</a:t>
            </a:r>
            <a:r>
              <a:rPr lang="en-US" altLang="en-US" dirty="0" smtClean="0"/>
              <a:t> for subjects of any given </a:t>
            </a:r>
            <a:r>
              <a:rPr lang="en-US" altLang="en-US" dirty="0" smtClean="0">
                <a:solidFill>
                  <a:srgbClr val="A50021"/>
                </a:solidFill>
              </a:rPr>
              <a:t>Size</a:t>
            </a:r>
            <a:r>
              <a:rPr lang="en-US" altLang="en-US" dirty="0" smtClean="0"/>
              <a:t>.</a:t>
            </a:r>
          </a:p>
          <a:p>
            <a:pPr lvl="2"/>
            <a:r>
              <a:rPr lang="en-US" altLang="en-US" dirty="0" smtClean="0"/>
              <a:t>That is, what is the effect of </a:t>
            </a:r>
            <a:r>
              <a:rPr lang="en-US" altLang="en-US" dirty="0" smtClean="0">
                <a:solidFill>
                  <a:srgbClr val="A50021"/>
                </a:solidFill>
              </a:rPr>
              <a:t>Age</a:t>
            </a:r>
            <a:r>
              <a:rPr lang="en-US" altLang="en-US" dirty="0" smtClean="0"/>
              <a:t> if </a:t>
            </a:r>
            <a:r>
              <a:rPr lang="en-US" altLang="en-US" dirty="0" smtClean="0">
                <a:solidFill>
                  <a:srgbClr val="A50021"/>
                </a:solidFill>
              </a:rPr>
              <a:t>Size</a:t>
            </a:r>
            <a:r>
              <a:rPr lang="en-US" altLang="en-US" dirty="0" smtClean="0"/>
              <a:t> is </a:t>
            </a:r>
            <a:r>
              <a:rPr lang="en-US" altLang="en-US" dirty="0" smtClean="0">
                <a:solidFill>
                  <a:srgbClr val="0000FF"/>
                </a:solidFill>
              </a:rPr>
              <a:t>held constant</a:t>
            </a:r>
            <a:r>
              <a:rPr lang="en-US" altLang="en-US" dirty="0" smtClean="0"/>
              <a:t>?</a:t>
            </a:r>
          </a:p>
          <a:p>
            <a:pPr lvl="2"/>
            <a:r>
              <a:rPr lang="en-US" altLang="en-US" dirty="0" smtClean="0"/>
              <a:t>That is, kids get stronger as they get older, but is it just because they’re bigger, or does something else happen with age?</a:t>
            </a:r>
          </a:p>
          <a:p>
            <a:pPr lvl="2"/>
            <a:r>
              <a:rPr lang="en-US" altLang="en-US" dirty="0" smtClean="0"/>
              <a:t>The </a:t>
            </a:r>
            <a:r>
              <a:rPr lang="en-US" altLang="en-US" i="1" dirty="0" smtClean="0"/>
              <a:t>something else</a:t>
            </a:r>
            <a:r>
              <a:rPr lang="en-US" altLang="en-US" dirty="0" smtClean="0"/>
              <a:t> is given by the “</a:t>
            </a:r>
            <a:r>
              <a:rPr lang="en-US" altLang="en-US" dirty="0" smtClean="0">
                <a:solidFill>
                  <a:srgbClr val="A50021"/>
                </a:solidFill>
              </a:rPr>
              <a:t>b</a:t>
            </a:r>
            <a:r>
              <a:rPr lang="en-US" altLang="en-US" dirty="0" smtClean="0"/>
              <a:t>”: if you hold </a:t>
            </a:r>
            <a:r>
              <a:rPr lang="en-US" altLang="en-US" dirty="0" smtClean="0">
                <a:solidFill>
                  <a:srgbClr val="A50021"/>
                </a:solidFill>
              </a:rPr>
              <a:t>Size</a:t>
            </a:r>
            <a:r>
              <a:rPr lang="en-US" altLang="en-US" dirty="0" smtClean="0"/>
              <a:t> constant and change </a:t>
            </a:r>
            <a:r>
              <a:rPr lang="en-US" altLang="en-US" dirty="0" smtClean="0">
                <a:solidFill>
                  <a:srgbClr val="A50021"/>
                </a:solidFill>
              </a:rPr>
              <a:t>Age</a:t>
            </a:r>
            <a:r>
              <a:rPr lang="en-US" altLang="en-US" dirty="0" smtClean="0"/>
              <a:t> by one year, </a:t>
            </a:r>
            <a:r>
              <a:rPr lang="en-US" altLang="en-US" dirty="0" smtClean="0">
                <a:solidFill>
                  <a:srgbClr val="A50021"/>
                </a:solidFill>
              </a:rPr>
              <a:t>Strength</a:t>
            </a:r>
            <a:r>
              <a:rPr lang="en-US" altLang="en-US" dirty="0" smtClean="0"/>
              <a:t> increases by exactly “</a:t>
            </a:r>
            <a:r>
              <a:rPr lang="en-US" altLang="en-US" dirty="0" smtClean="0">
                <a:solidFill>
                  <a:srgbClr val="A50021"/>
                </a:solidFill>
              </a:rPr>
              <a:t>b</a:t>
            </a:r>
            <a:r>
              <a:rPr lang="en-US" altLang="en-US" dirty="0" smtClean="0"/>
              <a:t>”.</a:t>
            </a:r>
          </a:p>
          <a:p>
            <a:pPr lvl="2"/>
            <a:r>
              <a:rPr lang="en-US" altLang="en-US" dirty="0" smtClean="0"/>
              <a:t>We also refer to the effect of </a:t>
            </a:r>
            <a:r>
              <a:rPr lang="en-US" altLang="en-US" dirty="0" smtClean="0">
                <a:solidFill>
                  <a:srgbClr val="A50021"/>
                </a:solidFill>
              </a:rPr>
              <a:t>Age</a:t>
            </a:r>
            <a:r>
              <a:rPr lang="en-US" altLang="en-US" dirty="0" smtClean="0"/>
              <a:t> on </a:t>
            </a:r>
            <a:r>
              <a:rPr lang="en-US" altLang="en-US" dirty="0" smtClean="0">
                <a:solidFill>
                  <a:srgbClr val="A50021"/>
                </a:solidFill>
              </a:rPr>
              <a:t>Strength</a:t>
            </a:r>
            <a:r>
              <a:rPr lang="en-US" altLang="en-US" dirty="0" smtClean="0"/>
              <a:t> </a:t>
            </a:r>
            <a:r>
              <a:rPr lang="en-US" altLang="en-US" dirty="0" smtClean="0">
                <a:solidFill>
                  <a:srgbClr val="0000FF"/>
                </a:solidFill>
              </a:rPr>
              <a:t>adjusted for</a:t>
            </a:r>
            <a:r>
              <a:rPr lang="en-US" altLang="en-US" dirty="0" smtClean="0"/>
              <a:t> </a:t>
            </a:r>
            <a:r>
              <a:rPr lang="en-US" altLang="en-US" dirty="0" smtClean="0">
                <a:solidFill>
                  <a:srgbClr val="A50021"/>
                </a:solidFill>
              </a:rPr>
              <a:t>Size</a:t>
            </a:r>
            <a:r>
              <a:rPr lang="en-US" altLang="en-US" dirty="0" smtClean="0"/>
              <a:t>, </a:t>
            </a:r>
            <a:r>
              <a:rPr lang="en-US" altLang="en-US" dirty="0" smtClean="0">
                <a:solidFill>
                  <a:srgbClr val="0000FF"/>
                </a:solidFill>
              </a:rPr>
              <a:t>controlled for</a:t>
            </a:r>
            <a:r>
              <a:rPr lang="en-US" altLang="en-US" dirty="0" smtClean="0"/>
              <a:t> </a:t>
            </a:r>
            <a:r>
              <a:rPr lang="en-US" altLang="en-US" dirty="0" smtClean="0">
                <a:solidFill>
                  <a:srgbClr val="A50021"/>
                </a:solidFill>
              </a:rPr>
              <a:t>Size</a:t>
            </a:r>
            <a:r>
              <a:rPr lang="en-US" altLang="en-US" dirty="0" smtClean="0"/>
              <a:t>, or (recently) </a:t>
            </a:r>
            <a:r>
              <a:rPr lang="en-US" altLang="en-US" dirty="0" smtClean="0">
                <a:solidFill>
                  <a:srgbClr val="0000FF"/>
                </a:solidFill>
              </a:rPr>
              <a:t>conditioned on</a:t>
            </a:r>
            <a:r>
              <a:rPr lang="en-US" altLang="en-US" dirty="0" smtClean="0"/>
              <a:t> </a:t>
            </a:r>
            <a:r>
              <a:rPr lang="en-US" altLang="en-US" dirty="0" smtClean="0">
                <a:solidFill>
                  <a:srgbClr val="A50021"/>
                </a:solidFill>
              </a:rPr>
              <a:t>Size</a:t>
            </a:r>
            <a:r>
              <a:rPr lang="en-US" altLang="en-US" dirty="0" smtClean="0"/>
              <a:t>.</a:t>
            </a:r>
          </a:p>
          <a:p>
            <a:pPr lvl="2"/>
            <a:r>
              <a:rPr lang="en-US" altLang="en-US" dirty="0" smtClean="0"/>
              <a:t>Likewise, “</a:t>
            </a:r>
            <a:r>
              <a:rPr lang="en-US" altLang="en-US" dirty="0" smtClean="0">
                <a:solidFill>
                  <a:srgbClr val="A50021"/>
                </a:solidFill>
              </a:rPr>
              <a:t>c</a:t>
            </a:r>
            <a:r>
              <a:rPr lang="en-US" altLang="en-US" dirty="0" smtClean="0"/>
              <a:t>” is the effect of one unit increase in </a:t>
            </a:r>
            <a:r>
              <a:rPr lang="en-US" altLang="en-US" dirty="0" smtClean="0">
                <a:solidFill>
                  <a:srgbClr val="A50021"/>
                </a:solidFill>
              </a:rPr>
              <a:t>Size</a:t>
            </a:r>
            <a:r>
              <a:rPr lang="en-US" altLang="en-US" dirty="0" smtClean="0"/>
              <a:t> for subjects of any given </a:t>
            </a:r>
            <a:r>
              <a:rPr lang="en-US" altLang="en-US" dirty="0" smtClean="0">
                <a:solidFill>
                  <a:srgbClr val="A50021"/>
                </a:solidFill>
              </a:rPr>
              <a:t>Age</a:t>
            </a:r>
            <a:r>
              <a:rPr lang="en-US" altLang="en-US" dirty="0" smtClean="0"/>
              <a:t>.</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body" idx="1"/>
          </p:nvPr>
        </p:nvSpPr>
        <p:spPr>
          <a:xfrm>
            <a:off x="82550" y="44450"/>
            <a:ext cx="9004300" cy="6697663"/>
          </a:xfrm>
        </p:spPr>
        <p:txBody>
          <a:bodyPr/>
          <a:lstStyle/>
          <a:p>
            <a:r>
              <a:rPr lang="en-US" altLang="en-US" dirty="0" smtClean="0">
                <a:sym typeface="Symbol" pitchFamily="18" charset="2"/>
              </a:rPr>
              <a:t>For </a:t>
            </a:r>
            <a:r>
              <a:rPr lang="en-US" altLang="en-US" dirty="0" smtClean="0">
                <a:solidFill>
                  <a:srgbClr val="0000FF"/>
                </a:solidFill>
                <a:sym typeface="Symbol" pitchFamily="18" charset="2"/>
              </a:rPr>
              <a:t>counts</a:t>
            </a:r>
            <a:r>
              <a:rPr lang="en-US" altLang="en-US" dirty="0" smtClean="0"/>
              <a:t> (e.g., each athlete’s number of injuries)</a:t>
            </a:r>
            <a:r>
              <a:rPr lang="en-US" altLang="en-US" dirty="0" smtClean="0">
                <a:sym typeface="Symbol" pitchFamily="18" charset="2"/>
              </a:rPr>
              <a:t>, the dependent is the </a:t>
            </a:r>
            <a:r>
              <a:rPr lang="en-US" altLang="en-US" dirty="0" smtClean="0">
                <a:solidFill>
                  <a:srgbClr val="0000FF"/>
                </a:solidFill>
                <a:sym typeface="Symbol" pitchFamily="18" charset="2"/>
              </a:rPr>
              <a:t>log of the mean count</a:t>
            </a:r>
            <a:r>
              <a:rPr lang="en-US" altLang="en-US" dirty="0" smtClean="0">
                <a:sym typeface="Symbol" pitchFamily="18" charset="2"/>
              </a:rPr>
              <a:t>.</a:t>
            </a:r>
          </a:p>
          <a:p>
            <a:pPr lvl="1"/>
            <a:r>
              <a:rPr lang="en-US" altLang="en-US" dirty="0" smtClean="0">
                <a:sym typeface="Symbol" pitchFamily="18" charset="2"/>
              </a:rPr>
              <a:t>The mean count ranges continuously from 0 to </a:t>
            </a:r>
            <a:r>
              <a:rPr lang="en-US" altLang="en-US" dirty="0" smtClean="0"/>
              <a:t>+</a:t>
            </a:r>
            <a:r>
              <a:rPr lang="en-US" altLang="en-US" dirty="0" smtClean="0">
                <a:sym typeface="Symbol" pitchFamily="18" charset="2"/>
              </a:rPr>
              <a:t>.  </a:t>
            </a:r>
          </a:p>
          <a:p>
            <a:pPr lvl="1"/>
            <a:r>
              <a:rPr lang="en-US" altLang="en-US" dirty="0" smtClean="0">
                <a:sym typeface="Symbol" pitchFamily="18" charset="2"/>
              </a:rPr>
              <a:t>The log of the mean count ranges from  </a:t>
            </a:r>
            <a:r>
              <a:rPr lang="en-US" altLang="en-US" dirty="0" smtClean="0"/>
              <a:t>-</a:t>
            </a:r>
            <a:r>
              <a:rPr lang="en-US" altLang="en-US" dirty="0" smtClean="0">
                <a:sym typeface="Symbol" pitchFamily="18" charset="2"/>
              </a:rPr>
              <a:t> to </a:t>
            </a:r>
            <a:r>
              <a:rPr lang="en-US" altLang="en-US" dirty="0" smtClean="0"/>
              <a:t>+</a:t>
            </a:r>
            <a:r>
              <a:rPr lang="en-US" altLang="en-US" dirty="0" smtClean="0">
                <a:sym typeface="Symbol" pitchFamily="18" charset="2"/>
              </a:rPr>
              <a:t>. </a:t>
            </a:r>
          </a:p>
          <a:p>
            <a:pPr lvl="1"/>
            <a:r>
              <a:rPr lang="en-US" altLang="en-US" dirty="0" smtClean="0">
                <a:sym typeface="Symbol" pitchFamily="18" charset="2"/>
              </a:rPr>
              <a:t>So the link function is the </a:t>
            </a:r>
            <a:r>
              <a:rPr lang="en-US" altLang="en-US" dirty="0" smtClean="0">
                <a:solidFill>
                  <a:srgbClr val="0000FF"/>
                </a:solidFill>
                <a:sym typeface="Symbol" pitchFamily="18" charset="2"/>
              </a:rPr>
              <a:t>log</a:t>
            </a:r>
            <a:r>
              <a:rPr lang="en-US" altLang="en-US" dirty="0" smtClean="0">
                <a:sym typeface="Symbol" pitchFamily="18" charset="2"/>
              </a:rPr>
              <a:t>.</a:t>
            </a:r>
          </a:p>
          <a:p>
            <a:pPr lvl="1"/>
            <a:r>
              <a:rPr lang="en-US" altLang="en-US" dirty="0" smtClean="0">
                <a:sym typeface="Symbol" pitchFamily="18" charset="2"/>
              </a:rPr>
              <a:t>Specify the distribution for counts, </a:t>
            </a:r>
            <a:r>
              <a:rPr lang="en-US" altLang="en-US" dirty="0" smtClean="0">
                <a:solidFill>
                  <a:srgbClr val="0000FF"/>
                </a:solidFill>
                <a:sym typeface="Symbol" pitchFamily="18" charset="2"/>
              </a:rPr>
              <a:t>Poisson</a:t>
            </a:r>
            <a:r>
              <a:rPr lang="en-US" altLang="en-US" dirty="0" smtClean="0">
                <a:sym typeface="Symbol" pitchFamily="18" charset="2"/>
              </a:rPr>
              <a:t>.</a:t>
            </a:r>
          </a:p>
          <a:p>
            <a:pPr lvl="1"/>
            <a:r>
              <a:rPr lang="en-US" altLang="en-US" dirty="0" smtClean="0"/>
              <a:t>The model is called </a:t>
            </a:r>
            <a:r>
              <a:rPr lang="en-US" altLang="en-US" dirty="0" smtClean="0">
                <a:solidFill>
                  <a:srgbClr val="0000FF"/>
                </a:solidFill>
              </a:rPr>
              <a:t>Poisson regression</a:t>
            </a:r>
            <a:r>
              <a:rPr lang="en-US" altLang="en-US" dirty="0" smtClean="0"/>
              <a:t>.</a:t>
            </a:r>
          </a:p>
          <a:p>
            <a:pPr lvl="1"/>
            <a:r>
              <a:rPr lang="en-US" altLang="en-US" dirty="0" smtClean="0"/>
              <a:t>The log link results in effects expressed as count ratios.</a:t>
            </a:r>
          </a:p>
          <a:p>
            <a:pPr lvl="1"/>
            <a:r>
              <a:rPr lang="en-US" altLang="en-US" dirty="0" smtClean="0"/>
              <a:t>If the counts accumulate over different periods for different subjects, you can specify the period in the model as an </a:t>
            </a:r>
            <a:r>
              <a:rPr lang="en-US" altLang="en-US" i="1" dirty="0" smtClean="0">
                <a:solidFill>
                  <a:srgbClr val="0000FF"/>
                </a:solidFill>
              </a:rPr>
              <a:t>offset</a:t>
            </a:r>
            <a:r>
              <a:rPr lang="en-US" altLang="en-US" dirty="0" smtClean="0"/>
              <a:t> or denominator. </a:t>
            </a:r>
          </a:p>
          <a:p>
            <a:pPr lvl="2">
              <a:spcBef>
                <a:spcPct val="0"/>
              </a:spcBef>
            </a:pPr>
            <a:r>
              <a:rPr lang="en-US" altLang="en-US" dirty="0" smtClean="0"/>
              <a:t>You are then modeling rates, and the effects are rate ratios.</a:t>
            </a:r>
          </a:p>
          <a:p>
            <a:pPr lvl="1"/>
            <a:r>
              <a:rPr lang="en-US" altLang="en-US" dirty="0" smtClean="0"/>
              <a:t>You should include an </a:t>
            </a:r>
            <a:r>
              <a:rPr lang="en-US" altLang="en-US" dirty="0" smtClean="0">
                <a:solidFill>
                  <a:srgbClr val="0000FF"/>
                </a:solidFill>
              </a:rPr>
              <a:t>over-dispersion</a:t>
            </a:r>
            <a:r>
              <a:rPr lang="en-US" altLang="en-US" dirty="0" smtClean="0"/>
              <a:t> </a:t>
            </a:r>
            <a:r>
              <a:rPr lang="en-US" altLang="en-US" dirty="0" smtClean="0">
                <a:solidFill>
                  <a:srgbClr val="0000FF"/>
                </a:solidFill>
              </a:rPr>
              <a:t>factor</a:t>
            </a:r>
            <a:r>
              <a:rPr lang="en-US" altLang="en-US" dirty="0" smtClean="0"/>
              <a:t> to allow for data that don't fit a Poisson distribution properly (or a binomial distribution, when the dependent is a proportion).</a:t>
            </a:r>
          </a:p>
          <a:p>
            <a:pPr lvl="2">
              <a:spcBef>
                <a:spcPct val="0"/>
              </a:spcBef>
            </a:pPr>
            <a:r>
              <a:rPr lang="en-US" altLang="en-US" dirty="0" smtClean="0"/>
              <a:t>For example, the counts for each subject tend to occur in clusters.</a:t>
            </a:r>
          </a:p>
          <a:p>
            <a:pPr lvl="2">
              <a:spcBef>
                <a:spcPct val="0"/>
              </a:spcBef>
            </a:pPr>
            <a:r>
              <a:rPr lang="en-US" altLang="en-US" dirty="0" smtClean="0"/>
              <a:t>The model thereby reflects the fact that the counts have a bigger variation for a given predicted count than purely Poisson counts.</a:t>
            </a:r>
          </a:p>
        </p:txBody>
      </p:sp>
      <p:sp>
        <p:nvSpPr>
          <p:cNvPr id="4" name="Action Button: Home 3">
            <a:hlinkClick r:id="rId2" action="ppaction://hlinksldjump" highlightClick="1"/>
          </p:cNvPr>
          <p:cNvSpPr/>
          <p:nvPr/>
        </p:nvSpPr>
        <p:spPr bwMode="auto">
          <a:xfrm>
            <a:off x="8532440" y="6240735"/>
            <a:ext cx="500063" cy="428625"/>
          </a:xfrm>
          <a:prstGeom prst="actionButtonHome">
            <a:avLst/>
          </a:prstGeom>
          <a:solidFill>
            <a:srgbClr val="FFFFFF">
              <a:alpha val="49000"/>
            </a:srgbClr>
          </a:solidFill>
          <a:ln w="9525" cap="flat" cmpd="sng" algn="ctr">
            <a:solidFill>
              <a:schemeClr val="bg1">
                <a:lumMod val="50000"/>
              </a:schemeClr>
            </a:solidFill>
            <a:prstDash val="solid"/>
            <a:round/>
            <a:headEnd type="none" w="med" len="med"/>
            <a:tailEnd type="none" w="med" len="med"/>
          </a:ln>
          <a:effectLst/>
        </p:spPr>
        <p:txBody>
          <a:bodyPr/>
          <a:lstStyle/>
          <a:p>
            <a:pPr eaLnBrk="0" hangingPunct="0">
              <a:defRPr/>
            </a:pPr>
            <a:endParaRPr lang="en-US" dirty="0">
              <a:cs typeface="+mn-cs"/>
            </a:endParaRPr>
          </a:p>
        </p:txBody>
      </p:sp>
    </p:spTree>
    <p:extLst>
      <p:ext uri="{BB962C8B-B14F-4D97-AF65-F5344CB8AC3E}">
        <p14:creationId xmlns:p14="http://schemas.microsoft.com/office/powerpoint/2010/main" val="257008528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body" idx="1"/>
          </p:nvPr>
        </p:nvSpPr>
        <p:spPr>
          <a:xfrm>
            <a:off x="82550" y="12700"/>
            <a:ext cx="9004300" cy="6797675"/>
          </a:xfrm>
        </p:spPr>
        <p:txBody>
          <a:bodyPr/>
          <a:lstStyle/>
          <a:p>
            <a:pPr>
              <a:lnSpc>
                <a:spcPct val="94000"/>
              </a:lnSpc>
            </a:pPr>
            <a:r>
              <a:rPr lang="en-US" altLang="en-US" dirty="0" smtClean="0">
                <a:sym typeface="Symbol" pitchFamily="18" charset="2"/>
              </a:rPr>
              <a:t>For binary variables representing </a:t>
            </a:r>
            <a:r>
              <a:rPr lang="en-US" altLang="en-US" dirty="0" smtClean="0">
                <a:solidFill>
                  <a:srgbClr val="0000FF"/>
                </a:solidFill>
                <a:sym typeface="Symbol" pitchFamily="18" charset="2"/>
              </a:rPr>
              <a:t>time-independent events</a:t>
            </a:r>
            <a:r>
              <a:rPr lang="en-US" altLang="en-US" dirty="0" smtClean="0">
                <a:sym typeface="Symbol" pitchFamily="18" charset="2"/>
              </a:rPr>
              <a:t/>
            </a:r>
            <a:br>
              <a:rPr lang="en-US" altLang="en-US" dirty="0" smtClean="0">
                <a:sym typeface="Symbol" pitchFamily="18" charset="2"/>
              </a:rPr>
            </a:br>
            <a:r>
              <a:rPr lang="en-US" altLang="en-US" dirty="0" smtClean="0"/>
              <a:t>(e.g., selected or not)</a:t>
            </a:r>
            <a:r>
              <a:rPr lang="en-US" altLang="en-US" dirty="0" smtClean="0">
                <a:sym typeface="Symbol" pitchFamily="18" charset="2"/>
              </a:rPr>
              <a:t>, the dependent is the </a:t>
            </a:r>
            <a:r>
              <a:rPr lang="en-US" altLang="en-US" dirty="0" smtClean="0">
                <a:solidFill>
                  <a:srgbClr val="0000FF"/>
                </a:solidFill>
                <a:sym typeface="Symbol" pitchFamily="18" charset="2"/>
              </a:rPr>
              <a:t>log of the odds</a:t>
            </a:r>
            <a:r>
              <a:rPr lang="en-US" altLang="en-US" dirty="0" smtClean="0">
                <a:sym typeface="Symbol" pitchFamily="18" charset="2"/>
              </a:rPr>
              <a:t> of the event occurring.</a:t>
            </a:r>
          </a:p>
          <a:p>
            <a:pPr lvl="1">
              <a:lnSpc>
                <a:spcPct val="94000"/>
              </a:lnSpc>
            </a:pPr>
            <a:r>
              <a:rPr lang="en-US" altLang="en-US" dirty="0" smtClean="0">
                <a:sym typeface="Symbol" pitchFamily="18" charset="2"/>
              </a:rPr>
              <a:t>Odds=p/(1-p), where p is the probability of the event.</a:t>
            </a:r>
          </a:p>
          <a:p>
            <a:pPr lvl="1">
              <a:lnSpc>
                <a:spcPct val="94000"/>
              </a:lnSpc>
            </a:pPr>
            <a:r>
              <a:rPr lang="en-US" altLang="en-US" dirty="0" smtClean="0">
                <a:sym typeface="Symbol" pitchFamily="18" charset="2"/>
              </a:rPr>
              <a:t>P ranges from 0 to 1, so odds range continuously from 0 to</a:t>
            </a:r>
            <a:r>
              <a:rPr lang="en-US" altLang="en-US" dirty="0" smtClean="0"/>
              <a:t> +</a:t>
            </a:r>
            <a:r>
              <a:rPr lang="en-US" altLang="en-US" dirty="0" smtClean="0">
                <a:sym typeface="Symbol" pitchFamily="18" charset="2"/>
              </a:rPr>
              <a:t>.  </a:t>
            </a:r>
          </a:p>
          <a:p>
            <a:pPr lvl="1">
              <a:lnSpc>
                <a:spcPct val="94000"/>
              </a:lnSpc>
            </a:pPr>
            <a:r>
              <a:rPr lang="en-US" altLang="en-US" dirty="0" smtClean="0">
                <a:sym typeface="Symbol" pitchFamily="18" charset="2"/>
              </a:rPr>
              <a:t>So log of the odds ranges from </a:t>
            </a:r>
            <a:r>
              <a:rPr lang="en-US" altLang="en-US" dirty="0" smtClean="0"/>
              <a:t>-</a:t>
            </a:r>
            <a:r>
              <a:rPr lang="en-US" altLang="en-US" dirty="0" smtClean="0">
                <a:sym typeface="Symbol" pitchFamily="18" charset="2"/>
              </a:rPr>
              <a:t> to </a:t>
            </a:r>
            <a:r>
              <a:rPr lang="en-US" altLang="en-US" dirty="0" smtClean="0"/>
              <a:t>+</a:t>
            </a:r>
            <a:r>
              <a:rPr lang="en-US" altLang="en-US" dirty="0" smtClean="0">
                <a:sym typeface="Symbol" pitchFamily="18" charset="2"/>
              </a:rPr>
              <a:t>.</a:t>
            </a:r>
          </a:p>
          <a:p>
            <a:pPr lvl="1">
              <a:lnSpc>
                <a:spcPct val="94000"/>
              </a:lnSpc>
            </a:pPr>
            <a:r>
              <a:rPr lang="en-US" altLang="en-US" dirty="0" smtClean="0">
                <a:sym typeface="Symbol" pitchFamily="18" charset="2"/>
              </a:rPr>
              <a:t>So the link function is the </a:t>
            </a:r>
            <a:r>
              <a:rPr lang="en-US" altLang="en-US" dirty="0" smtClean="0">
                <a:solidFill>
                  <a:srgbClr val="0000FF"/>
                </a:solidFill>
                <a:sym typeface="Symbol" pitchFamily="18" charset="2"/>
              </a:rPr>
              <a:t>log-odds</a:t>
            </a:r>
            <a:r>
              <a:rPr lang="en-US" altLang="en-US" dirty="0" smtClean="0">
                <a:sym typeface="Symbol" pitchFamily="18" charset="2"/>
              </a:rPr>
              <a:t>, also known as the </a:t>
            </a:r>
            <a:r>
              <a:rPr lang="en-US" altLang="en-US" dirty="0" smtClean="0">
                <a:solidFill>
                  <a:srgbClr val="0000FF"/>
                </a:solidFill>
                <a:sym typeface="Symbol" pitchFamily="18" charset="2"/>
              </a:rPr>
              <a:t>logit</a:t>
            </a:r>
            <a:r>
              <a:rPr lang="en-US" altLang="en-US" dirty="0" smtClean="0">
                <a:sym typeface="Symbol" pitchFamily="18" charset="2"/>
              </a:rPr>
              <a:t>.</a:t>
            </a:r>
          </a:p>
          <a:p>
            <a:pPr lvl="1">
              <a:lnSpc>
                <a:spcPct val="94000"/>
              </a:lnSpc>
            </a:pPr>
            <a:r>
              <a:rPr lang="en-US" altLang="en-US" dirty="0" smtClean="0">
                <a:sym typeface="Symbol" pitchFamily="18" charset="2"/>
              </a:rPr>
              <a:t>Specify the distribution for binary events, </a:t>
            </a:r>
            <a:r>
              <a:rPr lang="en-US" altLang="en-US" dirty="0" smtClean="0">
                <a:solidFill>
                  <a:srgbClr val="0000FF"/>
                </a:solidFill>
                <a:sym typeface="Symbol" pitchFamily="18" charset="2"/>
              </a:rPr>
              <a:t>binomial</a:t>
            </a:r>
            <a:r>
              <a:rPr lang="en-US" altLang="en-US" dirty="0" smtClean="0">
                <a:sym typeface="Symbol" pitchFamily="18" charset="2"/>
              </a:rPr>
              <a:t>.</a:t>
            </a:r>
          </a:p>
          <a:p>
            <a:pPr lvl="1">
              <a:lnSpc>
                <a:spcPct val="94000"/>
              </a:lnSpc>
            </a:pPr>
            <a:r>
              <a:rPr lang="en-US" altLang="en-US" dirty="0" smtClean="0">
                <a:sym typeface="Symbol" pitchFamily="18" charset="2"/>
              </a:rPr>
              <a:t>The model is called </a:t>
            </a:r>
            <a:r>
              <a:rPr lang="en-US" altLang="en-US" dirty="0" smtClean="0">
                <a:solidFill>
                  <a:srgbClr val="0000FF"/>
                </a:solidFill>
              </a:rPr>
              <a:t>logistic regression</a:t>
            </a:r>
            <a:r>
              <a:rPr lang="en-US" altLang="en-US" dirty="0" smtClean="0"/>
              <a:t>, but</a:t>
            </a:r>
            <a:r>
              <a:rPr lang="en-US" altLang="en-US" dirty="0" smtClean="0">
                <a:solidFill>
                  <a:srgbClr val="0000FF"/>
                </a:solidFill>
              </a:rPr>
              <a:t> log-odds regression </a:t>
            </a:r>
            <a:r>
              <a:rPr lang="en-US" altLang="en-US" dirty="0" smtClean="0"/>
              <a:t>would be better.</a:t>
            </a:r>
            <a:endParaRPr lang="en-US" altLang="en-US" dirty="0" smtClean="0">
              <a:sym typeface="Symbol" pitchFamily="18" charset="2"/>
            </a:endParaRPr>
          </a:p>
          <a:p>
            <a:pPr lvl="1">
              <a:lnSpc>
                <a:spcPct val="94000"/>
              </a:lnSpc>
            </a:pPr>
            <a:r>
              <a:rPr lang="en-US" altLang="en-US" dirty="0" smtClean="0"/>
              <a:t>The log of the odds results in effects expressed as odds ratios.</a:t>
            </a:r>
          </a:p>
          <a:p>
            <a:pPr lvl="1">
              <a:lnSpc>
                <a:spcPct val="94000"/>
              </a:lnSpc>
            </a:pPr>
            <a:r>
              <a:rPr lang="en-US" altLang="en-US" dirty="0" smtClean="0">
                <a:sym typeface="Symbol" pitchFamily="18" charset="2"/>
              </a:rPr>
              <a:t>A log-odds model may be simplistic or unrealistic, but it’s got to be better than modeling p or log(p), which definitely does not work.</a:t>
            </a:r>
          </a:p>
          <a:p>
            <a:pPr lvl="1">
              <a:lnSpc>
                <a:spcPct val="94000"/>
              </a:lnSpc>
            </a:pPr>
            <a:r>
              <a:rPr lang="en-US" altLang="en-US" dirty="0" smtClean="0">
                <a:sym typeface="Symbol" pitchFamily="18" charset="2"/>
              </a:rPr>
              <a:t>Some researchers mistakenly use this model for time-dependent events, such as development of injury. But…</a:t>
            </a:r>
          </a:p>
          <a:p>
            <a:pPr lvl="2">
              <a:lnSpc>
                <a:spcPct val="94000"/>
              </a:lnSpc>
            </a:pPr>
            <a:r>
              <a:rPr lang="en-US" altLang="en-US" dirty="0" smtClean="0">
                <a:sym typeface="Symbol" pitchFamily="18" charset="2"/>
              </a:rPr>
              <a:t>If proportions of subjects experiencing the event are low, you can model risk, odds or hazards, because the ratios are the same.</a:t>
            </a:r>
          </a:p>
        </p:txBody>
      </p:sp>
      <p:sp>
        <p:nvSpPr>
          <p:cNvPr id="4" name="Action Button: Home 3">
            <a:hlinkClick r:id="rId2" action="ppaction://hlinksldjump" highlightClick="1"/>
          </p:cNvPr>
          <p:cNvSpPr/>
          <p:nvPr/>
        </p:nvSpPr>
        <p:spPr bwMode="auto">
          <a:xfrm>
            <a:off x="8542065" y="6348022"/>
            <a:ext cx="500063" cy="428625"/>
          </a:xfrm>
          <a:prstGeom prst="actionButtonHome">
            <a:avLst/>
          </a:prstGeom>
          <a:solidFill>
            <a:srgbClr val="FFFFFF">
              <a:alpha val="49000"/>
            </a:srgbClr>
          </a:solidFill>
          <a:ln w="9525" cap="flat" cmpd="sng" algn="ctr">
            <a:solidFill>
              <a:schemeClr val="bg1">
                <a:lumMod val="50000"/>
              </a:schemeClr>
            </a:solidFill>
            <a:prstDash val="solid"/>
            <a:round/>
            <a:headEnd type="none" w="med" len="med"/>
            <a:tailEnd type="none" w="med" len="med"/>
          </a:ln>
          <a:effectLst/>
        </p:spPr>
        <p:txBody>
          <a:bodyPr/>
          <a:lstStyle/>
          <a:p>
            <a:pPr eaLnBrk="0" hangingPunct="0">
              <a:defRPr/>
            </a:pPr>
            <a:endParaRPr lang="en-US" dirty="0">
              <a:cs typeface="+mn-cs"/>
            </a:endParaRPr>
          </a:p>
        </p:txBody>
      </p:sp>
    </p:spTree>
    <p:extLst>
      <p:ext uri="{BB962C8B-B14F-4D97-AF65-F5344CB8AC3E}">
        <p14:creationId xmlns:p14="http://schemas.microsoft.com/office/powerpoint/2010/main" val="233833958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body" idx="1"/>
          </p:nvPr>
        </p:nvSpPr>
        <p:spPr>
          <a:xfrm>
            <a:off x="82550" y="146051"/>
            <a:ext cx="9004300" cy="6523310"/>
          </a:xfrm>
        </p:spPr>
        <p:txBody>
          <a:bodyPr/>
          <a:lstStyle/>
          <a:p>
            <a:r>
              <a:rPr lang="en-US" altLang="en-US" dirty="0" smtClean="0">
                <a:sym typeface="Symbol" pitchFamily="18" charset="2"/>
              </a:rPr>
              <a:t>For binary variables representing </a:t>
            </a:r>
            <a:r>
              <a:rPr lang="en-US" altLang="en-US" dirty="0" smtClean="0">
                <a:solidFill>
                  <a:srgbClr val="0000FF"/>
                </a:solidFill>
                <a:sym typeface="Symbol" pitchFamily="18" charset="2"/>
              </a:rPr>
              <a:t>time-dependent events</a:t>
            </a:r>
            <a:r>
              <a:rPr lang="en-US" altLang="en-US" dirty="0" smtClean="0">
                <a:sym typeface="Symbol" pitchFamily="18" charset="2"/>
              </a:rPr>
              <a:t/>
            </a:r>
            <a:br>
              <a:rPr lang="en-US" altLang="en-US" dirty="0" smtClean="0">
                <a:sym typeface="Symbol" pitchFamily="18" charset="2"/>
              </a:rPr>
            </a:br>
            <a:r>
              <a:rPr lang="en-US" altLang="en-US" dirty="0" smtClean="0"/>
              <a:t>(e.g., un/injured)</a:t>
            </a:r>
            <a:r>
              <a:rPr lang="en-US" altLang="en-US" dirty="0" smtClean="0">
                <a:sym typeface="Symbol" pitchFamily="18" charset="2"/>
              </a:rPr>
              <a:t>, the dependent is the </a:t>
            </a:r>
            <a:r>
              <a:rPr lang="en-US" altLang="en-US" dirty="0" smtClean="0">
                <a:solidFill>
                  <a:srgbClr val="0000FF"/>
                </a:solidFill>
                <a:sym typeface="Symbol" pitchFamily="18" charset="2"/>
              </a:rPr>
              <a:t>log of the hazard</a:t>
            </a:r>
            <a:r>
              <a:rPr lang="en-US" altLang="en-US" dirty="0" smtClean="0">
                <a:sym typeface="Symbol" pitchFamily="18" charset="2"/>
              </a:rPr>
              <a:t>.</a:t>
            </a:r>
          </a:p>
          <a:p>
            <a:pPr lvl="1"/>
            <a:r>
              <a:rPr lang="en-US" altLang="en-US" dirty="0" smtClean="0">
                <a:sym typeface="Symbol" pitchFamily="18" charset="2"/>
              </a:rPr>
              <a:t>The hazard is the probability of the event per unit time.</a:t>
            </a:r>
          </a:p>
          <a:p>
            <a:pPr lvl="1"/>
            <a:r>
              <a:rPr lang="en-US" altLang="en-US" dirty="0" smtClean="0"/>
              <a:t>For events that accumulate with a constant hazard (h), the proportion of subjects affected at time t is given via calculus by </a:t>
            </a:r>
            <a:br>
              <a:rPr lang="en-US" altLang="en-US" dirty="0" smtClean="0"/>
            </a:br>
            <a:r>
              <a:rPr lang="en-US" altLang="en-US" dirty="0" smtClean="0"/>
              <a:t>p = 1 - e</a:t>
            </a:r>
            <a:r>
              <a:rPr lang="en-US" altLang="en-US" baseline="30000" dirty="0" smtClean="0"/>
              <a:t>-h.t</a:t>
            </a:r>
            <a:r>
              <a:rPr lang="en-US" altLang="en-US" dirty="0"/>
              <a:t>,</a:t>
            </a:r>
            <a:r>
              <a:rPr lang="en-US" altLang="en-US" dirty="0" smtClean="0"/>
              <a:t> hence h = hazard = -log(1 - p).</a:t>
            </a:r>
          </a:p>
          <a:p>
            <a:pPr lvl="1"/>
            <a:r>
              <a:rPr lang="en-US" altLang="en-US" dirty="0" smtClean="0">
                <a:sym typeface="Symbol" pitchFamily="18" charset="2"/>
              </a:rPr>
              <a:t>The hazard ranges continuously from 0 to</a:t>
            </a:r>
            <a:r>
              <a:rPr lang="en-US" altLang="en-US" dirty="0" smtClean="0"/>
              <a:t> +</a:t>
            </a:r>
            <a:r>
              <a:rPr lang="en-US" altLang="en-US" dirty="0" smtClean="0">
                <a:sym typeface="Symbol" pitchFamily="18" charset="2"/>
              </a:rPr>
              <a:t>.  </a:t>
            </a:r>
          </a:p>
          <a:p>
            <a:pPr lvl="1"/>
            <a:r>
              <a:rPr lang="en-US" altLang="en-US" dirty="0" smtClean="0">
                <a:sym typeface="Symbol" pitchFamily="18" charset="2"/>
              </a:rPr>
              <a:t>Log of the hazard ranges from </a:t>
            </a:r>
            <a:r>
              <a:rPr lang="en-US" altLang="en-US" dirty="0" smtClean="0"/>
              <a:t>-</a:t>
            </a:r>
            <a:r>
              <a:rPr lang="en-US" altLang="en-US" dirty="0" smtClean="0">
                <a:sym typeface="Symbol" pitchFamily="18" charset="2"/>
              </a:rPr>
              <a:t> to </a:t>
            </a:r>
            <a:r>
              <a:rPr lang="en-US" altLang="en-US" dirty="0" smtClean="0"/>
              <a:t>+</a:t>
            </a:r>
            <a:r>
              <a:rPr lang="en-US" altLang="en-US" dirty="0" smtClean="0">
                <a:sym typeface="Symbol" pitchFamily="18" charset="2"/>
              </a:rPr>
              <a:t>.</a:t>
            </a:r>
          </a:p>
          <a:p>
            <a:pPr lvl="1"/>
            <a:r>
              <a:rPr lang="en-US" altLang="en-US" dirty="0" smtClean="0">
                <a:sym typeface="Symbol" pitchFamily="18" charset="2"/>
              </a:rPr>
              <a:t>The link function is known confusingly as the </a:t>
            </a:r>
            <a:r>
              <a:rPr lang="en-US" altLang="en-US" dirty="0" smtClean="0">
                <a:solidFill>
                  <a:srgbClr val="0000FF"/>
                </a:solidFill>
              </a:rPr>
              <a:t>complementary log-log</a:t>
            </a:r>
            <a:r>
              <a:rPr lang="en-US" altLang="en-US" dirty="0" smtClean="0"/>
              <a:t>: log(-log(1-p)).</a:t>
            </a:r>
          </a:p>
          <a:p>
            <a:pPr lvl="1"/>
            <a:r>
              <a:rPr lang="en-US" altLang="en-US" dirty="0" smtClean="0"/>
              <a:t>I prefer to refer to</a:t>
            </a:r>
            <a:r>
              <a:rPr lang="en-US" altLang="en-US" dirty="0" smtClean="0">
                <a:sym typeface="Symbol" pitchFamily="18" charset="2"/>
              </a:rPr>
              <a:t> the </a:t>
            </a:r>
            <a:r>
              <a:rPr lang="en-US" altLang="en-US" dirty="0" smtClean="0">
                <a:solidFill>
                  <a:srgbClr val="0000FF"/>
                </a:solidFill>
                <a:sym typeface="Symbol" pitchFamily="18" charset="2"/>
              </a:rPr>
              <a:t>log-hazard</a:t>
            </a:r>
            <a:r>
              <a:rPr lang="en-US" altLang="en-US" dirty="0" smtClean="0">
                <a:sym typeface="Symbol" pitchFamily="18" charset="2"/>
              </a:rPr>
              <a:t> link.</a:t>
            </a:r>
          </a:p>
          <a:p>
            <a:pPr lvl="1"/>
            <a:r>
              <a:rPr lang="en-US" altLang="en-US" dirty="0" smtClean="0">
                <a:sym typeface="Symbol" pitchFamily="18" charset="2"/>
              </a:rPr>
              <a:t>Specify the distribution for binary events, </a:t>
            </a:r>
            <a:r>
              <a:rPr lang="en-US" altLang="en-US" dirty="0" smtClean="0">
                <a:solidFill>
                  <a:srgbClr val="0000FF"/>
                </a:solidFill>
                <a:sym typeface="Symbol" pitchFamily="18" charset="2"/>
              </a:rPr>
              <a:t>binomial</a:t>
            </a:r>
            <a:r>
              <a:rPr lang="en-US" altLang="en-US" dirty="0" smtClean="0">
                <a:sym typeface="Symbol" pitchFamily="18" charset="2"/>
              </a:rPr>
              <a:t>.</a:t>
            </a:r>
          </a:p>
          <a:p>
            <a:pPr lvl="1"/>
            <a:r>
              <a:rPr lang="en-US" altLang="en-US" dirty="0" smtClean="0"/>
              <a:t>The model has no common name.  I call it </a:t>
            </a:r>
            <a:r>
              <a:rPr lang="en-US" altLang="en-US" dirty="0" smtClean="0">
                <a:solidFill>
                  <a:srgbClr val="0000FF"/>
                </a:solidFill>
              </a:rPr>
              <a:t>log-hazard regression. </a:t>
            </a:r>
            <a:endParaRPr lang="en-US" altLang="en-US" dirty="0" smtClean="0"/>
          </a:p>
          <a:p>
            <a:pPr lvl="1"/>
            <a:r>
              <a:rPr lang="en-US" altLang="en-US" dirty="0" smtClean="0"/>
              <a:t>The log of the hazard results in effects expressed as hazard ratios.</a:t>
            </a:r>
          </a:p>
          <a:p>
            <a:pPr lvl="1"/>
            <a:r>
              <a:rPr lang="en-US" altLang="en-US" dirty="0" smtClean="0"/>
              <a:t>You can specify a different monitoring time for each subject.</a:t>
            </a:r>
          </a:p>
          <a:p>
            <a:pPr lvl="1"/>
            <a:r>
              <a:rPr lang="en-US" altLang="en-US" dirty="0" smtClean="0"/>
              <a:t>When hazards aren’t constant, use </a:t>
            </a:r>
            <a:r>
              <a:rPr lang="en-US" altLang="en-US" dirty="0" smtClean="0">
                <a:solidFill>
                  <a:srgbClr val="0000FF"/>
                </a:solidFill>
              </a:rPr>
              <a:t>proportional hazards regression</a:t>
            </a:r>
            <a:r>
              <a:rPr lang="en-US" altLang="en-US" dirty="0" smtClean="0"/>
              <a:t>.</a:t>
            </a:r>
          </a:p>
        </p:txBody>
      </p:sp>
      <p:sp>
        <p:nvSpPr>
          <p:cNvPr id="4" name="Action Button: Home 3">
            <a:hlinkClick r:id="rId2" action="ppaction://hlinksldjump" highlightClick="1"/>
          </p:cNvPr>
          <p:cNvSpPr/>
          <p:nvPr/>
        </p:nvSpPr>
        <p:spPr bwMode="auto">
          <a:xfrm>
            <a:off x="8532440" y="5733256"/>
            <a:ext cx="500063" cy="428625"/>
          </a:xfrm>
          <a:prstGeom prst="actionButtonHome">
            <a:avLst/>
          </a:prstGeom>
          <a:solidFill>
            <a:srgbClr val="FFFFFF">
              <a:alpha val="49000"/>
            </a:srgbClr>
          </a:solidFill>
          <a:ln w="9525" cap="flat" cmpd="sng" algn="ctr">
            <a:solidFill>
              <a:schemeClr val="bg1">
                <a:lumMod val="50000"/>
              </a:schemeClr>
            </a:solidFill>
            <a:prstDash val="solid"/>
            <a:round/>
            <a:headEnd type="none" w="med" len="med"/>
            <a:tailEnd type="none" w="med" len="med"/>
          </a:ln>
          <a:effectLst/>
        </p:spPr>
        <p:txBody>
          <a:bodyPr/>
          <a:lstStyle/>
          <a:p>
            <a:pPr eaLnBrk="0" hangingPunct="0">
              <a:defRPr/>
            </a:pPr>
            <a:endParaRPr lang="en-US" dirty="0">
              <a:cs typeface="+mn-cs"/>
            </a:endParaRPr>
          </a:p>
        </p:txBody>
      </p:sp>
    </p:spTree>
    <p:extLst>
      <p:ext uri="{BB962C8B-B14F-4D97-AF65-F5344CB8AC3E}">
        <p14:creationId xmlns:p14="http://schemas.microsoft.com/office/powerpoint/2010/main" val="203689771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9794" name="Rectangle 2"/>
          <p:cNvSpPr>
            <a:spLocks noGrp="1" noChangeArrowheads="1"/>
          </p:cNvSpPr>
          <p:nvPr>
            <p:ph type="body" idx="1"/>
          </p:nvPr>
        </p:nvSpPr>
        <p:spPr>
          <a:xfrm>
            <a:off x="104775" y="44451"/>
            <a:ext cx="8959850" cy="6192862"/>
          </a:xfrm>
        </p:spPr>
        <p:txBody>
          <a:bodyPr/>
          <a:lstStyle/>
          <a:p>
            <a:pPr marL="0" indent="0">
              <a:lnSpc>
                <a:spcPct val="94000"/>
              </a:lnSpc>
              <a:buFont typeface="Symbol" pitchFamily="18" charset="2"/>
              <a:buNone/>
              <a:defRPr/>
            </a:pPr>
            <a:r>
              <a:rPr lang="en-US" dirty="0" smtClean="0"/>
              <a:t>The next three slides are for experts.</a:t>
            </a:r>
            <a:r>
              <a:rPr lang="en-US" dirty="0" smtClean="0">
                <a:solidFill>
                  <a:srgbClr val="FF0000"/>
                </a:solidFill>
              </a:rPr>
              <a:t/>
            </a:r>
            <a:br>
              <a:rPr lang="en-US" dirty="0" smtClean="0">
                <a:solidFill>
                  <a:srgbClr val="FF0000"/>
                </a:solidFill>
              </a:rPr>
            </a:br>
            <a:r>
              <a:rPr lang="en-US" b="1" dirty="0" smtClean="0">
                <a:solidFill>
                  <a:srgbClr val="FF0000"/>
                </a:solidFill>
              </a:rPr>
              <a:t>Other Models for Classifications and Events</a:t>
            </a:r>
          </a:p>
          <a:p>
            <a:pPr marL="263525" indent="-263525">
              <a:lnSpc>
                <a:spcPct val="100000"/>
              </a:lnSpc>
              <a:defRPr/>
            </a:pPr>
            <a:r>
              <a:rPr lang="en-US" sz="2600" dirty="0" smtClean="0"/>
              <a:t>There are several other more complex models. </a:t>
            </a:r>
          </a:p>
          <a:p>
            <a:pPr marL="581025" lvl="1" indent="-263525">
              <a:lnSpc>
                <a:spcPct val="100000"/>
              </a:lnSpc>
              <a:defRPr/>
            </a:pPr>
            <a:r>
              <a:rPr lang="en-US" sz="2400" dirty="0" smtClean="0"/>
              <a:t>All have outcomes modeled as ratios (between levels of nominal predictors) or ratios per unit (or per 2 SD) of numeric predictors.</a:t>
            </a:r>
          </a:p>
          <a:p>
            <a:pPr marL="581025" lvl="1" indent="-263525">
              <a:lnSpc>
                <a:spcPct val="100000"/>
              </a:lnSpc>
              <a:defRPr/>
            </a:pPr>
            <a:r>
              <a:rPr lang="en-US" sz="2400" dirty="0" smtClean="0"/>
              <a:t>The magnitude scales are the same as in the simpler models.</a:t>
            </a:r>
          </a:p>
          <a:p>
            <a:pPr marL="581025" lvl="1" indent="-263525">
              <a:lnSpc>
                <a:spcPct val="100000"/>
              </a:lnSpc>
              <a:defRPr/>
            </a:pPr>
            <a:r>
              <a:rPr lang="en-US" sz="2400" dirty="0" smtClean="0"/>
              <a:t>Summary (with </a:t>
            </a:r>
            <a:r>
              <a:rPr lang="en-US" sz="2400" dirty="0" smtClean="0">
                <a:solidFill>
                  <a:srgbClr val="CC0099"/>
                </a:solidFill>
              </a:rPr>
              <a:t>examples</a:t>
            </a:r>
            <a:r>
              <a:rPr lang="en-US" sz="2400" dirty="0" smtClean="0"/>
              <a:t>):</a:t>
            </a:r>
          </a:p>
        </p:txBody>
      </p:sp>
      <p:grpSp>
        <p:nvGrpSpPr>
          <p:cNvPr id="289848" name="Group 56"/>
          <p:cNvGrpSpPr>
            <a:grpSpLocks/>
          </p:cNvGrpSpPr>
          <p:nvPr/>
        </p:nvGrpSpPr>
        <p:grpSpPr bwMode="auto">
          <a:xfrm>
            <a:off x="323850" y="5194300"/>
            <a:ext cx="8556625" cy="838200"/>
            <a:chOff x="204" y="3628"/>
            <a:chExt cx="5390" cy="528"/>
          </a:xfrm>
        </p:grpSpPr>
        <p:sp>
          <p:nvSpPr>
            <p:cNvPr id="50192" name="Rectangle 36"/>
            <p:cNvSpPr>
              <a:spLocks noChangeArrowheads="1"/>
            </p:cNvSpPr>
            <p:nvPr/>
          </p:nvSpPr>
          <p:spPr bwMode="auto">
            <a:xfrm>
              <a:off x="2245" y="3628"/>
              <a:ext cx="1451" cy="528"/>
            </a:xfrm>
            <a:prstGeom prst="rect">
              <a:avLst/>
            </a:prstGeom>
            <a:solidFill>
              <a:srgbClr val="FFC99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54000" rIns="90000" bIns="54000"/>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nSpc>
                  <a:spcPct val="95000"/>
                </a:lnSpc>
                <a:spcBef>
                  <a:spcPct val="5000"/>
                </a:spcBef>
                <a:buClr>
                  <a:srgbClr val="FF0066"/>
                </a:buClr>
                <a:buFont typeface="Symbol" pitchFamily="18" charset="2"/>
                <a:buNone/>
              </a:pPr>
              <a:r>
                <a:rPr lang="en-US" altLang="en-US" sz="2400">
                  <a:latin typeface="Arial Narrow" pitchFamily="34" charset="0"/>
                </a:rPr>
                <a:t>hazard ratio</a:t>
              </a:r>
            </a:p>
          </p:txBody>
        </p:sp>
        <p:sp>
          <p:nvSpPr>
            <p:cNvPr id="50193" name="Rectangle 38"/>
            <p:cNvSpPr>
              <a:spLocks noChangeArrowheads="1"/>
            </p:cNvSpPr>
            <p:nvPr/>
          </p:nvSpPr>
          <p:spPr bwMode="auto">
            <a:xfrm>
              <a:off x="204" y="3628"/>
              <a:ext cx="2041" cy="528"/>
            </a:xfrm>
            <a:prstGeom prst="rect">
              <a:avLst/>
            </a:prstGeom>
            <a:solidFill>
              <a:srgbClr val="FFC99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54000" rIns="90000" bIns="54000"/>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nSpc>
                  <a:spcPct val="95000"/>
                </a:lnSpc>
                <a:spcBef>
                  <a:spcPct val="5000"/>
                </a:spcBef>
                <a:buClr>
                  <a:srgbClr val="FF0066"/>
                </a:buClr>
                <a:buFont typeface="Symbol" pitchFamily="18" charset="2"/>
                <a:buNone/>
              </a:pPr>
              <a:r>
                <a:rPr lang="en-US" altLang="en-US" sz="2400" dirty="0">
                  <a:latin typeface="Arial Narrow" pitchFamily="34" charset="0"/>
                </a:rPr>
                <a:t>time to </a:t>
              </a:r>
              <a:r>
                <a:rPr lang="en-US" altLang="en-US" sz="2400" dirty="0" smtClean="0">
                  <a:latin typeface="Arial Narrow" pitchFamily="34" charset="0"/>
                </a:rPr>
                <a:t>event; </a:t>
              </a:r>
              <a:r>
                <a:rPr lang="en-US" altLang="en-US" sz="2400" dirty="0">
                  <a:solidFill>
                    <a:srgbClr val="CC0099"/>
                  </a:solidFill>
                  <a:latin typeface="Arial Narrow" pitchFamily="34" charset="0"/>
                </a:rPr>
                <a:t>e.g., </a:t>
              </a:r>
              <a:r>
                <a:rPr lang="en-US" altLang="en-US" sz="2400" dirty="0" smtClean="0">
                  <a:solidFill>
                    <a:srgbClr val="CC0099"/>
                  </a:solidFill>
                  <a:latin typeface="Arial Narrow" pitchFamily="34" charset="0"/>
                </a:rPr>
                <a:t>time </a:t>
              </a:r>
              <a:r>
                <a:rPr lang="en-US" altLang="en-US" sz="2400" dirty="0">
                  <a:solidFill>
                    <a:srgbClr val="CC0099"/>
                  </a:solidFill>
                  <a:latin typeface="Arial Narrow" pitchFamily="34" charset="0"/>
                </a:rPr>
                <a:t>to injury</a:t>
              </a:r>
            </a:p>
          </p:txBody>
        </p:sp>
        <p:sp>
          <p:nvSpPr>
            <p:cNvPr id="50194" name="Rectangle 39"/>
            <p:cNvSpPr>
              <a:spLocks noChangeArrowheads="1"/>
            </p:cNvSpPr>
            <p:nvPr/>
          </p:nvSpPr>
          <p:spPr bwMode="auto">
            <a:xfrm>
              <a:off x="3696" y="3628"/>
              <a:ext cx="1898" cy="528"/>
            </a:xfrm>
            <a:prstGeom prst="rect">
              <a:avLst/>
            </a:prstGeom>
            <a:solidFill>
              <a:srgbClr val="FFC99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54000" rIns="90000" bIns="54000"/>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nSpc>
                  <a:spcPct val="95000"/>
                </a:lnSpc>
                <a:spcBef>
                  <a:spcPct val="5000"/>
                </a:spcBef>
                <a:buClr>
                  <a:srgbClr val="FF0066"/>
                </a:buClr>
                <a:buFont typeface="Symbol" pitchFamily="18" charset="2"/>
                <a:buNone/>
              </a:pPr>
              <a:r>
                <a:rPr lang="en-US" altLang="en-US">
                  <a:latin typeface="Arial Narrow" pitchFamily="34" charset="0"/>
                </a:rPr>
                <a:t>proportional-hazards (Cox) regression</a:t>
              </a:r>
            </a:p>
          </p:txBody>
        </p:sp>
      </p:grpSp>
      <p:grpSp>
        <p:nvGrpSpPr>
          <p:cNvPr id="289846" name="Group 54"/>
          <p:cNvGrpSpPr>
            <a:grpSpLocks/>
          </p:cNvGrpSpPr>
          <p:nvPr/>
        </p:nvGrpSpPr>
        <p:grpSpPr bwMode="auto">
          <a:xfrm>
            <a:off x="323850" y="3573463"/>
            <a:ext cx="8556625" cy="812800"/>
            <a:chOff x="204" y="2631"/>
            <a:chExt cx="5390" cy="512"/>
          </a:xfrm>
        </p:grpSpPr>
        <p:sp>
          <p:nvSpPr>
            <p:cNvPr id="50189" name="Rectangle 46"/>
            <p:cNvSpPr>
              <a:spLocks noChangeArrowheads="1"/>
            </p:cNvSpPr>
            <p:nvPr/>
          </p:nvSpPr>
          <p:spPr bwMode="auto">
            <a:xfrm>
              <a:off x="2245" y="2631"/>
              <a:ext cx="1451" cy="512"/>
            </a:xfrm>
            <a:prstGeom prst="rect">
              <a:avLst/>
            </a:prstGeom>
            <a:solidFill>
              <a:srgbClr val="FFDEC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54000" rIns="18000" bIns="54000"/>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nSpc>
                  <a:spcPct val="90000"/>
                </a:lnSpc>
                <a:spcBef>
                  <a:spcPct val="5000"/>
                </a:spcBef>
                <a:buClr>
                  <a:srgbClr val="FF0066"/>
                </a:buClr>
                <a:buFont typeface="Symbol" pitchFamily="18" charset="2"/>
                <a:buNone/>
              </a:pPr>
              <a:r>
                <a:rPr lang="en-US" altLang="en-US" sz="2400">
                  <a:latin typeface="Arial Narrow" pitchFamily="34" charset="0"/>
                </a:rPr>
                <a:t>odds ratio</a:t>
              </a:r>
            </a:p>
          </p:txBody>
        </p:sp>
        <p:sp>
          <p:nvSpPr>
            <p:cNvPr id="50190" name="Rectangle 48"/>
            <p:cNvSpPr>
              <a:spLocks noChangeArrowheads="1"/>
            </p:cNvSpPr>
            <p:nvPr/>
          </p:nvSpPr>
          <p:spPr bwMode="auto">
            <a:xfrm>
              <a:off x="204" y="2631"/>
              <a:ext cx="2041" cy="512"/>
            </a:xfrm>
            <a:prstGeom prst="rect">
              <a:avLst/>
            </a:prstGeom>
            <a:solidFill>
              <a:srgbClr val="FFDEC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54000" rIns="90000" bIns="54000"/>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nSpc>
                  <a:spcPct val="90000"/>
                </a:lnSpc>
                <a:spcBef>
                  <a:spcPct val="5000"/>
                </a:spcBef>
                <a:buClr>
                  <a:srgbClr val="FF0066"/>
                </a:buClr>
                <a:buFont typeface="Symbol" pitchFamily="18" charset="2"/>
                <a:buNone/>
              </a:pPr>
              <a:r>
                <a:rPr lang="en-US" altLang="en-US" sz="2400" dirty="0">
                  <a:latin typeface="Arial Narrow" pitchFamily="34" charset="0"/>
                </a:rPr>
                <a:t>multiple </a:t>
              </a:r>
              <a:r>
                <a:rPr lang="en-US" altLang="en-US" sz="2400" dirty="0" smtClean="0">
                  <a:latin typeface="Arial Narrow" pitchFamily="34" charset="0"/>
                </a:rPr>
                <a:t>proportions; </a:t>
              </a:r>
              <a:r>
                <a:rPr lang="en-US" altLang="en-US" sz="2400" dirty="0" smtClean="0">
                  <a:solidFill>
                    <a:srgbClr val="CC0099"/>
                  </a:solidFill>
                  <a:latin typeface="Arial Narrow" pitchFamily="34" charset="0"/>
                </a:rPr>
                <a:t>e.g., choice </a:t>
              </a:r>
              <a:r>
                <a:rPr lang="en-US" altLang="en-US" sz="2400" dirty="0">
                  <a:solidFill>
                    <a:srgbClr val="CC0099"/>
                  </a:solidFill>
                  <a:latin typeface="Arial Narrow" pitchFamily="34" charset="0"/>
                </a:rPr>
                <a:t>of several sports</a:t>
              </a:r>
              <a:endParaRPr lang="en-US" altLang="en-US" sz="2400" dirty="0">
                <a:latin typeface="Arial Narrow" pitchFamily="34" charset="0"/>
              </a:endParaRPr>
            </a:p>
          </p:txBody>
        </p:sp>
        <p:sp>
          <p:nvSpPr>
            <p:cNvPr id="50191" name="Rectangle 49"/>
            <p:cNvSpPr>
              <a:spLocks noChangeArrowheads="1"/>
            </p:cNvSpPr>
            <p:nvPr/>
          </p:nvSpPr>
          <p:spPr bwMode="auto">
            <a:xfrm>
              <a:off x="3696" y="2631"/>
              <a:ext cx="1898" cy="512"/>
            </a:xfrm>
            <a:prstGeom prst="rect">
              <a:avLst/>
            </a:prstGeom>
            <a:solidFill>
              <a:srgbClr val="FFDEC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54000" rIns="18000" bIns="54000"/>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nSpc>
                  <a:spcPct val="90000"/>
                </a:lnSpc>
                <a:spcBef>
                  <a:spcPct val="5000"/>
                </a:spcBef>
                <a:buClr>
                  <a:srgbClr val="FF0066"/>
                </a:buClr>
                <a:buFont typeface="Symbol" pitchFamily="18" charset="2"/>
                <a:buNone/>
              </a:pPr>
              <a:r>
                <a:rPr lang="en-US" altLang="en-US">
                  <a:latin typeface="Arial Narrow" pitchFamily="34" charset="0"/>
                </a:rPr>
                <a:t>multinomial logistic regression</a:t>
              </a:r>
            </a:p>
          </p:txBody>
        </p:sp>
      </p:grpSp>
      <p:grpSp>
        <p:nvGrpSpPr>
          <p:cNvPr id="289847" name="Group 55"/>
          <p:cNvGrpSpPr>
            <a:grpSpLocks/>
          </p:cNvGrpSpPr>
          <p:nvPr/>
        </p:nvGrpSpPr>
        <p:grpSpPr bwMode="auto">
          <a:xfrm>
            <a:off x="323850" y="4376738"/>
            <a:ext cx="8556625" cy="812800"/>
            <a:chOff x="204" y="3130"/>
            <a:chExt cx="5390" cy="512"/>
          </a:xfrm>
        </p:grpSpPr>
        <p:sp>
          <p:nvSpPr>
            <p:cNvPr id="50186" name="Rectangle 50"/>
            <p:cNvSpPr>
              <a:spLocks noChangeArrowheads="1"/>
            </p:cNvSpPr>
            <p:nvPr/>
          </p:nvSpPr>
          <p:spPr bwMode="auto">
            <a:xfrm>
              <a:off x="2245" y="3130"/>
              <a:ext cx="1451" cy="512"/>
            </a:xfrm>
            <a:prstGeom prst="rect">
              <a:avLst/>
            </a:prstGeom>
            <a:solidFill>
              <a:srgbClr val="FFDEC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54000" rIns="18000" bIns="54000"/>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nSpc>
                  <a:spcPct val="90000"/>
                </a:lnSpc>
                <a:spcBef>
                  <a:spcPct val="5000"/>
                </a:spcBef>
                <a:buClr>
                  <a:srgbClr val="FF0066"/>
                </a:buClr>
                <a:buFont typeface="Symbol" pitchFamily="18" charset="2"/>
                <a:buNone/>
              </a:pPr>
              <a:r>
                <a:rPr lang="en-US" altLang="en-US" sz="2400">
                  <a:latin typeface="Arial Narrow" pitchFamily="34" charset="0"/>
                </a:rPr>
                <a:t>odds or hazard ratio</a:t>
              </a:r>
            </a:p>
          </p:txBody>
        </p:sp>
        <p:sp>
          <p:nvSpPr>
            <p:cNvPr id="50187" name="Rectangle 51"/>
            <p:cNvSpPr>
              <a:spLocks noChangeArrowheads="1"/>
            </p:cNvSpPr>
            <p:nvPr/>
          </p:nvSpPr>
          <p:spPr bwMode="auto">
            <a:xfrm>
              <a:off x="204" y="3130"/>
              <a:ext cx="2041" cy="512"/>
            </a:xfrm>
            <a:prstGeom prst="rect">
              <a:avLst/>
            </a:prstGeom>
            <a:solidFill>
              <a:srgbClr val="FFDEC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54000" rIns="90000" bIns="54000"/>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nSpc>
                  <a:spcPct val="90000"/>
                </a:lnSpc>
                <a:spcBef>
                  <a:spcPct val="5000"/>
                </a:spcBef>
                <a:buClr>
                  <a:srgbClr val="FF0066"/>
                </a:buClr>
                <a:buFont typeface="Symbol" pitchFamily="18" charset="2"/>
                <a:buNone/>
              </a:pPr>
              <a:r>
                <a:rPr lang="en-US" altLang="en-US" sz="2400" dirty="0" smtClean="0">
                  <a:latin typeface="Arial Narrow" pitchFamily="34" charset="0"/>
                </a:rPr>
                <a:t>ordinal; </a:t>
              </a:r>
              <a:r>
                <a:rPr lang="en-US" altLang="en-US" sz="2400" dirty="0">
                  <a:solidFill>
                    <a:srgbClr val="CC0099"/>
                  </a:solidFill>
                  <a:latin typeface="Arial Narrow" pitchFamily="34" charset="0"/>
                </a:rPr>
                <a:t>e.g., </a:t>
              </a:r>
              <a:r>
                <a:rPr lang="en-US" altLang="en-US" sz="2400" dirty="0" smtClean="0">
                  <a:solidFill>
                    <a:srgbClr val="CC0099"/>
                  </a:solidFill>
                  <a:latin typeface="Arial Narrow" pitchFamily="34" charset="0"/>
                </a:rPr>
                <a:t>injury </a:t>
              </a:r>
              <a:r>
                <a:rPr lang="en-US" altLang="en-US" sz="2400" dirty="0">
                  <a:solidFill>
                    <a:srgbClr val="CC0099"/>
                  </a:solidFill>
                  <a:latin typeface="Arial Narrow" pitchFamily="34" charset="0"/>
                </a:rPr>
                <a:t>severity (4-pt Likert)</a:t>
              </a:r>
              <a:endParaRPr lang="en-US" altLang="en-US" sz="2400" dirty="0">
                <a:latin typeface="Arial Narrow" pitchFamily="34" charset="0"/>
              </a:endParaRPr>
            </a:p>
          </p:txBody>
        </p:sp>
        <p:sp>
          <p:nvSpPr>
            <p:cNvPr id="50188" name="Rectangle 52"/>
            <p:cNvSpPr>
              <a:spLocks noChangeArrowheads="1"/>
            </p:cNvSpPr>
            <p:nvPr/>
          </p:nvSpPr>
          <p:spPr bwMode="auto">
            <a:xfrm>
              <a:off x="3696" y="3130"/>
              <a:ext cx="1898" cy="512"/>
            </a:xfrm>
            <a:prstGeom prst="rect">
              <a:avLst/>
            </a:prstGeom>
            <a:solidFill>
              <a:srgbClr val="FFDEC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54000" rIns="18000" bIns="54000"/>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nSpc>
                  <a:spcPct val="90000"/>
                </a:lnSpc>
                <a:spcBef>
                  <a:spcPct val="5000"/>
                </a:spcBef>
                <a:buClr>
                  <a:srgbClr val="FF0066"/>
                </a:buClr>
                <a:buFont typeface="Symbol" pitchFamily="18" charset="2"/>
                <a:buNone/>
              </a:pPr>
              <a:r>
                <a:rPr lang="en-US" altLang="en-US">
                  <a:latin typeface="Arial Narrow" pitchFamily="34" charset="0"/>
                </a:rPr>
                <a:t>cumulative logistic or hazard regression</a:t>
              </a:r>
            </a:p>
          </p:txBody>
        </p:sp>
      </p:grpSp>
      <p:grpSp>
        <p:nvGrpSpPr>
          <p:cNvPr id="289849" name="Group 57"/>
          <p:cNvGrpSpPr>
            <a:grpSpLocks/>
          </p:cNvGrpSpPr>
          <p:nvPr/>
        </p:nvGrpSpPr>
        <p:grpSpPr bwMode="auto">
          <a:xfrm>
            <a:off x="323850" y="3068638"/>
            <a:ext cx="8556625" cy="503237"/>
            <a:chOff x="204" y="2074"/>
            <a:chExt cx="5390" cy="317"/>
          </a:xfrm>
        </p:grpSpPr>
        <p:sp>
          <p:nvSpPr>
            <p:cNvPr id="50183" name="Rectangle 8"/>
            <p:cNvSpPr>
              <a:spLocks noChangeArrowheads="1"/>
            </p:cNvSpPr>
            <p:nvPr/>
          </p:nvSpPr>
          <p:spPr bwMode="auto">
            <a:xfrm>
              <a:off x="2235" y="2074"/>
              <a:ext cx="1460" cy="317"/>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54000" rIns="90000" bIns="54000"/>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nSpc>
                  <a:spcPct val="90000"/>
                </a:lnSpc>
                <a:spcBef>
                  <a:spcPct val="5000"/>
                </a:spcBef>
                <a:buClr>
                  <a:srgbClr val="FF0066"/>
                </a:buClr>
                <a:buFont typeface="Symbol" pitchFamily="18" charset="2"/>
                <a:buNone/>
              </a:pPr>
              <a:r>
                <a:rPr lang="en-US" altLang="en-US" sz="2400">
                  <a:latin typeface="Arial Narrow" pitchFamily="34" charset="0"/>
                </a:rPr>
                <a:t>Effect of predictor</a:t>
              </a:r>
            </a:p>
          </p:txBody>
        </p:sp>
        <p:sp>
          <p:nvSpPr>
            <p:cNvPr id="50184" name="Rectangle 10"/>
            <p:cNvSpPr>
              <a:spLocks noChangeArrowheads="1"/>
            </p:cNvSpPr>
            <p:nvPr/>
          </p:nvSpPr>
          <p:spPr bwMode="auto">
            <a:xfrm>
              <a:off x="204" y="2074"/>
              <a:ext cx="2041" cy="317"/>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54000" rIns="90000" bIns="54000"/>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nSpc>
                  <a:spcPct val="90000"/>
                </a:lnSpc>
                <a:spcBef>
                  <a:spcPct val="5000"/>
                </a:spcBef>
                <a:buClr>
                  <a:srgbClr val="FF0066"/>
                </a:buClr>
                <a:buFont typeface="Symbol" pitchFamily="18" charset="2"/>
                <a:buNone/>
              </a:pPr>
              <a:r>
                <a:rPr lang="en-US" altLang="en-US" sz="2400">
                  <a:latin typeface="Arial Narrow" pitchFamily="34" charset="0"/>
                </a:rPr>
                <a:t>Dependent</a:t>
              </a:r>
            </a:p>
          </p:txBody>
        </p:sp>
        <p:sp>
          <p:nvSpPr>
            <p:cNvPr id="50185" name="Rectangle 6"/>
            <p:cNvSpPr>
              <a:spLocks noChangeArrowheads="1"/>
            </p:cNvSpPr>
            <p:nvPr/>
          </p:nvSpPr>
          <p:spPr bwMode="auto">
            <a:xfrm>
              <a:off x="3696" y="2074"/>
              <a:ext cx="1898" cy="317"/>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54000" rIns="90000" bIns="54000"/>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nSpc>
                  <a:spcPct val="90000"/>
                </a:lnSpc>
                <a:spcBef>
                  <a:spcPct val="5000"/>
                </a:spcBef>
                <a:buClr>
                  <a:srgbClr val="FF0066"/>
                </a:buClr>
                <a:buFont typeface="Symbol" pitchFamily="18" charset="2"/>
                <a:buNone/>
              </a:pPr>
              <a:r>
                <a:rPr lang="en-US" altLang="en-US" sz="2400">
                  <a:latin typeface="Arial Narrow" pitchFamily="34" charset="0"/>
                </a:rPr>
                <a:t>Statistical model</a:t>
              </a:r>
            </a:p>
          </p:txBody>
        </p:sp>
      </p:grpSp>
    </p:spTree>
    <p:extLst>
      <p:ext uri="{BB962C8B-B14F-4D97-AF65-F5344CB8AC3E}">
        <p14:creationId xmlns:p14="http://schemas.microsoft.com/office/powerpoint/2010/main" val="872968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8979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8979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8979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89794">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89794">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289849"/>
                                        </p:tgtEl>
                                        <p:attrNameLst>
                                          <p:attrName>style.visibility</p:attrName>
                                        </p:attrNameLst>
                                      </p:cBhvr>
                                      <p:to>
                                        <p:strVal val="visible"/>
                                      </p:to>
                                    </p:set>
                                    <p:animEffect transition="in" filter="wipe(up)">
                                      <p:cBhvr>
                                        <p:cTn id="27" dur="500"/>
                                        <p:tgtEl>
                                          <p:spTgt spid="28984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nodeType="clickEffect">
                                  <p:stCondLst>
                                    <p:cond delay="0"/>
                                  </p:stCondLst>
                                  <p:childTnLst>
                                    <p:set>
                                      <p:cBhvr>
                                        <p:cTn id="31" dur="1" fill="hold">
                                          <p:stCondLst>
                                            <p:cond delay="0"/>
                                          </p:stCondLst>
                                        </p:cTn>
                                        <p:tgtEl>
                                          <p:spTgt spid="289846"/>
                                        </p:tgtEl>
                                        <p:attrNameLst>
                                          <p:attrName>style.visibility</p:attrName>
                                        </p:attrNameLst>
                                      </p:cBhvr>
                                      <p:to>
                                        <p:strVal val="visible"/>
                                      </p:to>
                                    </p:set>
                                    <p:animEffect transition="in" filter="wipe(up)">
                                      <p:cBhvr>
                                        <p:cTn id="32" dur="500"/>
                                        <p:tgtEl>
                                          <p:spTgt spid="28984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1" fill="hold" nodeType="clickEffect">
                                  <p:stCondLst>
                                    <p:cond delay="0"/>
                                  </p:stCondLst>
                                  <p:childTnLst>
                                    <p:set>
                                      <p:cBhvr>
                                        <p:cTn id="36" dur="1" fill="hold">
                                          <p:stCondLst>
                                            <p:cond delay="0"/>
                                          </p:stCondLst>
                                        </p:cTn>
                                        <p:tgtEl>
                                          <p:spTgt spid="289847"/>
                                        </p:tgtEl>
                                        <p:attrNameLst>
                                          <p:attrName>style.visibility</p:attrName>
                                        </p:attrNameLst>
                                      </p:cBhvr>
                                      <p:to>
                                        <p:strVal val="visible"/>
                                      </p:to>
                                    </p:set>
                                    <p:animEffect transition="in" filter="wipe(up)">
                                      <p:cBhvr>
                                        <p:cTn id="37" dur="500"/>
                                        <p:tgtEl>
                                          <p:spTgt spid="28984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1" fill="hold" nodeType="clickEffect">
                                  <p:stCondLst>
                                    <p:cond delay="0"/>
                                  </p:stCondLst>
                                  <p:childTnLst>
                                    <p:set>
                                      <p:cBhvr>
                                        <p:cTn id="41" dur="1" fill="hold">
                                          <p:stCondLst>
                                            <p:cond delay="0"/>
                                          </p:stCondLst>
                                        </p:cTn>
                                        <p:tgtEl>
                                          <p:spTgt spid="289848"/>
                                        </p:tgtEl>
                                        <p:attrNameLst>
                                          <p:attrName>style.visibility</p:attrName>
                                        </p:attrNameLst>
                                      </p:cBhvr>
                                      <p:to>
                                        <p:strVal val="visible"/>
                                      </p:to>
                                    </p:set>
                                    <p:animEffect transition="in" filter="wipe(up)">
                                      <p:cBhvr>
                                        <p:cTn id="42" dur="500"/>
                                        <p:tgtEl>
                                          <p:spTgt spid="2898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794" grpId="0" build="p" bldLvl="3"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0338" name="Rectangle 2"/>
          <p:cNvSpPr>
            <a:spLocks noGrp="1" noChangeArrowheads="1"/>
          </p:cNvSpPr>
          <p:nvPr>
            <p:ph type="body" idx="1"/>
          </p:nvPr>
        </p:nvSpPr>
        <p:spPr>
          <a:xfrm>
            <a:off x="38100" y="20638"/>
            <a:ext cx="9070404" cy="6805831"/>
          </a:xfrm>
        </p:spPr>
        <p:txBody>
          <a:bodyPr/>
          <a:lstStyle/>
          <a:p>
            <a:pPr>
              <a:lnSpc>
                <a:spcPct val="94000"/>
              </a:lnSpc>
            </a:pPr>
            <a:r>
              <a:rPr lang="en-US" altLang="en-US" sz="2700" dirty="0" smtClean="0"/>
              <a:t>When the dependent is a </a:t>
            </a:r>
            <a:r>
              <a:rPr lang="en-US" altLang="en-US" sz="2700" dirty="0" smtClean="0">
                <a:solidFill>
                  <a:srgbClr val="0000FF"/>
                </a:solidFill>
              </a:rPr>
              <a:t>nominal with &gt;2 levels</a:t>
            </a:r>
            <a:r>
              <a:rPr lang="en-US" altLang="en-US" sz="2700" dirty="0" smtClean="0"/>
              <a:t>, group into various combinations of 2 levels and use simpler models, or…</a:t>
            </a:r>
          </a:p>
          <a:p>
            <a:pPr lvl="1">
              <a:lnSpc>
                <a:spcPct val="94000"/>
              </a:lnSpc>
            </a:pPr>
            <a:r>
              <a:rPr lang="en-US" altLang="en-US" sz="2500" dirty="0" smtClean="0">
                <a:solidFill>
                  <a:srgbClr val="0000FF"/>
                </a:solidFill>
              </a:rPr>
              <a:t>Multinomial logistic regression</a:t>
            </a:r>
            <a:r>
              <a:rPr lang="en-US" altLang="en-US" sz="2500" dirty="0" smtClean="0"/>
              <a:t>, for time-independent nominals</a:t>
            </a:r>
            <a:br>
              <a:rPr lang="en-US" altLang="en-US" sz="2500" dirty="0" smtClean="0"/>
            </a:br>
            <a:r>
              <a:rPr lang="en-US" altLang="en-US" sz="2500" dirty="0" smtClean="0"/>
              <a:t>(e.g., a study of predictors of choice of sport).</a:t>
            </a:r>
          </a:p>
          <a:p>
            <a:pPr lvl="2">
              <a:lnSpc>
                <a:spcPct val="94000"/>
              </a:lnSpc>
            </a:pPr>
            <a:r>
              <a:rPr lang="en-US" altLang="en-US" sz="2400" dirty="0" smtClean="0"/>
              <a:t>Use the </a:t>
            </a:r>
            <a:r>
              <a:rPr lang="en-US" altLang="en-US" sz="2400" dirty="0" smtClean="0">
                <a:solidFill>
                  <a:srgbClr val="0000FF"/>
                </a:solidFill>
              </a:rPr>
              <a:t>multinomial</a:t>
            </a:r>
            <a:r>
              <a:rPr lang="en-US" altLang="en-US" sz="2400" dirty="0" smtClean="0"/>
              <a:t> distribution and the </a:t>
            </a:r>
            <a:r>
              <a:rPr lang="en-US" altLang="en-US" sz="2400" dirty="0" smtClean="0">
                <a:solidFill>
                  <a:srgbClr val="0000FF"/>
                </a:solidFill>
              </a:rPr>
              <a:t>generalized logit </a:t>
            </a:r>
            <a:r>
              <a:rPr lang="en-US" altLang="en-US" sz="2400" dirty="0" smtClean="0"/>
              <a:t>link (available in SAS in the </a:t>
            </a:r>
            <a:r>
              <a:rPr lang="en-US" altLang="en-US" sz="2400" dirty="0" err="1" smtClean="0"/>
              <a:t>Glimmix</a:t>
            </a:r>
            <a:r>
              <a:rPr lang="en-US" altLang="en-US" sz="2400" dirty="0" smtClean="0"/>
              <a:t> procedure). </a:t>
            </a:r>
          </a:p>
          <a:p>
            <a:pPr lvl="2">
              <a:lnSpc>
                <a:spcPct val="94000"/>
              </a:lnSpc>
            </a:pPr>
            <a:r>
              <a:rPr lang="en-US" altLang="en-US" sz="2400" dirty="0" smtClean="0"/>
              <a:t>SAS does not provide a link in </a:t>
            </a:r>
            <a:r>
              <a:rPr lang="en-US" altLang="en-US" sz="2400" dirty="0" err="1" smtClean="0"/>
              <a:t>Glimmix</a:t>
            </a:r>
            <a:r>
              <a:rPr lang="en-US" altLang="en-US" sz="2400" dirty="0" smtClean="0"/>
              <a:t> or </a:t>
            </a:r>
            <a:r>
              <a:rPr lang="en-US" altLang="en-US" sz="2400" dirty="0" err="1" smtClean="0"/>
              <a:t>Genmod</a:t>
            </a:r>
            <a:r>
              <a:rPr lang="en-US" altLang="en-US" sz="2400" dirty="0" smtClean="0"/>
              <a:t> for multinomial hazard regression of time-dependent nominals.</a:t>
            </a:r>
          </a:p>
          <a:p>
            <a:pPr lvl="1">
              <a:lnSpc>
                <a:spcPct val="94000"/>
              </a:lnSpc>
            </a:pPr>
            <a:r>
              <a:rPr lang="en-US" altLang="en-US" sz="2500" dirty="0" smtClean="0">
                <a:solidFill>
                  <a:srgbClr val="0000FF"/>
                </a:solidFill>
              </a:rPr>
              <a:t>Cumulative logistic regression</a:t>
            </a:r>
            <a:r>
              <a:rPr lang="en-US" altLang="en-US" sz="2500" dirty="0" smtClean="0"/>
              <a:t>, for time-independent ordinals (e.g.: </a:t>
            </a:r>
            <a:r>
              <a:rPr lang="en-US" altLang="en-US" sz="2500" b="1" dirty="0" smtClean="0"/>
              <a:t>lose, draw, win a game</a:t>
            </a:r>
            <a:r>
              <a:rPr lang="en-US" altLang="en-US" sz="2500" dirty="0" smtClean="0"/>
              <a:t>; injury severity on a 4-point Likert scale).</a:t>
            </a:r>
          </a:p>
          <a:p>
            <a:pPr lvl="2">
              <a:lnSpc>
                <a:spcPct val="94000"/>
              </a:lnSpc>
            </a:pPr>
            <a:r>
              <a:rPr lang="en-US" altLang="en-US" sz="2400" dirty="0" smtClean="0">
                <a:solidFill>
                  <a:srgbClr val="0000FF"/>
                </a:solidFill>
              </a:rPr>
              <a:t>Multinomial</a:t>
            </a:r>
            <a:r>
              <a:rPr lang="en-US" altLang="en-US" sz="2400" dirty="0" smtClean="0"/>
              <a:t> distribution; </a:t>
            </a:r>
            <a:r>
              <a:rPr lang="en-US" altLang="en-US" sz="2400" dirty="0" smtClean="0">
                <a:solidFill>
                  <a:srgbClr val="0000FF"/>
                </a:solidFill>
              </a:rPr>
              <a:t>cumulative logit</a:t>
            </a:r>
            <a:r>
              <a:rPr lang="en-US" altLang="en-US" sz="2400" dirty="0" smtClean="0"/>
              <a:t> link.</a:t>
            </a:r>
          </a:p>
          <a:p>
            <a:pPr lvl="2">
              <a:lnSpc>
                <a:spcPct val="94000"/>
              </a:lnSpc>
            </a:pPr>
            <a:r>
              <a:rPr lang="en-US" altLang="en-US" sz="2400" dirty="0" smtClean="0"/>
              <a:t>Use for &lt;5-pt or skewed Likert scales; otherwise use general linear.</a:t>
            </a:r>
          </a:p>
          <a:p>
            <a:pPr lvl="1">
              <a:lnSpc>
                <a:spcPct val="94000"/>
              </a:lnSpc>
            </a:pPr>
            <a:r>
              <a:rPr lang="en-US" altLang="en-US" sz="2500" dirty="0" smtClean="0">
                <a:solidFill>
                  <a:srgbClr val="0000FF"/>
                </a:solidFill>
              </a:rPr>
              <a:t>Cumulative hazard regression</a:t>
            </a:r>
            <a:r>
              <a:rPr lang="en-US" altLang="en-US" sz="2500" dirty="0" smtClean="0"/>
              <a:t>, for time-dependent ordinals</a:t>
            </a:r>
            <a:br>
              <a:rPr lang="en-US" altLang="en-US" sz="2500" dirty="0" smtClean="0"/>
            </a:br>
            <a:r>
              <a:rPr lang="en-US" altLang="en-US" sz="2500" dirty="0" smtClean="0"/>
              <a:t>(e.g., uninjured, mild injury, moderate injury, severe injury).</a:t>
            </a:r>
          </a:p>
          <a:p>
            <a:pPr lvl="2">
              <a:lnSpc>
                <a:spcPct val="94000"/>
              </a:lnSpc>
            </a:pPr>
            <a:r>
              <a:rPr lang="en-US" altLang="en-US" sz="2400" dirty="0" smtClean="0">
                <a:solidFill>
                  <a:srgbClr val="0000FF"/>
                </a:solidFill>
              </a:rPr>
              <a:t>Multinomial</a:t>
            </a:r>
            <a:r>
              <a:rPr lang="en-US" altLang="en-US" sz="2400" dirty="0" smtClean="0"/>
              <a:t> distribution; </a:t>
            </a:r>
            <a:r>
              <a:rPr lang="en-US" altLang="en-US" sz="2400" dirty="0" smtClean="0">
                <a:solidFill>
                  <a:srgbClr val="0000FF"/>
                </a:solidFill>
              </a:rPr>
              <a:t>cumulative complementary log-log</a:t>
            </a:r>
            <a:r>
              <a:rPr lang="en-US" altLang="en-US" sz="2400" dirty="0" smtClean="0"/>
              <a:t> link.</a:t>
            </a:r>
          </a:p>
          <a:p>
            <a:pPr>
              <a:lnSpc>
                <a:spcPct val="94000"/>
              </a:lnSpc>
            </a:pPr>
            <a:r>
              <a:rPr lang="en-US" altLang="en-US" sz="2700" dirty="0" smtClean="0">
                <a:solidFill>
                  <a:srgbClr val="0000FF"/>
                </a:solidFill>
              </a:rPr>
              <a:t>Generalized estimating equations</a:t>
            </a:r>
            <a:r>
              <a:rPr lang="en-US" altLang="en-US" sz="2700" dirty="0"/>
              <a:t> </a:t>
            </a:r>
            <a:r>
              <a:rPr lang="en-US" altLang="en-US" sz="2700" dirty="0" smtClean="0"/>
              <a:t>is an early approach to repeats or clusters or measurements with binary and count variables.</a:t>
            </a:r>
          </a:p>
          <a:p>
            <a:pPr lvl="1">
              <a:lnSpc>
                <a:spcPct val="94000"/>
              </a:lnSpc>
            </a:pPr>
            <a:r>
              <a:rPr lang="en-US" altLang="en-US" sz="2500" dirty="0" smtClean="0"/>
              <a:t>Full mixed modeling is now possible with generalized linear models.</a:t>
            </a:r>
          </a:p>
        </p:txBody>
      </p:sp>
    </p:spTree>
    <p:extLst>
      <p:ext uri="{BB962C8B-B14F-4D97-AF65-F5344CB8AC3E}">
        <p14:creationId xmlns:p14="http://schemas.microsoft.com/office/powerpoint/2010/main" val="25129457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7033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7033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70338">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70338">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70338">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70338">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70338">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70338">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270338">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270338">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27033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338" grpId="0" build="p" bldLvl="3"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1603" name="Rectangle 3"/>
          <p:cNvSpPr>
            <a:spLocks noGrp="1" noChangeArrowheads="1"/>
          </p:cNvSpPr>
          <p:nvPr>
            <p:ph type="body" idx="1"/>
          </p:nvPr>
        </p:nvSpPr>
        <p:spPr>
          <a:xfrm>
            <a:off x="131763" y="115888"/>
            <a:ext cx="8905875" cy="5113312"/>
          </a:xfrm>
          <a:solidFill>
            <a:schemeClr val="bg1"/>
          </a:solidFill>
        </p:spPr>
        <p:txBody>
          <a:bodyPr/>
          <a:lstStyle/>
          <a:p>
            <a:r>
              <a:rPr lang="en-US" altLang="en-US" sz="2700" dirty="0" smtClean="0">
                <a:solidFill>
                  <a:srgbClr val="0000FF"/>
                </a:solidFill>
              </a:rPr>
              <a:t>Proportional hazards (Cox) regression </a:t>
            </a:r>
            <a:r>
              <a:rPr lang="en-US" altLang="en-US" sz="2700" dirty="0" smtClean="0"/>
              <a:t>is another and more advanced form of linear modeling for time-dependent events. </a:t>
            </a:r>
          </a:p>
          <a:p>
            <a:pPr lvl="1"/>
            <a:r>
              <a:rPr lang="en-US" altLang="en-US" sz="2500" dirty="0" smtClean="0"/>
              <a:t>Time to the event is the dependent, but effects are estimated and interpreted as hazard ratios.</a:t>
            </a:r>
          </a:p>
          <a:p>
            <a:pPr lvl="1"/>
            <a:r>
              <a:rPr lang="en-US" altLang="en-US" sz="2500" dirty="0" smtClean="0"/>
              <a:t>Use when hazards can change with time.</a:t>
            </a:r>
          </a:p>
          <a:p>
            <a:pPr lvl="1"/>
            <a:r>
              <a:rPr lang="en-US" altLang="en-US" sz="2500" dirty="0" smtClean="0"/>
              <a:t>You can often assume ratios of the</a:t>
            </a:r>
            <a:br>
              <a:rPr lang="en-US" altLang="en-US" sz="2500" dirty="0" smtClean="0"/>
            </a:br>
            <a:r>
              <a:rPr lang="en-US" altLang="en-US" sz="2500" dirty="0" smtClean="0"/>
              <a:t>hazards of the effects are constant.</a:t>
            </a:r>
          </a:p>
          <a:p>
            <a:pPr lvl="1"/>
            <a:r>
              <a:rPr lang="en-US" altLang="en-US" sz="2500" dirty="0" smtClean="0"/>
              <a:t>Example: hazard changes as the </a:t>
            </a:r>
            <a:br>
              <a:rPr lang="en-US" altLang="en-US" sz="2500" dirty="0" smtClean="0"/>
            </a:br>
            <a:r>
              <a:rPr lang="en-US" altLang="en-US" sz="2500" dirty="0" smtClean="0"/>
              <a:t>season progresses, but hazard for males</a:t>
            </a:r>
            <a:br>
              <a:rPr lang="en-US" altLang="en-US" sz="2500" dirty="0" smtClean="0"/>
            </a:br>
            <a:r>
              <a:rPr lang="en-US" altLang="en-US" sz="2500" dirty="0" smtClean="0"/>
              <a:t>is always 1.5x that for females.</a:t>
            </a:r>
          </a:p>
          <a:p>
            <a:pPr lvl="2"/>
            <a:r>
              <a:rPr lang="en-US" altLang="en-US" sz="2400" dirty="0" smtClean="0"/>
              <a:t>A constant ratio is not obvious in this kind of figure.</a:t>
            </a:r>
          </a:p>
          <a:p>
            <a:pPr lvl="1"/>
            <a:r>
              <a:rPr lang="en-US" altLang="en-US" sz="2500" dirty="0" smtClean="0"/>
              <a:t>The model takes account of </a:t>
            </a:r>
            <a:r>
              <a:rPr lang="en-US" altLang="en-US" sz="2500" dirty="0" smtClean="0">
                <a:solidFill>
                  <a:srgbClr val="0000FF"/>
                </a:solidFill>
              </a:rPr>
              <a:t>censoring</a:t>
            </a:r>
            <a:r>
              <a:rPr lang="en-US" altLang="en-US" sz="2500" dirty="0" smtClean="0"/>
              <a:t>: when someone leaves the study (or the study stops) before the event has occurred.</a:t>
            </a:r>
          </a:p>
        </p:txBody>
      </p:sp>
      <p:grpSp>
        <p:nvGrpSpPr>
          <p:cNvPr id="281665" name="Group 65"/>
          <p:cNvGrpSpPr>
            <a:grpSpLocks/>
          </p:cNvGrpSpPr>
          <p:nvPr/>
        </p:nvGrpSpPr>
        <p:grpSpPr bwMode="auto">
          <a:xfrm>
            <a:off x="5289551" y="1646163"/>
            <a:ext cx="3567113" cy="2574925"/>
            <a:chOff x="3252" y="686"/>
            <a:chExt cx="2247" cy="1622"/>
          </a:xfrm>
        </p:grpSpPr>
        <p:grpSp>
          <p:nvGrpSpPr>
            <p:cNvPr id="52229" name="Group 4"/>
            <p:cNvGrpSpPr>
              <a:grpSpLocks/>
            </p:cNvGrpSpPr>
            <p:nvPr/>
          </p:nvGrpSpPr>
          <p:grpSpPr bwMode="auto">
            <a:xfrm>
              <a:off x="3878" y="686"/>
              <a:ext cx="1621" cy="1622"/>
              <a:chOff x="3982" y="2668"/>
              <a:chExt cx="1621" cy="1622"/>
            </a:xfrm>
          </p:grpSpPr>
          <p:sp>
            <p:nvSpPr>
              <p:cNvPr id="52238" name="Rectangle 6"/>
              <p:cNvSpPr>
                <a:spLocks noChangeArrowheads="1"/>
              </p:cNvSpPr>
              <p:nvPr/>
            </p:nvSpPr>
            <p:spPr bwMode="auto">
              <a:xfrm>
                <a:off x="3982" y="2668"/>
                <a:ext cx="243" cy="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9050" tIns="26987" rIns="19050" bIns="26987">
                <a:spAutoFit/>
              </a:bodyPr>
              <a:lstStyle>
                <a:lvl1pPr defTabSz="762000">
                  <a:tabLst>
                    <a:tab pos="355600" algn="l"/>
                    <a:tab pos="711200" algn="l"/>
                    <a:tab pos="1079500" algn="l"/>
                  </a:tabLst>
                  <a:defRPr sz="2200">
                    <a:solidFill>
                      <a:schemeClr val="tx1"/>
                    </a:solidFill>
                    <a:latin typeface="Times New Roman" pitchFamily="18" charset="0"/>
                  </a:defRPr>
                </a:lvl1pPr>
                <a:lvl2pPr marL="742950" indent="-285750" defTabSz="762000">
                  <a:tabLst>
                    <a:tab pos="355600" algn="l"/>
                    <a:tab pos="711200" algn="l"/>
                    <a:tab pos="1079500" algn="l"/>
                  </a:tabLst>
                  <a:defRPr sz="2200">
                    <a:solidFill>
                      <a:schemeClr val="tx1"/>
                    </a:solidFill>
                    <a:latin typeface="Times New Roman" pitchFamily="18" charset="0"/>
                  </a:defRPr>
                </a:lvl2pPr>
                <a:lvl3pPr marL="1143000" indent="-228600" defTabSz="762000">
                  <a:tabLst>
                    <a:tab pos="355600" algn="l"/>
                    <a:tab pos="711200" algn="l"/>
                    <a:tab pos="1079500" algn="l"/>
                  </a:tabLst>
                  <a:defRPr sz="2200">
                    <a:solidFill>
                      <a:schemeClr val="tx1"/>
                    </a:solidFill>
                    <a:latin typeface="Times New Roman" pitchFamily="18" charset="0"/>
                  </a:defRPr>
                </a:lvl3pPr>
                <a:lvl4pPr marL="1600200" indent="-228600" defTabSz="762000">
                  <a:tabLst>
                    <a:tab pos="355600" algn="l"/>
                    <a:tab pos="711200" algn="l"/>
                    <a:tab pos="1079500" algn="l"/>
                  </a:tabLst>
                  <a:defRPr sz="2200">
                    <a:solidFill>
                      <a:schemeClr val="tx1"/>
                    </a:solidFill>
                    <a:latin typeface="Times New Roman" pitchFamily="18" charset="0"/>
                  </a:defRPr>
                </a:lvl4pPr>
                <a:lvl5pPr marL="2057400" indent="-228600" defTabSz="762000">
                  <a:tabLst>
                    <a:tab pos="355600" algn="l"/>
                    <a:tab pos="711200" algn="l"/>
                    <a:tab pos="1079500" algn="l"/>
                  </a:tabLst>
                  <a:defRPr sz="2200">
                    <a:solidFill>
                      <a:schemeClr val="tx1"/>
                    </a:solidFill>
                    <a:latin typeface="Times New Roman" pitchFamily="18" charset="0"/>
                  </a:defRPr>
                </a:lvl5pPr>
                <a:lvl6pPr marL="25146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6pPr>
                <a:lvl7pPr marL="29718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7pPr>
                <a:lvl8pPr marL="34290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8pPr>
                <a:lvl9pPr marL="38862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9pPr>
              </a:lstStyle>
              <a:p>
                <a:pPr algn="r"/>
                <a:r>
                  <a:rPr lang="en-US" altLang="en-US" sz="2000">
                    <a:solidFill>
                      <a:srgbClr val="990000"/>
                    </a:solidFill>
                    <a:latin typeface="Arial Narrow" pitchFamily="34" charset="0"/>
                  </a:rPr>
                  <a:t>100</a:t>
                </a:r>
              </a:p>
            </p:txBody>
          </p:sp>
          <p:sp>
            <p:nvSpPr>
              <p:cNvPr id="52239" name="Line 7"/>
              <p:cNvSpPr>
                <a:spLocks noChangeShapeType="1"/>
              </p:cNvSpPr>
              <p:nvPr/>
            </p:nvSpPr>
            <p:spPr bwMode="auto">
              <a:xfrm flipH="1">
                <a:off x="4238" y="3939"/>
                <a:ext cx="51"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240" name="Line 8"/>
              <p:cNvSpPr>
                <a:spLocks noChangeShapeType="1"/>
              </p:cNvSpPr>
              <p:nvPr/>
            </p:nvSpPr>
            <p:spPr bwMode="auto">
              <a:xfrm flipH="1">
                <a:off x="4238" y="3714"/>
                <a:ext cx="51"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241" name="Line 9"/>
              <p:cNvSpPr>
                <a:spLocks noChangeShapeType="1"/>
              </p:cNvSpPr>
              <p:nvPr/>
            </p:nvSpPr>
            <p:spPr bwMode="auto">
              <a:xfrm flipH="1">
                <a:off x="4238" y="3476"/>
                <a:ext cx="51"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242" name="Line 10"/>
              <p:cNvSpPr>
                <a:spLocks noChangeShapeType="1"/>
              </p:cNvSpPr>
              <p:nvPr/>
            </p:nvSpPr>
            <p:spPr bwMode="auto">
              <a:xfrm flipH="1">
                <a:off x="4238" y="3250"/>
                <a:ext cx="51"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243" name="Line 11"/>
              <p:cNvSpPr>
                <a:spLocks noChangeShapeType="1"/>
              </p:cNvSpPr>
              <p:nvPr/>
            </p:nvSpPr>
            <p:spPr bwMode="auto">
              <a:xfrm flipH="1">
                <a:off x="4238" y="3013"/>
                <a:ext cx="51"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244" name="Line 12"/>
              <p:cNvSpPr>
                <a:spLocks noChangeShapeType="1"/>
              </p:cNvSpPr>
              <p:nvPr/>
            </p:nvSpPr>
            <p:spPr bwMode="auto">
              <a:xfrm flipV="1">
                <a:off x="4289" y="2776"/>
                <a:ext cx="0" cy="116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245" name="Line 13"/>
              <p:cNvSpPr>
                <a:spLocks noChangeShapeType="1"/>
              </p:cNvSpPr>
              <p:nvPr/>
            </p:nvSpPr>
            <p:spPr bwMode="auto">
              <a:xfrm rot="16200000" flipH="1">
                <a:off x="5310" y="4002"/>
                <a:ext cx="51"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246" name="Line 14"/>
              <p:cNvSpPr>
                <a:spLocks noChangeShapeType="1"/>
              </p:cNvSpPr>
              <p:nvPr/>
            </p:nvSpPr>
            <p:spPr bwMode="auto">
              <a:xfrm rot="16200000" flipH="1">
                <a:off x="5062" y="4002"/>
                <a:ext cx="51"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247" name="Line 15"/>
              <p:cNvSpPr>
                <a:spLocks noChangeShapeType="1"/>
              </p:cNvSpPr>
              <p:nvPr/>
            </p:nvSpPr>
            <p:spPr bwMode="auto">
              <a:xfrm rot="16200000" flipH="1">
                <a:off x="4800" y="4002"/>
                <a:ext cx="51"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248" name="Line 16"/>
              <p:cNvSpPr>
                <a:spLocks noChangeShapeType="1"/>
              </p:cNvSpPr>
              <p:nvPr/>
            </p:nvSpPr>
            <p:spPr bwMode="auto">
              <a:xfrm rot="16200000" flipH="1">
                <a:off x="4552" y="4002"/>
                <a:ext cx="51"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249" name="Line 17"/>
              <p:cNvSpPr>
                <a:spLocks noChangeShapeType="1"/>
              </p:cNvSpPr>
              <p:nvPr/>
            </p:nvSpPr>
            <p:spPr bwMode="auto">
              <a:xfrm rot="16200000" flipH="1">
                <a:off x="4291" y="4002"/>
                <a:ext cx="51"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250" name="Line 18"/>
              <p:cNvSpPr>
                <a:spLocks noChangeShapeType="1"/>
              </p:cNvSpPr>
              <p:nvPr/>
            </p:nvSpPr>
            <p:spPr bwMode="auto">
              <a:xfrm rot="16200000" flipV="1">
                <a:off x="4963" y="3336"/>
                <a:ext cx="0" cy="12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251" name="Line 19"/>
              <p:cNvSpPr>
                <a:spLocks noChangeShapeType="1"/>
              </p:cNvSpPr>
              <p:nvPr/>
            </p:nvSpPr>
            <p:spPr bwMode="auto">
              <a:xfrm rot="16200000" flipH="1">
                <a:off x="5564" y="4002"/>
                <a:ext cx="51"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252" name="Line 20"/>
              <p:cNvSpPr>
                <a:spLocks noChangeShapeType="1"/>
              </p:cNvSpPr>
              <p:nvPr/>
            </p:nvSpPr>
            <p:spPr bwMode="auto">
              <a:xfrm flipH="1">
                <a:off x="4238" y="2780"/>
                <a:ext cx="51"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253" name="Rectangle 21"/>
              <p:cNvSpPr>
                <a:spLocks noChangeArrowheads="1"/>
              </p:cNvSpPr>
              <p:nvPr/>
            </p:nvSpPr>
            <p:spPr bwMode="auto">
              <a:xfrm flipH="1">
                <a:off x="4323" y="2776"/>
                <a:ext cx="1279" cy="1163"/>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ctr"/>
                <a:r>
                  <a:rPr lang="en-US" altLang="en-US" sz="2400">
                    <a:solidFill>
                      <a:schemeClr val="tx2"/>
                    </a:solidFill>
                    <a:latin typeface="Arial Narrow" pitchFamily="34" charset="0"/>
                  </a:rPr>
                  <a:t> </a:t>
                </a:r>
              </a:p>
            </p:txBody>
          </p:sp>
          <p:sp>
            <p:nvSpPr>
              <p:cNvPr id="52254" name="Rectangle 22"/>
              <p:cNvSpPr>
                <a:spLocks noChangeArrowheads="1"/>
              </p:cNvSpPr>
              <p:nvPr/>
            </p:nvSpPr>
            <p:spPr bwMode="auto">
              <a:xfrm>
                <a:off x="4436" y="4026"/>
                <a:ext cx="1040" cy="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9050" tIns="26987" rIns="19050" bIns="26987">
                <a:spAutoFit/>
              </a:bodyPr>
              <a:lstStyle>
                <a:lvl1pPr defTabSz="762000">
                  <a:tabLst>
                    <a:tab pos="355600" algn="l"/>
                    <a:tab pos="711200" algn="l"/>
                    <a:tab pos="1079500" algn="l"/>
                  </a:tabLst>
                  <a:defRPr sz="2200">
                    <a:solidFill>
                      <a:schemeClr val="tx1"/>
                    </a:solidFill>
                    <a:latin typeface="Times New Roman" pitchFamily="18" charset="0"/>
                  </a:defRPr>
                </a:lvl1pPr>
                <a:lvl2pPr marL="742950" indent="-285750" defTabSz="762000">
                  <a:tabLst>
                    <a:tab pos="355600" algn="l"/>
                    <a:tab pos="711200" algn="l"/>
                    <a:tab pos="1079500" algn="l"/>
                  </a:tabLst>
                  <a:defRPr sz="2200">
                    <a:solidFill>
                      <a:schemeClr val="tx1"/>
                    </a:solidFill>
                    <a:latin typeface="Times New Roman" pitchFamily="18" charset="0"/>
                  </a:defRPr>
                </a:lvl2pPr>
                <a:lvl3pPr marL="1143000" indent="-228600" defTabSz="762000">
                  <a:tabLst>
                    <a:tab pos="355600" algn="l"/>
                    <a:tab pos="711200" algn="l"/>
                    <a:tab pos="1079500" algn="l"/>
                  </a:tabLst>
                  <a:defRPr sz="2200">
                    <a:solidFill>
                      <a:schemeClr val="tx1"/>
                    </a:solidFill>
                    <a:latin typeface="Times New Roman" pitchFamily="18" charset="0"/>
                  </a:defRPr>
                </a:lvl3pPr>
                <a:lvl4pPr marL="1600200" indent="-228600" defTabSz="762000">
                  <a:tabLst>
                    <a:tab pos="355600" algn="l"/>
                    <a:tab pos="711200" algn="l"/>
                    <a:tab pos="1079500" algn="l"/>
                  </a:tabLst>
                  <a:defRPr sz="2200">
                    <a:solidFill>
                      <a:schemeClr val="tx1"/>
                    </a:solidFill>
                    <a:latin typeface="Times New Roman" pitchFamily="18" charset="0"/>
                  </a:defRPr>
                </a:lvl4pPr>
                <a:lvl5pPr marL="2057400" indent="-228600" defTabSz="762000">
                  <a:tabLst>
                    <a:tab pos="355600" algn="l"/>
                    <a:tab pos="711200" algn="l"/>
                    <a:tab pos="1079500" algn="l"/>
                  </a:tabLst>
                  <a:defRPr sz="2200">
                    <a:solidFill>
                      <a:schemeClr val="tx1"/>
                    </a:solidFill>
                    <a:latin typeface="Times New Roman" pitchFamily="18" charset="0"/>
                  </a:defRPr>
                </a:lvl5pPr>
                <a:lvl6pPr marL="25146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6pPr>
                <a:lvl7pPr marL="29718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7pPr>
                <a:lvl8pPr marL="34290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8pPr>
                <a:lvl9pPr marL="38862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9pPr>
              </a:lstStyle>
              <a:p>
                <a:pPr algn="ctr"/>
                <a:r>
                  <a:rPr lang="en-US" altLang="en-US" sz="2400">
                    <a:solidFill>
                      <a:srgbClr val="990000"/>
                    </a:solidFill>
                    <a:latin typeface="Arial Narrow" pitchFamily="34" charset="0"/>
                  </a:rPr>
                  <a:t>Time (months)</a:t>
                </a:r>
              </a:p>
            </p:txBody>
          </p:sp>
          <p:sp>
            <p:nvSpPr>
              <p:cNvPr id="52255" name="Rectangle 23"/>
              <p:cNvSpPr>
                <a:spLocks noChangeArrowheads="1"/>
              </p:cNvSpPr>
              <p:nvPr/>
            </p:nvSpPr>
            <p:spPr bwMode="auto">
              <a:xfrm>
                <a:off x="4123" y="3826"/>
                <a:ext cx="97" cy="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9050" tIns="26987" rIns="19050" bIns="26987">
                <a:spAutoFit/>
              </a:bodyPr>
              <a:lstStyle>
                <a:lvl1pPr defTabSz="762000">
                  <a:tabLst>
                    <a:tab pos="355600" algn="l"/>
                    <a:tab pos="711200" algn="l"/>
                    <a:tab pos="1079500" algn="l"/>
                  </a:tabLst>
                  <a:defRPr sz="2200">
                    <a:solidFill>
                      <a:schemeClr val="tx1"/>
                    </a:solidFill>
                    <a:latin typeface="Times New Roman" pitchFamily="18" charset="0"/>
                  </a:defRPr>
                </a:lvl1pPr>
                <a:lvl2pPr marL="742950" indent="-285750" defTabSz="762000">
                  <a:tabLst>
                    <a:tab pos="355600" algn="l"/>
                    <a:tab pos="711200" algn="l"/>
                    <a:tab pos="1079500" algn="l"/>
                  </a:tabLst>
                  <a:defRPr sz="2200">
                    <a:solidFill>
                      <a:schemeClr val="tx1"/>
                    </a:solidFill>
                    <a:latin typeface="Times New Roman" pitchFamily="18" charset="0"/>
                  </a:defRPr>
                </a:lvl2pPr>
                <a:lvl3pPr marL="1143000" indent="-228600" defTabSz="762000">
                  <a:tabLst>
                    <a:tab pos="355600" algn="l"/>
                    <a:tab pos="711200" algn="l"/>
                    <a:tab pos="1079500" algn="l"/>
                  </a:tabLst>
                  <a:defRPr sz="2200">
                    <a:solidFill>
                      <a:schemeClr val="tx1"/>
                    </a:solidFill>
                    <a:latin typeface="Times New Roman" pitchFamily="18" charset="0"/>
                  </a:defRPr>
                </a:lvl3pPr>
                <a:lvl4pPr marL="1600200" indent="-228600" defTabSz="762000">
                  <a:tabLst>
                    <a:tab pos="355600" algn="l"/>
                    <a:tab pos="711200" algn="l"/>
                    <a:tab pos="1079500" algn="l"/>
                  </a:tabLst>
                  <a:defRPr sz="2200">
                    <a:solidFill>
                      <a:schemeClr val="tx1"/>
                    </a:solidFill>
                    <a:latin typeface="Times New Roman" pitchFamily="18" charset="0"/>
                  </a:defRPr>
                </a:lvl4pPr>
                <a:lvl5pPr marL="2057400" indent="-228600" defTabSz="762000">
                  <a:tabLst>
                    <a:tab pos="355600" algn="l"/>
                    <a:tab pos="711200" algn="l"/>
                    <a:tab pos="1079500" algn="l"/>
                  </a:tabLst>
                  <a:defRPr sz="2200">
                    <a:solidFill>
                      <a:schemeClr val="tx1"/>
                    </a:solidFill>
                    <a:latin typeface="Times New Roman" pitchFamily="18" charset="0"/>
                  </a:defRPr>
                </a:lvl5pPr>
                <a:lvl6pPr marL="25146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6pPr>
                <a:lvl7pPr marL="29718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7pPr>
                <a:lvl8pPr marL="34290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8pPr>
                <a:lvl9pPr marL="38862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9pPr>
              </a:lstStyle>
              <a:p>
                <a:pPr algn="r"/>
                <a:r>
                  <a:rPr lang="en-US" altLang="en-US" sz="2000">
                    <a:solidFill>
                      <a:srgbClr val="990000"/>
                    </a:solidFill>
                    <a:latin typeface="Arial Narrow" pitchFamily="34" charset="0"/>
                  </a:rPr>
                  <a:t>0</a:t>
                </a:r>
              </a:p>
            </p:txBody>
          </p:sp>
        </p:grpSp>
        <p:grpSp>
          <p:nvGrpSpPr>
            <p:cNvPr id="52230" name="Group 24"/>
            <p:cNvGrpSpPr>
              <a:grpSpLocks/>
            </p:cNvGrpSpPr>
            <p:nvPr/>
          </p:nvGrpSpPr>
          <p:grpSpPr bwMode="auto">
            <a:xfrm>
              <a:off x="4216" y="797"/>
              <a:ext cx="1280" cy="1168"/>
              <a:chOff x="4320" y="2779"/>
              <a:chExt cx="1280" cy="1168"/>
            </a:xfrm>
          </p:grpSpPr>
          <p:sp>
            <p:nvSpPr>
              <p:cNvPr id="52235" name="Freeform 25"/>
              <p:cNvSpPr>
                <a:spLocks/>
              </p:cNvSpPr>
              <p:nvPr/>
            </p:nvSpPr>
            <p:spPr bwMode="auto">
              <a:xfrm>
                <a:off x="4320" y="2779"/>
                <a:ext cx="1280" cy="1168"/>
              </a:xfrm>
              <a:custGeom>
                <a:avLst/>
                <a:gdLst>
                  <a:gd name="T0" fmla="*/ 0 w 1280"/>
                  <a:gd name="T1" fmla="*/ 1168 h 1168"/>
                  <a:gd name="T2" fmla="*/ 315 w 1280"/>
                  <a:gd name="T3" fmla="*/ 887 h 1168"/>
                  <a:gd name="T4" fmla="*/ 617 w 1280"/>
                  <a:gd name="T5" fmla="*/ 256 h 1168"/>
                  <a:gd name="T6" fmla="*/ 1128 w 1280"/>
                  <a:gd name="T7" fmla="*/ 8 h 1168"/>
                  <a:gd name="T8" fmla="*/ 1280 w 1280"/>
                  <a:gd name="T9" fmla="*/ 0 h 11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80" h="1168">
                    <a:moveTo>
                      <a:pt x="0" y="1168"/>
                    </a:moveTo>
                    <a:cubicBezTo>
                      <a:pt x="52" y="1121"/>
                      <a:pt x="212" y="1039"/>
                      <a:pt x="315" y="887"/>
                    </a:cubicBezTo>
                    <a:cubicBezTo>
                      <a:pt x="458" y="699"/>
                      <a:pt x="481" y="403"/>
                      <a:pt x="617" y="256"/>
                    </a:cubicBezTo>
                    <a:cubicBezTo>
                      <a:pt x="753" y="109"/>
                      <a:pt x="1057" y="15"/>
                      <a:pt x="1128" y="8"/>
                    </a:cubicBezTo>
                    <a:cubicBezTo>
                      <a:pt x="1199" y="1"/>
                      <a:pt x="1248" y="2"/>
                      <a:pt x="1280" y="0"/>
                    </a:cubicBezTo>
                  </a:path>
                </a:pathLst>
              </a:custGeom>
              <a:noFill/>
              <a:ln w="12700" cmpd="sng">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36" name="Rectangle 26"/>
              <p:cNvSpPr>
                <a:spLocks noChangeArrowheads="1"/>
              </p:cNvSpPr>
              <p:nvPr/>
            </p:nvSpPr>
            <p:spPr bwMode="auto">
              <a:xfrm>
                <a:off x="4604" y="2786"/>
                <a:ext cx="374" cy="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9050" tIns="26987" rIns="19050" bIns="26987">
                <a:spAutoFit/>
              </a:bodyPr>
              <a:lstStyle>
                <a:lvl1pPr defTabSz="762000">
                  <a:tabLst>
                    <a:tab pos="355600" algn="l"/>
                    <a:tab pos="711200" algn="l"/>
                    <a:tab pos="1079500" algn="l"/>
                  </a:tabLst>
                  <a:defRPr sz="2200">
                    <a:solidFill>
                      <a:schemeClr val="tx1"/>
                    </a:solidFill>
                    <a:latin typeface="Times New Roman" pitchFamily="18" charset="0"/>
                  </a:defRPr>
                </a:lvl1pPr>
                <a:lvl2pPr marL="742950" indent="-285750" defTabSz="762000">
                  <a:tabLst>
                    <a:tab pos="355600" algn="l"/>
                    <a:tab pos="711200" algn="l"/>
                    <a:tab pos="1079500" algn="l"/>
                  </a:tabLst>
                  <a:defRPr sz="2200">
                    <a:solidFill>
                      <a:schemeClr val="tx1"/>
                    </a:solidFill>
                    <a:latin typeface="Times New Roman" pitchFamily="18" charset="0"/>
                  </a:defRPr>
                </a:lvl2pPr>
                <a:lvl3pPr marL="1143000" indent="-228600" defTabSz="762000">
                  <a:tabLst>
                    <a:tab pos="355600" algn="l"/>
                    <a:tab pos="711200" algn="l"/>
                    <a:tab pos="1079500" algn="l"/>
                  </a:tabLst>
                  <a:defRPr sz="2200">
                    <a:solidFill>
                      <a:schemeClr val="tx1"/>
                    </a:solidFill>
                    <a:latin typeface="Times New Roman" pitchFamily="18" charset="0"/>
                  </a:defRPr>
                </a:lvl3pPr>
                <a:lvl4pPr marL="1600200" indent="-228600" defTabSz="762000">
                  <a:tabLst>
                    <a:tab pos="355600" algn="l"/>
                    <a:tab pos="711200" algn="l"/>
                    <a:tab pos="1079500" algn="l"/>
                  </a:tabLst>
                  <a:defRPr sz="2200">
                    <a:solidFill>
                      <a:schemeClr val="tx1"/>
                    </a:solidFill>
                    <a:latin typeface="Times New Roman" pitchFamily="18" charset="0"/>
                  </a:defRPr>
                </a:lvl4pPr>
                <a:lvl5pPr marL="2057400" indent="-228600" defTabSz="762000">
                  <a:tabLst>
                    <a:tab pos="355600" algn="l"/>
                    <a:tab pos="711200" algn="l"/>
                    <a:tab pos="1079500" algn="l"/>
                  </a:tabLst>
                  <a:defRPr sz="2200">
                    <a:solidFill>
                      <a:schemeClr val="tx1"/>
                    </a:solidFill>
                    <a:latin typeface="Times New Roman" pitchFamily="18" charset="0"/>
                  </a:defRPr>
                </a:lvl5pPr>
                <a:lvl6pPr marL="25146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6pPr>
                <a:lvl7pPr marL="29718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7pPr>
                <a:lvl8pPr marL="34290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8pPr>
                <a:lvl9pPr marL="38862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9pPr>
              </a:lstStyle>
              <a:p>
                <a:r>
                  <a:rPr lang="en-US" altLang="en-US" sz="2000">
                    <a:solidFill>
                      <a:srgbClr val="0000FF"/>
                    </a:solidFill>
                    <a:latin typeface="Arial Narrow" pitchFamily="34" charset="0"/>
                  </a:rPr>
                  <a:t>males</a:t>
                </a:r>
              </a:p>
            </p:txBody>
          </p:sp>
        </p:grpSp>
        <p:grpSp>
          <p:nvGrpSpPr>
            <p:cNvPr id="52231" name="Group 27"/>
            <p:cNvGrpSpPr>
              <a:grpSpLocks/>
            </p:cNvGrpSpPr>
            <p:nvPr/>
          </p:nvGrpSpPr>
          <p:grpSpPr bwMode="auto">
            <a:xfrm>
              <a:off x="4220" y="889"/>
              <a:ext cx="1271" cy="1068"/>
              <a:chOff x="4324" y="2871"/>
              <a:chExt cx="1271" cy="1068"/>
            </a:xfrm>
          </p:grpSpPr>
          <p:sp>
            <p:nvSpPr>
              <p:cNvPr id="52233" name="Freeform 28"/>
              <p:cNvSpPr>
                <a:spLocks/>
              </p:cNvSpPr>
              <p:nvPr/>
            </p:nvSpPr>
            <p:spPr bwMode="auto">
              <a:xfrm>
                <a:off x="4324" y="2871"/>
                <a:ext cx="1271" cy="1068"/>
              </a:xfrm>
              <a:custGeom>
                <a:avLst/>
                <a:gdLst>
                  <a:gd name="T0" fmla="*/ 0 w 1271"/>
                  <a:gd name="T1" fmla="*/ 1068 h 1068"/>
                  <a:gd name="T2" fmla="*/ 558 w 1271"/>
                  <a:gd name="T3" fmla="*/ 850 h 1068"/>
                  <a:gd name="T4" fmla="*/ 915 w 1271"/>
                  <a:gd name="T5" fmla="*/ 219 h 1068"/>
                  <a:gd name="T6" fmla="*/ 1271 w 1271"/>
                  <a:gd name="T7" fmla="*/ 0 h 106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71" h="1068">
                    <a:moveTo>
                      <a:pt x="0" y="1068"/>
                    </a:moveTo>
                    <a:cubicBezTo>
                      <a:pt x="93" y="1032"/>
                      <a:pt x="406" y="991"/>
                      <a:pt x="558" y="850"/>
                    </a:cubicBezTo>
                    <a:cubicBezTo>
                      <a:pt x="710" y="709"/>
                      <a:pt x="796" y="361"/>
                      <a:pt x="915" y="219"/>
                    </a:cubicBezTo>
                    <a:cubicBezTo>
                      <a:pt x="1034" y="77"/>
                      <a:pt x="1197" y="46"/>
                      <a:pt x="1271" y="0"/>
                    </a:cubicBezTo>
                  </a:path>
                </a:pathLst>
              </a:custGeom>
              <a:noFill/>
              <a:ln w="1270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34" name="Rectangle 29"/>
              <p:cNvSpPr>
                <a:spLocks noChangeArrowheads="1"/>
              </p:cNvSpPr>
              <p:nvPr/>
            </p:nvSpPr>
            <p:spPr bwMode="auto">
              <a:xfrm>
                <a:off x="5094" y="3340"/>
                <a:ext cx="483" cy="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9050" tIns="26987" rIns="19050" bIns="26987">
                <a:spAutoFit/>
              </a:bodyPr>
              <a:lstStyle>
                <a:lvl1pPr defTabSz="762000">
                  <a:tabLst>
                    <a:tab pos="355600" algn="l"/>
                    <a:tab pos="711200" algn="l"/>
                    <a:tab pos="1079500" algn="l"/>
                  </a:tabLst>
                  <a:defRPr sz="2200">
                    <a:solidFill>
                      <a:schemeClr val="tx1"/>
                    </a:solidFill>
                    <a:latin typeface="Times New Roman" pitchFamily="18" charset="0"/>
                  </a:defRPr>
                </a:lvl1pPr>
                <a:lvl2pPr marL="742950" indent="-285750" defTabSz="762000">
                  <a:tabLst>
                    <a:tab pos="355600" algn="l"/>
                    <a:tab pos="711200" algn="l"/>
                    <a:tab pos="1079500" algn="l"/>
                  </a:tabLst>
                  <a:defRPr sz="2200">
                    <a:solidFill>
                      <a:schemeClr val="tx1"/>
                    </a:solidFill>
                    <a:latin typeface="Times New Roman" pitchFamily="18" charset="0"/>
                  </a:defRPr>
                </a:lvl2pPr>
                <a:lvl3pPr marL="1143000" indent="-228600" defTabSz="762000">
                  <a:tabLst>
                    <a:tab pos="355600" algn="l"/>
                    <a:tab pos="711200" algn="l"/>
                    <a:tab pos="1079500" algn="l"/>
                  </a:tabLst>
                  <a:defRPr sz="2200">
                    <a:solidFill>
                      <a:schemeClr val="tx1"/>
                    </a:solidFill>
                    <a:latin typeface="Times New Roman" pitchFamily="18" charset="0"/>
                  </a:defRPr>
                </a:lvl3pPr>
                <a:lvl4pPr marL="1600200" indent="-228600" defTabSz="762000">
                  <a:tabLst>
                    <a:tab pos="355600" algn="l"/>
                    <a:tab pos="711200" algn="l"/>
                    <a:tab pos="1079500" algn="l"/>
                  </a:tabLst>
                  <a:defRPr sz="2200">
                    <a:solidFill>
                      <a:schemeClr val="tx1"/>
                    </a:solidFill>
                    <a:latin typeface="Times New Roman" pitchFamily="18" charset="0"/>
                  </a:defRPr>
                </a:lvl4pPr>
                <a:lvl5pPr marL="2057400" indent="-228600" defTabSz="762000">
                  <a:tabLst>
                    <a:tab pos="355600" algn="l"/>
                    <a:tab pos="711200" algn="l"/>
                    <a:tab pos="1079500" algn="l"/>
                  </a:tabLst>
                  <a:defRPr sz="2200">
                    <a:solidFill>
                      <a:schemeClr val="tx1"/>
                    </a:solidFill>
                    <a:latin typeface="Times New Roman" pitchFamily="18" charset="0"/>
                  </a:defRPr>
                </a:lvl5pPr>
                <a:lvl6pPr marL="25146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6pPr>
                <a:lvl7pPr marL="29718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7pPr>
                <a:lvl8pPr marL="34290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8pPr>
                <a:lvl9pPr marL="38862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9pPr>
              </a:lstStyle>
              <a:p>
                <a:r>
                  <a:rPr lang="en-US" altLang="en-US" sz="2000">
                    <a:solidFill>
                      <a:srgbClr val="FF0000"/>
                    </a:solidFill>
                    <a:latin typeface="Arial Narrow" pitchFamily="34" charset="0"/>
                  </a:rPr>
                  <a:t>females</a:t>
                </a:r>
              </a:p>
            </p:txBody>
          </p:sp>
        </p:grpSp>
        <p:sp>
          <p:nvSpPr>
            <p:cNvPr id="52232" name="Rectangle 37"/>
            <p:cNvSpPr>
              <a:spLocks noChangeArrowheads="1"/>
            </p:cNvSpPr>
            <p:nvPr/>
          </p:nvSpPr>
          <p:spPr bwMode="auto">
            <a:xfrm>
              <a:off x="3252" y="963"/>
              <a:ext cx="762" cy="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9050" tIns="26987" rIns="19050" bIns="26987">
              <a:spAutoFit/>
            </a:bodyPr>
            <a:lstStyle>
              <a:lvl1pPr defTabSz="762000">
                <a:tabLst>
                  <a:tab pos="355600" algn="l"/>
                  <a:tab pos="711200" algn="l"/>
                  <a:tab pos="1079500" algn="l"/>
                </a:tabLst>
                <a:defRPr sz="2200">
                  <a:solidFill>
                    <a:schemeClr val="tx1"/>
                  </a:solidFill>
                  <a:latin typeface="Times New Roman" pitchFamily="18" charset="0"/>
                </a:defRPr>
              </a:lvl1pPr>
              <a:lvl2pPr marL="742950" indent="-285750" defTabSz="762000">
                <a:tabLst>
                  <a:tab pos="355600" algn="l"/>
                  <a:tab pos="711200" algn="l"/>
                  <a:tab pos="1079500" algn="l"/>
                </a:tabLst>
                <a:defRPr sz="2200">
                  <a:solidFill>
                    <a:schemeClr val="tx1"/>
                  </a:solidFill>
                  <a:latin typeface="Times New Roman" pitchFamily="18" charset="0"/>
                </a:defRPr>
              </a:lvl2pPr>
              <a:lvl3pPr marL="1143000" indent="-228600" defTabSz="762000">
                <a:tabLst>
                  <a:tab pos="355600" algn="l"/>
                  <a:tab pos="711200" algn="l"/>
                  <a:tab pos="1079500" algn="l"/>
                </a:tabLst>
                <a:defRPr sz="2200">
                  <a:solidFill>
                    <a:schemeClr val="tx1"/>
                  </a:solidFill>
                  <a:latin typeface="Times New Roman" pitchFamily="18" charset="0"/>
                </a:defRPr>
              </a:lvl3pPr>
              <a:lvl4pPr marL="1600200" indent="-228600" defTabSz="762000">
                <a:tabLst>
                  <a:tab pos="355600" algn="l"/>
                  <a:tab pos="711200" algn="l"/>
                  <a:tab pos="1079500" algn="l"/>
                </a:tabLst>
                <a:defRPr sz="2200">
                  <a:solidFill>
                    <a:schemeClr val="tx1"/>
                  </a:solidFill>
                  <a:latin typeface="Times New Roman" pitchFamily="18" charset="0"/>
                </a:defRPr>
              </a:lvl4pPr>
              <a:lvl5pPr marL="2057400" indent="-228600" defTabSz="762000">
                <a:tabLst>
                  <a:tab pos="355600" algn="l"/>
                  <a:tab pos="711200" algn="l"/>
                  <a:tab pos="1079500" algn="l"/>
                </a:tabLst>
                <a:defRPr sz="2200">
                  <a:solidFill>
                    <a:schemeClr val="tx1"/>
                  </a:solidFill>
                  <a:latin typeface="Times New Roman" pitchFamily="18" charset="0"/>
                </a:defRPr>
              </a:lvl5pPr>
              <a:lvl6pPr marL="25146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6pPr>
              <a:lvl7pPr marL="29718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7pPr>
              <a:lvl8pPr marL="34290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8pPr>
              <a:lvl9pPr marL="3886200" indent="-228600" defTabSz="762000" eaLnBrk="0" fontAlgn="base" hangingPunct="0">
                <a:spcBef>
                  <a:spcPct val="0"/>
                </a:spcBef>
                <a:spcAft>
                  <a:spcPct val="0"/>
                </a:spcAft>
                <a:tabLst>
                  <a:tab pos="355600" algn="l"/>
                  <a:tab pos="711200" algn="l"/>
                  <a:tab pos="1079500" algn="l"/>
                </a:tabLst>
                <a:defRPr sz="2200">
                  <a:solidFill>
                    <a:schemeClr val="tx1"/>
                  </a:solidFill>
                  <a:latin typeface="Times New Roman" pitchFamily="18" charset="0"/>
                </a:defRPr>
              </a:lvl9pPr>
            </a:lstStyle>
            <a:p>
              <a:pPr algn="r"/>
              <a:r>
                <a:rPr lang="en-US" altLang="en-US" sz="2400">
                  <a:solidFill>
                    <a:srgbClr val="990000"/>
                  </a:solidFill>
                  <a:latin typeface="Arial Narrow" pitchFamily="34" charset="0"/>
                </a:rPr>
                <a:t>Proportion</a:t>
              </a:r>
              <a:br>
                <a:rPr lang="en-US" altLang="en-US" sz="2400">
                  <a:solidFill>
                    <a:srgbClr val="990000"/>
                  </a:solidFill>
                  <a:latin typeface="Arial Narrow" pitchFamily="34" charset="0"/>
                </a:rPr>
              </a:br>
              <a:r>
                <a:rPr lang="en-US" altLang="en-US" sz="2400">
                  <a:solidFill>
                    <a:srgbClr val="990000"/>
                  </a:solidFill>
                  <a:latin typeface="Arial Narrow" pitchFamily="34" charset="0"/>
                </a:rPr>
                <a:t>injured</a:t>
              </a:r>
              <a:r>
                <a:rPr lang="en-US" altLang="en-US">
                  <a:solidFill>
                    <a:srgbClr val="990000"/>
                  </a:solidFill>
                  <a:latin typeface="Arial Narrow" pitchFamily="34" charset="0"/>
                </a:rPr>
                <a:t> (%)</a:t>
              </a:r>
            </a:p>
          </p:txBody>
        </p:sp>
      </p:grpSp>
      <p:sp>
        <p:nvSpPr>
          <p:cNvPr id="31" name="Action Button: Home 30">
            <a:hlinkClick r:id="rId2" action="ppaction://hlinksldjump" highlightClick="1"/>
          </p:cNvPr>
          <p:cNvSpPr/>
          <p:nvPr/>
        </p:nvSpPr>
        <p:spPr bwMode="auto">
          <a:xfrm>
            <a:off x="8464425" y="4725144"/>
            <a:ext cx="500063" cy="428625"/>
          </a:xfrm>
          <a:prstGeom prst="actionButtonHome">
            <a:avLst/>
          </a:prstGeom>
          <a:solidFill>
            <a:srgbClr val="FFFFFF">
              <a:alpha val="49000"/>
            </a:srgbClr>
          </a:solidFill>
          <a:ln w="9525" cap="flat" cmpd="sng" algn="ctr">
            <a:solidFill>
              <a:schemeClr val="bg1">
                <a:lumMod val="50000"/>
              </a:schemeClr>
            </a:solidFill>
            <a:prstDash val="solid"/>
            <a:round/>
            <a:headEnd type="none" w="med" len="med"/>
            <a:tailEnd type="none" w="med" len="med"/>
          </a:ln>
          <a:effectLst/>
        </p:spPr>
        <p:txBody>
          <a:bodyPr/>
          <a:lstStyle/>
          <a:p>
            <a:pPr eaLnBrk="0" hangingPunct="0">
              <a:defRPr/>
            </a:pPr>
            <a:endParaRPr lang="en-US" dirty="0">
              <a:cs typeface="+mn-cs"/>
            </a:endParaRPr>
          </a:p>
        </p:txBody>
      </p:sp>
    </p:spTree>
    <p:extLst>
      <p:ext uri="{BB962C8B-B14F-4D97-AF65-F5344CB8AC3E}">
        <p14:creationId xmlns:p14="http://schemas.microsoft.com/office/powerpoint/2010/main" val="29156739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8160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816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816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81665"/>
                                        </p:tgtEl>
                                        <p:attrNameLst>
                                          <p:attrName>style.visibility</p:attrName>
                                        </p:attrNameLst>
                                      </p:cBhvr>
                                      <p:to>
                                        <p:strVal val="visible"/>
                                      </p:to>
                                    </p:set>
                                    <p:animEffect transition="in" filter="wipe(left)">
                                      <p:cBhvr>
                                        <p:cTn id="19" dur="500"/>
                                        <p:tgtEl>
                                          <p:spTgt spid="281665"/>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499"/>
                                          </p:stCondLst>
                                        </p:cTn>
                                        <p:tgtEl>
                                          <p:spTgt spid="281603">
                                            <p:txEl>
                                              <p:pRg st="3" end="3"/>
                                            </p:txEl>
                                          </p:spTgt>
                                        </p:tgtEl>
                                        <p:attrNameLst>
                                          <p:attrName>style.visibility</p:attrName>
                                        </p:attrNameLst>
                                      </p:cBhvr>
                                      <p:to>
                                        <p:strVal val="visible"/>
                                      </p:to>
                                    </p:set>
                                  </p:childTnLst>
                                </p:cTn>
                              </p:par>
                            </p:childTnLst>
                          </p:cTn>
                        </p:par>
                        <p:par>
                          <p:cTn id="24" fill="hold">
                            <p:stCondLst>
                              <p:cond delay="500"/>
                            </p:stCondLst>
                            <p:childTnLst>
                              <p:par>
                                <p:cTn id="25" presetID="1" presetClass="entr" presetSubtype="0" fill="hold" grpId="0" nodeType="afterEffect">
                                  <p:stCondLst>
                                    <p:cond delay="0"/>
                                  </p:stCondLst>
                                  <p:childTnLst>
                                    <p:set>
                                      <p:cBhvr>
                                        <p:cTn id="26" dur="1" fill="hold">
                                          <p:stCondLst>
                                            <p:cond delay="499"/>
                                          </p:stCondLst>
                                        </p:cTn>
                                        <p:tgtEl>
                                          <p:spTgt spid="281603">
                                            <p:txEl>
                                              <p:pRg st="4" end="4"/>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281603">
                                            <p:txEl>
                                              <p:pRg st="5" end="5"/>
                                            </p:txEl>
                                          </p:spTgt>
                                        </p:tgtEl>
                                        <p:attrNameLst>
                                          <p:attrName>style.visibility</p:attrName>
                                        </p:attrNameLst>
                                      </p:cBhvr>
                                      <p:to>
                                        <p:strVal val="visible"/>
                                      </p:to>
                                    </p:set>
                                  </p:childTnLst>
                                </p:cTn>
                              </p:par>
                            </p:childTnLst>
                          </p:cTn>
                        </p:par>
                        <p:par>
                          <p:cTn id="29" fill="hold" nodeType="withGroup">
                            <p:stCondLst>
                              <p:cond delay="1000"/>
                            </p:stCondLst>
                            <p:childTnLst>
                              <p:par>
                                <p:cTn id="30" presetID="1" presetClass="entr" presetSubtype="0" fill="hold" grpId="0" nodeType="afterEffect">
                                  <p:stCondLst>
                                    <p:cond delay="0"/>
                                  </p:stCondLst>
                                  <p:childTnLst>
                                    <p:set>
                                      <p:cBhvr>
                                        <p:cTn id="31" dur="1" fill="hold">
                                          <p:stCondLst>
                                            <p:cond delay="499"/>
                                          </p:stCondLst>
                                        </p:cTn>
                                        <p:tgtEl>
                                          <p:spTgt spid="28160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03" grpId="0" uiExpand="1" build="p" bldLvl="3"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68263" y="15875"/>
            <a:ext cx="9032875" cy="585788"/>
          </a:xfrm>
        </p:spPr>
        <p:txBody>
          <a:bodyPr/>
          <a:lstStyle/>
          <a:p>
            <a:r>
              <a:rPr lang="en-US" altLang="en-US" dirty="0" smtClean="0"/>
              <a:t>Summary</a:t>
            </a:r>
          </a:p>
        </p:txBody>
      </p:sp>
      <p:sp>
        <p:nvSpPr>
          <p:cNvPr id="53251" name="Rectangle 3"/>
          <p:cNvSpPr>
            <a:spLocks noGrp="1" noChangeArrowheads="1"/>
          </p:cNvSpPr>
          <p:nvPr>
            <p:ph type="body" idx="1"/>
          </p:nvPr>
        </p:nvSpPr>
        <p:spPr>
          <a:xfrm>
            <a:off x="69850" y="601663"/>
            <a:ext cx="9029700" cy="5851673"/>
          </a:xfrm>
        </p:spPr>
        <p:txBody>
          <a:bodyPr/>
          <a:lstStyle/>
          <a:p>
            <a:pPr>
              <a:lnSpc>
                <a:spcPct val="94000"/>
              </a:lnSpc>
            </a:pPr>
            <a:r>
              <a:rPr lang="en-US" altLang="en-US" dirty="0" smtClean="0"/>
              <a:t>An effect is a relationship between a dependent and predictor.</a:t>
            </a:r>
          </a:p>
          <a:p>
            <a:pPr>
              <a:lnSpc>
                <a:spcPct val="94000"/>
              </a:lnSpc>
            </a:pPr>
            <a:r>
              <a:rPr lang="en-US" altLang="en-US" dirty="0" smtClean="0"/>
              <a:t>Effect magnitudes have key roles in research and practice.</a:t>
            </a:r>
            <a:r>
              <a:rPr lang="en-GB" altLang="en-US" dirty="0" smtClean="0"/>
              <a:t> </a:t>
            </a:r>
          </a:p>
          <a:p>
            <a:pPr>
              <a:lnSpc>
                <a:spcPct val="94000"/>
              </a:lnSpc>
            </a:pPr>
            <a:r>
              <a:rPr lang="en-GB" altLang="en-US" dirty="0" smtClean="0"/>
              <a:t>Magnitudes are provided by linear models, which allow for adjustment, interactions, and polynomial curvature.</a:t>
            </a:r>
          </a:p>
          <a:p>
            <a:pPr>
              <a:lnSpc>
                <a:spcPct val="94000"/>
              </a:lnSpc>
            </a:pPr>
            <a:r>
              <a:rPr lang="en-GB" altLang="en-US" dirty="0" smtClean="0"/>
              <a:t>Continuous dependents need various general linear models.</a:t>
            </a:r>
          </a:p>
          <a:p>
            <a:pPr lvl="1">
              <a:lnSpc>
                <a:spcPct val="94000"/>
              </a:lnSpc>
            </a:pPr>
            <a:r>
              <a:rPr lang="en-GB" altLang="en-US" dirty="0" smtClean="0"/>
              <a:t>Examples: t tests, multiple linear regression, ANOVA…</a:t>
            </a:r>
          </a:p>
          <a:p>
            <a:pPr lvl="1">
              <a:lnSpc>
                <a:spcPct val="94000"/>
              </a:lnSpc>
            </a:pPr>
            <a:r>
              <a:rPr lang="en-GB" altLang="en-US" dirty="0" smtClean="0"/>
              <a:t>Within-subject and mixed modeling allow for non-uniformity of error arising from different errors with different groups or time points. </a:t>
            </a:r>
          </a:p>
          <a:p>
            <a:pPr>
              <a:lnSpc>
                <a:spcPct val="94000"/>
              </a:lnSpc>
            </a:pPr>
            <a:r>
              <a:rPr lang="en-GB" altLang="en-US" dirty="0" smtClean="0"/>
              <a:t>Effects for continuous dependents are mean differences</a:t>
            </a:r>
            <a:r>
              <a:rPr lang="en-GB" altLang="en-US" dirty="0"/>
              <a:t>, </a:t>
            </a:r>
            <a:r>
              <a:rPr lang="en-GB" altLang="en-US" dirty="0" smtClean="0"/>
              <a:t>correlations, and slopes (expressed as 2 SD of the predictor).</a:t>
            </a:r>
          </a:p>
          <a:p>
            <a:pPr>
              <a:lnSpc>
                <a:spcPct val="94000"/>
              </a:lnSpc>
            </a:pPr>
            <a:r>
              <a:rPr lang="en-GB" altLang="en-US" dirty="0" smtClean="0"/>
              <a:t>Thresholds for small, moderate, large, very large and huge…</a:t>
            </a:r>
          </a:p>
          <a:p>
            <a:pPr lvl="1">
              <a:lnSpc>
                <a:spcPct val="94000"/>
              </a:lnSpc>
            </a:pPr>
            <a:r>
              <a:rPr lang="en-GB" altLang="en-US" dirty="0" smtClean="0"/>
              <a:t>standardized mean differences: 0.20, 0.60, 1.2, 2.0, 4.0. </a:t>
            </a:r>
          </a:p>
          <a:p>
            <a:pPr lvl="1">
              <a:lnSpc>
                <a:spcPct val="94000"/>
              </a:lnSpc>
            </a:pPr>
            <a:r>
              <a:rPr lang="en-GB" altLang="en-US" dirty="0" smtClean="0"/>
              <a:t>mean differences of visual-</a:t>
            </a:r>
            <a:r>
              <a:rPr lang="en-GB" altLang="en-US" dirty="0" err="1" smtClean="0"/>
              <a:t>analog</a:t>
            </a:r>
            <a:r>
              <a:rPr lang="en-GB" altLang="en-US" dirty="0" smtClean="0"/>
              <a:t> and Likert scales: </a:t>
            </a:r>
            <a:br>
              <a:rPr lang="en-GB" altLang="en-US" dirty="0" smtClean="0"/>
            </a:br>
            <a:r>
              <a:rPr lang="en-GB" altLang="en-US" dirty="0" smtClean="0"/>
              <a:t>10%, 30%, 50%, 70%, 90% of full range.</a:t>
            </a:r>
          </a:p>
        </p:txBody>
      </p:sp>
    </p:spTree>
    <p:extLst>
      <p:ext uri="{BB962C8B-B14F-4D97-AF65-F5344CB8AC3E}">
        <p14:creationId xmlns:p14="http://schemas.microsoft.com/office/powerpoint/2010/main" val="313646385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Grp="1" noChangeArrowheads="1"/>
          </p:cNvSpPr>
          <p:nvPr>
            <p:ph type="body" idx="1"/>
          </p:nvPr>
        </p:nvSpPr>
        <p:spPr>
          <a:xfrm>
            <a:off x="23648" y="44625"/>
            <a:ext cx="9075902" cy="6048671"/>
          </a:xfrm>
        </p:spPr>
        <p:txBody>
          <a:bodyPr/>
          <a:lstStyle/>
          <a:p>
            <a:pPr lvl="1">
              <a:lnSpc>
                <a:spcPct val="94000"/>
              </a:lnSpc>
            </a:pPr>
            <a:r>
              <a:rPr lang="en-GB" altLang="en-US" dirty="0" smtClean="0"/>
              <a:t>mean changes in top athletic competition times or distances: </a:t>
            </a:r>
            <a:br>
              <a:rPr lang="en-GB" altLang="en-US" dirty="0" smtClean="0"/>
            </a:br>
            <a:r>
              <a:rPr lang="en-GB" altLang="en-US" dirty="0" smtClean="0"/>
              <a:t>0.30</a:t>
            </a:r>
            <a:r>
              <a:rPr lang="en-GB" altLang="en-US" dirty="0"/>
              <a:t>, 0.90, 1.6, 2.5, 4.0 times the variability in competition </a:t>
            </a:r>
            <a:r>
              <a:rPr lang="en-GB" altLang="en-US" dirty="0" smtClean="0"/>
              <a:t>scores achieve 1.0, 3.0, 5.0, 7.0 </a:t>
            </a:r>
            <a:r>
              <a:rPr lang="en-GB" altLang="en-US" dirty="0"/>
              <a:t>or </a:t>
            </a:r>
            <a:r>
              <a:rPr lang="en-GB" altLang="en-US" dirty="0" smtClean="0"/>
              <a:t>9.0 </a:t>
            </a:r>
            <a:r>
              <a:rPr lang="en-GB" altLang="en-US" dirty="0"/>
              <a:t>more medals per 10 </a:t>
            </a:r>
            <a:r>
              <a:rPr lang="en-GB" altLang="en-US" dirty="0" smtClean="0"/>
              <a:t>events. </a:t>
            </a:r>
            <a:endParaRPr lang="en-GB" altLang="en-US" dirty="0"/>
          </a:p>
          <a:p>
            <a:pPr>
              <a:lnSpc>
                <a:spcPct val="94000"/>
              </a:lnSpc>
            </a:pPr>
            <a:r>
              <a:rPr lang="en-GB" altLang="en-US" sz="2700" dirty="0" smtClean="0"/>
              <a:t>Thresholds </a:t>
            </a:r>
            <a:r>
              <a:rPr lang="en-GB" altLang="en-US" sz="2700" dirty="0"/>
              <a:t>for population correlations: 0.10, 0.30, 0.50, 0.70, 0.90.</a:t>
            </a:r>
          </a:p>
          <a:p>
            <a:pPr lvl="1">
              <a:lnSpc>
                <a:spcPct val="94000"/>
              </a:lnSpc>
            </a:pPr>
            <a:r>
              <a:rPr lang="en-GB" altLang="en-US" dirty="0"/>
              <a:t>Thresholds for reliability and validity correlations are higher, which follows from assessing error </a:t>
            </a:r>
            <a:r>
              <a:rPr lang="en-GB" altLang="en-US" dirty="0" err="1"/>
              <a:t>SDs</a:t>
            </a:r>
            <a:r>
              <a:rPr lang="en-GB" altLang="en-US" dirty="0"/>
              <a:t> with half the usual thresholds. </a:t>
            </a:r>
            <a:endParaRPr lang="en-GB" altLang="en-US" dirty="0" smtClean="0"/>
          </a:p>
          <a:p>
            <a:pPr>
              <a:lnSpc>
                <a:spcPct val="94000"/>
              </a:lnSpc>
            </a:pPr>
            <a:r>
              <a:rPr lang="en-GB" altLang="en-US" sz="2700" dirty="0" smtClean="0"/>
              <a:t>Evaluate slopes as the difference for 2 SD of the predictor.</a:t>
            </a:r>
          </a:p>
          <a:p>
            <a:pPr lvl="1">
              <a:lnSpc>
                <a:spcPct val="94000"/>
              </a:lnSpc>
            </a:pPr>
            <a:r>
              <a:rPr lang="en-GB" altLang="en-US" sz="2500" dirty="0" smtClean="0"/>
              <a:t>Hence congruence of standardized and correlation thresholds.</a:t>
            </a:r>
            <a:endParaRPr lang="en-GB" altLang="en-US" sz="2500" dirty="0"/>
          </a:p>
          <a:p>
            <a:r>
              <a:rPr lang="en-GB" altLang="en-US" sz="2700" dirty="0" smtClean="0"/>
              <a:t>Many </a:t>
            </a:r>
            <a:r>
              <a:rPr lang="en-GB" altLang="en-US" sz="2700" dirty="0"/>
              <a:t>dependent variables need log transformation before analysis to express effects and errors as uniform percents or factors.</a:t>
            </a:r>
          </a:p>
          <a:p>
            <a:r>
              <a:rPr lang="en-GB" altLang="en-US" sz="2700" dirty="0"/>
              <a:t>Differences of proportions of 10%, 30%, 50%, 70%, 90% correspond to 1.0, 3.0, 5.0, 7.0, 9.0 extra matches won/lost per 10 matches.</a:t>
            </a:r>
          </a:p>
          <a:p>
            <a:r>
              <a:rPr lang="en-GB" altLang="en-US" sz="2700" dirty="0"/>
              <a:t>Thresholds for ratios of proportions, hazards and counts: </a:t>
            </a:r>
            <a:br>
              <a:rPr lang="en-GB" altLang="en-US" sz="2700" dirty="0"/>
            </a:br>
            <a:r>
              <a:rPr lang="en-GB" altLang="en-US" sz="2700" dirty="0"/>
              <a:t>1.11, 1.43, 2.0, 3.3, 10; and </a:t>
            </a:r>
            <a:r>
              <a:rPr lang="en-GB" altLang="en-US" sz="2700" dirty="0" smtClean="0"/>
              <a:t>their inverses </a:t>
            </a:r>
            <a:br>
              <a:rPr lang="en-GB" altLang="en-US" sz="2700" dirty="0" smtClean="0"/>
            </a:br>
            <a:r>
              <a:rPr lang="en-GB" altLang="en-US" sz="2700" dirty="0" smtClean="0"/>
              <a:t>0.90</a:t>
            </a:r>
            <a:r>
              <a:rPr lang="en-GB" altLang="en-US" sz="2700" dirty="0"/>
              <a:t>, 0.70, 0.50, 0.30, 0.10</a:t>
            </a:r>
            <a:r>
              <a:rPr lang="en-GB" altLang="en-US" sz="2700" dirty="0" smtClean="0"/>
              <a:t>.</a:t>
            </a:r>
            <a:endParaRPr lang="en-GB" altLang="en-US" sz="2700" dirty="0"/>
          </a:p>
        </p:txBody>
      </p:sp>
    </p:spTree>
    <p:extLst>
      <p:ext uri="{BB962C8B-B14F-4D97-AF65-F5344CB8AC3E}">
        <p14:creationId xmlns:p14="http://schemas.microsoft.com/office/powerpoint/2010/main" val="379770318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Grp="1" noChangeArrowheads="1"/>
          </p:cNvSpPr>
          <p:nvPr>
            <p:ph type="body" idx="1"/>
          </p:nvPr>
        </p:nvSpPr>
        <p:spPr>
          <a:xfrm>
            <a:off x="23648" y="83976"/>
            <a:ext cx="9075902" cy="5865304"/>
          </a:xfrm>
        </p:spPr>
        <p:txBody>
          <a:bodyPr/>
          <a:lstStyle/>
          <a:p>
            <a:r>
              <a:rPr lang="en-GB" altLang="en-US" sz="2700" dirty="0"/>
              <a:t>Proportions and counts need various generalized linear models.</a:t>
            </a:r>
          </a:p>
          <a:p>
            <a:pPr lvl="1"/>
            <a:r>
              <a:rPr lang="en-GB" altLang="en-US" dirty="0"/>
              <a:t>Log-odds (logistic) regression for classifications, log-hazard regression for events, Poisson regression for counts.</a:t>
            </a:r>
          </a:p>
          <a:p>
            <a:pPr lvl="1"/>
            <a:r>
              <a:rPr lang="en-GB" altLang="en-US" dirty="0"/>
              <a:t>The dependent variable is the log of the odds of classification, the log of the hazard (instantaneous risk per unit time) of the event, or the log of the mean count.</a:t>
            </a:r>
          </a:p>
          <a:p>
            <a:r>
              <a:rPr lang="en-US" altLang="en-US" dirty="0" smtClean="0"/>
              <a:t>Use proportional hazards regression when hazards vary with time.</a:t>
            </a:r>
          </a:p>
          <a:p>
            <a:pPr marL="0" indent="0">
              <a:spcBef>
                <a:spcPts val="600"/>
              </a:spcBef>
              <a:buNone/>
              <a:defRPr/>
            </a:pPr>
            <a:r>
              <a:rPr lang="en-US" b="1" dirty="0">
                <a:solidFill>
                  <a:srgbClr val="FF0066"/>
                </a:solidFill>
              </a:rPr>
              <a:t>Final Thoughts</a:t>
            </a:r>
          </a:p>
          <a:p>
            <a:pPr>
              <a:defRPr/>
            </a:pPr>
            <a:r>
              <a:rPr lang="en-US" dirty="0"/>
              <a:t>The thresholds all derive from 1, 3, 5, 7 and 9 in 0 to 10.</a:t>
            </a:r>
          </a:p>
          <a:p>
            <a:pPr>
              <a:defRPr/>
            </a:pPr>
            <a:r>
              <a:rPr lang="en-US" dirty="0"/>
              <a:t>Maybe the smallest should be 1 in 20 (and the largest 19 in 20).</a:t>
            </a:r>
          </a:p>
          <a:p>
            <a:pPr lvl="1">
              <a:defRPr/>
            </a:pPr>
            <a:r>
              <a:rPr lang="en-US" dirty="0"/>
              <a:t>But sample sizes would need to be 4x larger, which would usually be impractical. So let's stay with 1 in 10.</a:t>
            </a:r>
          </a:p>
          <a:p>
            <a:pPr>
              <a:defRPr/>
            </a:pPr>
            <a:r>
              <a:rPr lang="en-US" dirty="0" smtClean="0"/>
              <a:t>I </a:t>
            </a:r>
            <a:r>
              <a:rPr lang="en-US" dirty="0"/>
              <a:t>suspect the 3 and 7 should be either 2.5 and 7.5, or 3.5 and 6.5.</a:t>
            </a:r>
          </a:p>
          <a:p>
            <a:pPr lvl="1">
              <a:defRPr/>
            </a:pPr>
            <a:r>
              <a:rPr lang="en-US" dirty="0"/>
              <a:t>I'll try to decide before I retire or die</a:t>
            </a:r>
            <a:r>
              <a:rPr lang="en-US" dirty="0" smtClean="0"/>
              <a:t>.</a:t>
            </a:r>
            <a:endParaRPr lang="en-US" dirty="0"/>
          </a:p>
        </p:txBody>
      </p:sp>
      <p:sp>
        <p:nvSpPr>
          <p:cNvPr id="4" name="Action Button: Home 3">
            <a:hlinkClick r:id="rId2" action="ppaction://hlinksldjump" highlightClick="1"/>
          </p:cNvPr>
          <p:cNvSpPr/>
          <p:nvPr/>
        </p:nvSpPr>
        <p:spPr bwMode="auto">
          <a:xfrm>
            <a:off x="8532440" y="5445224"/>
            <a:ext cx="500063" cy="428625"/>
          </a:xfrm>
          <a:prstGeom prst="actionButtonHome">
            <a:avLst/>
          </a:prstGeom>
          <a:solidFill>
            <a:srgbClr val="FFFFFF">
              <a:alpha val="49000"/>
            </a:srgbClr>
          </a:solidFill>
          <a:ln w="9525" cap="flat" cmpd="sng" algn="ctr">
            <a:solidFill>
              <a:schemeClr val="bg1">
                <a:lumMod val="50000"/>
              </a:schemeClr>
            </a:solidFill>
            <a:prstDash val="solid"/>
            <a:round/>
            <a:headEnd type="none" w="med" len="med"/>
            <a:tailEnd type="none" w="med" len="med"/>
          </a:ln>
          <a:effectLst/>
        </p:spPr>
        <p:txBody>
          <a:bodyPr/>
          <a:lstStyle/>
          <a:p>
            <a:pPr eaLnBrk="0" hangingPunct="0">
              <a:defRPr/>
            </a:pPr>
            <a:endParaRPr lang="en-US" dirty="0">
              <a:cs typeface="+mn-cs"/>
            </a:endParaRPr>
          </a:p>
        </p:txBody>
      </p:sp>
    </p:spTree>
    <p:extLst>
      <p:ext uri="{BB962C8B-B14F-4D97-AF65-F5344CB8AC3E}">
        <p14:creationId xmlns:p14="http://schemas.microsoft.com/office/powerpoint/2010/main" val="144235204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838200" y="990600"/>
            <a:ext cx="7462838" cy="7620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r>
              <a:rPr lang="en-US" altLang="en-US" sz="3200">
                <a:solidFill>
                  <a:srgbClr val="0066FF"/>
                </a:solidFill>
                <a:latin typeface="Arial Narrow" pitchFamily="34" charset="0"/>
              </a:rPr>
              <a:t>This presentation was downloaded from:</a:t>
            </a:r>
          </a:p>
        </p:txBody>
      </p:sp>
      <p:pic>
        <p:nvPicPr>
          <p:cNvPr id="55299" name="Picture 3" descr="sportsci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900" y="1905000"/>
            <a:ext cx="7440613"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0" name="Rectangle 4"/>
          <p:cNvSpPr>
            <a:spLocks noChangeArrowheads="1"/>
          </p:cNvSpPr>
          <p:nvPr/>
        </p:nvSpPr>
        <p:spPr bwMode="auto">
          <a:xfrm>
            <a:off x="838200" y="3276600"/>
            <a:ext cx="7448550" cy="53181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81000" indent="-381000">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spcAft>
                <a:spcPct val="15000"/>
              </a:spcAft>
            </a:pPr>
            <a:r>
              <a:rPr lang="en-AU" altLang="en-AU" sz="2800">
                <a:solidFill>
                  <a:srgbClr val="0066FF"/>
                </a:solidFill>
                <a:latin typeface="Arial Narrow" pitchFamily="34" charset="0"/>
              </a:rPr>
              <a:t>See Sportscience </a:t>
            </a:r>
            <a:r>
              <a:rPr lang="en-AU" altLang="en-AU" sz="2800" b="1">
                <a:solidFill>
                  <a:srgbClr val="0066FF"/>
                </a:solidFill>
                <a:latin typeface="Arial Narrow" pitchFamily="34" charset="0"/>
              </a:rPr>
              <a:t>14</a:t>
            </a:r>
            <a:r>
              <a:rPr lang="en-AU" altLang="en-AU" sz="2800">
                <a:solidFill>
                  <a:srgbClr val="0066FF"/>
                </a:solidFill>
                <a:latin typeface="Arial Narrow" pitchFamily="34" charset="0"/>
              </a:rPr>
              <a:t>, 2010</a:t>
            </a:r>
          </a:p>
        </p:txBody>
      </p:sp>
    </p:spTree>
    <p:extLst>
      <p:ext uri="{BB962C8B-B14F-4D97-AF65-F5344CB8AC3E}">
        <p14:creationId xmlns:p14="http://schemas.microsoft.com/office/powerpoint/2010/main" val="18566707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1"/>
          </p:nvPr>
        </p:nvSpPr>
        <p:spPr>
          <a:xfrm>
            <a:off x="104058" y="63500"/>
            <a:ext cx="8961284" cy="6646863"/>
          </a:xfrm>
        </p:spPr>
        <p:txBody>
          <a:bodyPr/>
          <a:lstStyle/>
          <a:p>
            <a:pPr lvl="1"/>
            <a:r>
              <a:rPr lang="en-US" altLang="en-US" dirty="0" smtClean="0"/>
              <a:t>With kids, inclusion of </a:t>
            </a:r>
            <a:r>
              <a:rPr lang="en-US" altLang="en-US" dirty="0" smtClean="0">
                <a:solidFill>
                  <a:srgbClr val="A50021"/>
                </a:solidFill>
              </a:rPr>
              <a:t>Size</a:t>
            </a:r>
            <a:r>
              <a:rPr lang="en-US" altLang="en-US" dirty="0" smtClean="0"/>
              <a:t> would reduce the effect of </a:t>
            </a:r>
            <a:r>
              <a:rPr lang="en-US" altLang="en-US" dirty="0" smtClean="0">
                <a:solidFill>
                  <a:srgbClr val="A50021"/>
                </a:solidFill>
              </a:rPr>
              <a:t>Age. </a:t>
            </a:r>
            <a:r>
              <a:rPr lang="en-US" altLang="en-US" dirty="0" smtClean="0"/>
              <a:t>To that extent, </a:t>
            </a:r>
            <a:r>
              <a:rPr lang="en-US" altLang="en-US" dirty="0" smtClean="0">
                <a:solidFill>
                  <a:srgbClr val="A50021"/>
                </a:solidFill>
              </a:rPr>
              <a:t>Size</a:t>
            </a:r>
            <a:r>
              <a:rPr lang="en-US" altLang="en-US" dirty="0" smtClean="0"/>
              <a:t> is a </a:t>
            </a:r>
            <a:r>
              <a:rPr lang="en-US" altLang="en-US" dirty="0" smtClean="0">
                <a:solidFill>
                  <a:srgbClr val="0000FF"/>
                </a:solidFill>
              </a:rPr>
              <a:t>mechanism </a:t>
            </a:r>
            <a:r>
              <a:rPr lang="en-US" altLang="en-US" dirty="0" smtClean="0"/>
              <a:t>or</a:t>
            </a:r>
            <a:r>
              <a:rPr lang="en-US" altLang="en-US" dirty="0" smtClean="0">
                <a:solidFill>
                  <a:srgbClr val="0000FF"/>
                </a:solidFill>
              </a:rPr>
              <a:t> mediator</a:t>
            </a:r>
            <a:r>
              <a:rPr lang="en-US" altLang="en-US" dirty="0" smtClean="0"/>
              <a:t> of </a:t>
            </a:r>
            <a:r>
              <a:rPr lang="en-US" altLang="en-US" dirty="0" smtClean="0">
                <a:solidFill>
                  <a:srgbClr val="A50021"/>
                </a:solidFill>
              </a:rPr>
              <a:t>Age</a:t>
            </a:r>
            <a:r>
              <a:rPr lang="en-US" altLang="en-US" dirty="0" smtClean="0"/>
              <a:t>.</a:t>
            </a:r>
          </a:p>
          <a:p>
            <a:pPr lvl="1">
              <a:lnSpc>
                <a:spcPct val="93000"/>
              </a:lnSpc>
            </a:pPr>
            <a:r>
              <a:rPr lang="en-US" altLang="en-US" dirty="0" smtClean="0"/>
              <a:t>But sometimes a covariate is a </a:t>
            </a:r>
            <a:r>
              <a:rPr lang="en-US" altLang="en-US" dirty="0" smtClean="0">
                <a:solidFill>
                  <a:srgbClr val="0000FF"/>
                </a:solidFill>
              </a:rPr>
              <a:t>confounder</a:t>
            </a:r>
            <a:r>
              <a:rPr lang="en-US" altLang="en-US" dirty="0" smtClean="0"/>
              <a:t> rather than a mediator.</a:t>
            </a:r>
          </a:p>
          <a:p>
            <a:pPr lvl="2">
              <a:lnSpc>
                <a:spcPct val="93000"/>
              </a:lnSpc>
            </a:pPr>
            <a:r>
              <a:rPr lang="en-US" altLang="en-US" dirty="0" smtClean="0"/>
              <a:t>Example: </a:t>
            </a:r>
            <a:r>
              <a:rPr lang="en-US" altLang="en-US" dirty="0" smtClean="0">
                <a:solidFill>
                  <a:srgbClr val="A50021"/>
                </a:solidFill>
              </a:rPr>
              <a:t>Physical Activity</a:t>
            </a:r>
            <a:r>
              <a:rPr lang="en-US" altLang="en-US" dirty="0" smtClean="0"/>
              <a:t> (predictor) has a strong relationship with </a:t>
            </a:r>
            <a:r>
              <a:rPr lang="en-US" altLang="en-US" dirty="0" smtClean="0">
                <a:solidFill>
                  <a:srgbClr val="A50021"/>
                </a:solidFill>
              </a:rPr>
              <a:t>Health</a:t>
            </a:r>
            <a:r>
              <a:rPr lang="en-US" altLang="en-US" dirty="0" smtClean="0"/>
              <a:t> (dependent) in elderly adults.  </a:t>
            </a:r>
            <a:r>
              <a:rPr lang="en-US" altLang="en-US" dirty="0" smtClean="0">
                <a:solidFill>
                  <a:srgbClr val="A50021"/>
                </a:solidFill>
              </a:rPr>
              <a:t>Age</a:t>
            </a:r>
            <a:r>
              <a:rPr lang="en-US" altLang="en-US" dirty="0" smtClean="0"/>
              <a:t> is a confounder of the relationship, because </a:t>
            </a:r>
            <a:r>
              <a:rPr lang="en-US" altLang="en-US" dirty="0" smtClean="0">
                <a:solidFill>
                  <a:srgbClr val="A50021"/>
                </a:solidFill>
              </a:rPr>
              <a:t>Age</a:t>
            </a:r>
            <a:r>
              <a:rPr lang="en-US" altLang="en-US" dirty="0" smtClean="0"/>
              <a:t> causes bad health and inactivity.</a:t>
            </a:r>
          </a:p>
          <a:p>
            <a:pPr lvl="2">
              <a:lnSpc>
                <a:spcPct val="93000"/>
              </a:lnSpc>
            </a:pPr>
            <a:r>
              <a:rPr lang="en-US" altLang="en-US" dirty="0" smtClean="0"/>
              <a:t>Again, including potential confounders as covariates produces the pure effect of a predictor.</a:t>
            </a:r>
          </a:p>
          <a:p>
            <a:pPr lvl="2">
              <a:lnSpc>
                <a:spcPct val="93000"/>
              </a:lnSpc>
            </a:pPr>
            <a:r>
              <a:rPr lang="en-US" altLang="en-US" dirty="0" smtClean="0"/>
              <a:t>Think carefully when interpreting the effect of including a covariate: is the covariate a mechanism or a confounder?</a:t>
            </a:r>
          </a:p>
          <a:p>
            <a:pPr lvl="1">
              <a:lnSpc>
                <a:spcPct val="93000"/>
              </a:lnSpc>
            </a:pPr>
            <a:r>
              <a:rPr lang="en-US" altLang="en-US" dirty="0" smtClean="0"/>
              <a:t>If you are concerned that the effect of </a:t>
            </a:r>
            <a:r>
              <a:rPr lang="en-US" altLang="en-US" dirty="0" smtClean="0">
                <a:solidFill>
                  <a:srgbClr val="A50021"/>
                </a:solidFill>
              </a:rPr>
              <a:t>Age</a:t>
            </a:r>
            <a:r>
              <a:rPr lang="en-US" altLang="en-US" dirty="0" smtClean="0"/>
              <a:t> might differ for subjects of different </a:t>
            </a:r>
            <a:r>
              <a:rPr lang="en-US" altLang="en-US" dirty="0" smtClean="0">
                <a:solidFill>
                  <a:srgbClr val="A50021"/>
                </a:solidFill>
              </a:rPr>
              <a:t>Size</a:t>
            </a:r>
            <a:r>
              <a:rPr lang="en-US" altLang="en-US" dirty="0" smtClean="0"/>
              <a:t>, you can add an interaction…</a:t>
            </a:r>
          </a:p>
          <a:p>
            <a:pPr>
              <a:lnSpc>
                <a:spcPct val="93000"/>
              </a:lnSpc>
            </a:pPr>
            <a:r>
              <a:rPr lang="en-US" altLang="en-US" dirty="0" smtClean="0"/>
              <a:t>Example of an </a:t>
            </a:r>
            <a:r>
              <a:rPr lang="en-US" altLang="en-US" dirty="0" smtClean="0">
                <a:solidFill>
                  <a:srgbClr val="0000FF"/>
                </a:solidFill>
              </a:rPr>
              <a:t>interaction</a:t>
            </a:r>
            <a:r>
              <a:rPr lang="en-US" altLang="en-US" dirty="0" smtClean="0"/>
              <a:t>:</a:t>
            </a:r>
            <a:br>
              <a:rPr lang="en-US" altLang="en-US" dirty="0" smtClean="0"/>
            </a:br>
            <a:r>
              <a:rPr lang="en-US" altLang="en-US" dirty="0" smtClean="0"/>
              <a:t>	</a:t>
            </a:r>
            <a:r>
              <a:rPr lang="en-US" altLang="en-US" dirty="0" smtClean="0">
                <a:solidFill>
                  <a:srgbClr val="A50021"/>
                </a:solidFill>
              </a:rPr>
              <a:t>Strength = a + b*Age + c*Size+ d*Age*Size</a:t>
            </a:r>
          </a:p>
          <a:p>
            <a:pPr lvl="1">
              <a:lnSpc>
                <a:spcPct val="93000"/>
              </a:lnSpc>
            </a:pPr>
            <a:r>
              <a:rPr lang="en-US" altLang="en-US" dirty="0" smtClean="0"/>
              <a:t>This model implies that the effect of </a:t>
            </a:r>
            <a:r>
              <a:rPr lang="en-US" altLang="en-US" dirty="0" smtClean="0">
                <a:solidFill>
                  <a:srgbClr val="A50021"/>
                </a:solidFill>
              </a:rPr>
              <a:t>Age</a:t>
            </a:r>
            <a:r>
              <a:rPr lang="en-US" altLang="en-US" dirty="0" smtClean="0"/>
              <a:t> on </a:t>
            </a:r>
            <a:r>
              <a:rPr lang="en-US" altLang="en-US" dirty="0" smtClean="0">
                <a:solidFill>
                  <a:srgbClr val="A50021"/>
                </a:solidFill>
              </a:rPr>
              <a:t>Strength</a:t>
            </a:r>
            <a:r>
              <a:rPr lang="en-US" altLang="en-US" dirty="0" smtClean="0"/>
              <a:t> changes with </a:t>
            </a:r>
            <a:r>
              <a:rPr lang="en-US" altLang="en-US" dirty="0" smtClean="0">
                <a:solidFill>
                  <a:srgbClr val="A50021"/>
                </a:solidFill>
              </a:rPr>
              <a:t>Size</a:t>
            </a:r>
            <a:r>
              <a:rPr lang="en-US" altLang="en-US" dirty="0" smtClean="0"/>
              <a:t> in some simple proportional manner (and vice versa).</a:t>
            </a:r>
          </a:p>
          <a:p>
            <a:pPr lvl="1">
              <a:lnSpc>
                <a:spcPct val="93000"/>
              </a:lnSpc>
            </a:pPr>
            <a:r>
              <a:rPr lang="en-US" altLang="en-US" dirty="0">
                <a:solidFill>
                  <a:srgbClr val="A50021"/>
                </a:solidFill>
              </a:rPr>
              <a:t>Size</a:t>
            </a:r>
            <a:r>
              <a:rPr lang="en-US" altLang="en-US" dirty="0" smtClean="0"/>
              <a:t> is a </a:t>
            </a:r>
            <a:r>
              <a:rPr lang="en-US" altLang="en-US" dirty="0">
                <a:solidFill>
                  <a:srgbClr val="0000FF"/>
                </a:solidFill>
              </a:rPr>
              <a:t>modifier</a:t>
            </a:r>
            <a:r>
              <a:rPr lang="en-US" altLang="en-US" dirty="0" smtClean="0"/>
              <a:t> or </a:t>
            </a:r>
            <a:r>
              <a:rPr lang="en-US" altLang="en-US" dirty="0">
                <a:solidFill>
                  <a:srgbClr val="0000FF"/>
                </a:solidFill>
              </a:rPr>
              <a:t>moderator</a:t>
            </a:r>
            <a:r>
              <a:rPr lang="en-US" altLang="en-US" dirty="0" smtClean="0"/>
              <a:t> of the effect of </a:t>
            </a:r>
            <a:r>
              <a:rPr lang="en-US" altLang="en-US" dirty="0">
                <a:solidFill>
                  <a:srgbClr val="A50021"/>
                </a:solidFill>
              </a:rPr>
              <a:t>Age</a:t>
            </a:r>
            <a:r>
              <a:rPr lang="en-US" altLang="en-US" dirty="0" smtClean="0"/>
              <a:t> (and vice versa).</a:t>
            </a:r>
          </a:p>
        </p:txBody>
      </p:sp>
      <p:sp>
        <p:nvSpPr>
          <p:cNvPr id="3" name="Action Button: Home 2">
            <a:hlinkClick r:id="rId2" action="ppaction://hlinksldjump" highlightClick="1"/>
          </p:cNvPr>
          <p:cNvSpPr/>
          <p:nvPr/>
        </p:nvSpPr>
        <p:spPr bwMode="auto">
          <a:xfrm>
            <a:off x="8460432" y="4293096"/>
            <a:ext cx="500063" cy="428625"/>
          </a:xfrm>
          <a:prstGeom prst="actionButtonHome">
            <a:avLst/>
          </a:prstGeom>
          <a:solidFill>
            <a:srgbClr val="FFFFFF"/>
          </a:solidFill>
          <a:ln w="9525" cap="flat" cmpd="sng" algn="ctr">
            <a:solidFill>
              <a:schemeClr val="bg1">
                <a:lumMod val="50000"/>
              </a:schemeClr>
            </a:solidFill>
            <a:prstDash val="solid"/>
            <a:round/>
            <a:headEnd type="none" w="med" len="med"/>
            <a:tailEnd type="none" w="med" len="med"/>
          </a:ln>
          <a:effectLst/>
        </p:spPr>
        <p:txBody>
          <a:bodyPr/>
          <a:lstStyle/>
          <a:p>
            <a:pPr eaLnBrk="0" hangingPunct="0">
              <a:defRPr/>
            </a:pPr>
            <a:endParaRPr lang="en-US" dirty="0">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body" idx="1"/>
          </p:nvPr>
        </p:nvSpPr>
        <p:spPr>
          <a:xfrm>
            <a:off x="73025" y="44450"/>
            <a:ext cx="9023350" cy="6732588"/>
          </a:xfrm>
        </p:spPr>
        <p:txBody>
          <a:bodyPr/>
          <a:lstStyle/>
          <a:p>
            <a:pPr lvl="1">
              <a:lnSpc>
                <a:spcPct val="93000"/>
              </a:lnSpc>
            </a:pPr>
            <a:r>
              <a:rPr lang="en-US" altLang="en-US" dirty="0" smtClean="0"/>
              <a:t>You still use this model to adjust the effect of </a:t>
            </a:r>
            <a:r>
              <a:rPr lang="en-US" altLang="en-US" dirty="0" smtClean="0">
                <a:solidFill>
                  <a:srgbClr val="A50021"/>
                </a:solidFill>
              </a:rPr>
              <a:t>Age</a:t>
            </a:r>
            <a:r>
              <a:rPr lang="en-US" altLang="en-US" dirty="0" smtClean="0"/>
              <a:t> for the effect of </a:t>
            </a:r>
            <a:r>
              <a:rPr lang="en-US" altLang="en-US" dirty="0" smtClean="0">
                <a:solidFill>
                  <a:srgbClr val="A50021"/>
                </a:solidFill>
              </a:rPr>
              <a:t>Size</a:t>
            </a:r>
            <a:r>
              <a:rPr lang="en-US" altLang="en-US" dirty="0" smtClean="0"/>
              <a:t>, but the adjusted effect changes with different values of </a:t>
            </a:r>
            <a:r>
              <a:rPr lang="en-US" altLang="en-US" dirty="0" smtClean="0">
                <a:solidFill>
                  <a:srgbClr val="A50021"/>
                </a:solidFill>
              </a:rPr>
              <a:t>Size</a:t>
            </a:r>
            <a:r>
              <a:rPr lang="en-US" altLang="en-US" dirty="0" smtClean="0"/>
              <a:t>.  </a:t>
            </a:r>
          </a:p>
          <a:p>
            <a:pPr>
              <a:lnSpc>
                <a:spcPct val="93000"/>
              </a:lnSpc>
            </a:pPr>
            <a:r>
              <a:rPr lang="en-US" altLang="en-US" dirty="0" smtClean="0"/>
              <a:t>Another example of an interaction:</a:t>
            </a:r>
            <a:br>
              <a:rPr lang="en-US" altLang="en-US" dirty="0" smtClean="0"/>
            </a:br>
            <a:r>
              <a:rPr lang="en-US" altLang="en-US" dirty="0" smtClean="0"/>
              <a:t>	</a:t>
            </a:r>
            <a:r>
              <a:rPr lang="en-US" altLang="en-US" dirty="0" smtClean="0">
                <a:solidFill>
                  <a:srgbClr val="A50021"/>
                </a:solidFill>
              </a:rPr>
              <a:t>Strength = a + b*Age + c*Age*Age = a + b*Age + c*Age</a:t>
            </a:r>
            <a:r>
              <a:rPr lang="en-US" altLang="en-US" baseline="30000" dirty="0" smtClean="0">
                <a:solidFill>
                  <a:srgbClr val="A50021"/>
                </a:solidFill>
              </a:rPr>
              <a:t>2</a:t>
            </a:r>
            <a:endParaRPr lang="en-US" altLang="en-US" dirty="0" smtClean="0">
              <a:solidFill>
                <a:srgbClr val="A50021"/>
              </a:solidFill>
            </a:endParaRPr>
          </a:p>
          <a:p>
            <a:pPr lvl="1">
              <a:lnSpc>
                <a:spcPct val="93000"/>
              </a:lnSpc>
            </a:pPr>
            <a:r>
              <a:rPr lang="en-US" altLang="en-US" dirty="0" smtClean="0"/>
              <a:t>By interacting </a:t>
            </a:r>
            <a:r>
              <a:rPr lang="en-US" altLang="en-US" dirty="0" smtClean="0">
                <a:solidFill>
                  <a:srgbClr val="A50021"/>
                </a:solidFill>
              </a:rPr>
              <a:t>Age</a:t>
            </a:r>
            <a:r>
              <a:rPr lang="en-US" altLang="en-US" dirty="0" smtClean="0"/>
              <a:t> with itself, you get a </a:t>
            </a:r>
            <a:r>
              <a:rPr lang="en-US" altLang="en-US" dirty="0" smtClean="0">
                <a:solidFill>
                  <a:srgbClr val="0000FF"/>
                </a:solidFill>
              </a:rPr>
              <a:t>non-linear effect</a:t>
            </a:r>
            <a:r>
              <a:rPr lang="en-US" altLang="en-US" dirty="0" smtClean="0"/>
              <a:t> of </a:t>
            </a:r>
            <a:r>
              <a:rPr lang="en-US" altLang="en-US" dirty="0" smtClean="0">
                <a:solidFill>
                  <a:srgbClr val="A50021"/>
                </a:solidFill>
              </a:rPr>
              <a:t>Age</a:t>
            </a:r>
            <a:r>
              <a:rPr lang="en-US" altLang="en-US" dirty="0" smtClean="0"/>
              <a:t>, here a </a:t>
            </a:r>
            <a:r>
              <a:rPr lang="en-US" altLang="en-US" dirty="0" smtClean="0">
                <a:solidFill>
                  <a:srgbClr val="0000FF"/>
                </a:solidFill>
              </a:rPr>
              <a:t>quadratic</a:t>
            </a:r>
            <a:r>
              <a:rPr lang="en-US" altLang="en-US" dirty="0" smtClean="0"/>
              <a:t>.</a:t>
            </a:r>
          </a:p>
          <a:p>
            <a:pPr lvl="1">
              <a:lnSpc>
                <a:spcPct val="93000"/>
              </a:lnSpc>
            </a:pPr>
            <a:r>
              <a:rPr lang="en-US" altLang="en-US" dirty="0" smtClean="0"/>
              <a:t>If </a:t>
            </a:r>
            <a:r>
              <a:rPr lang="en-US" altLang="en-US" dirty="0" smtClean="0">
                <a:solidFill>
                  <a:srgbClr val="A50021"/>
                </a:solidFill>
              </a:rPr>
              <a:t>c</a:t>
            </a:r>
            <a:r>
              <a:rPr lang="en-US" altLang="en-US" dirty="0" smtClean="0"/>
              <a:t> turns out to be negative, this model implies strength rises to a maximum, then comes down again for older subjects.</a:t>
            </a:r>
          </a:p>
          <a:p>
            <a:pPr lvl="1">
              <a:lnSpc>
                <a:spcPct val="93000"/>
              </a:lnSpc>
            </a:pPr>
            <a:r>
              <a:rPr lang="en-US" altLang="en-US" dirty="0" smtClean="0"/>
              <a:t>To model something falling to a minimum, </a:t>
            </a:r>
            <a:r>
              <a:rPr lang="en-US" altLang="en-US" dirty="0" smtClean="0">
                <a:solidFill>
                  <a:srgbClr val="A50021"/>
                </a:solidFill>
              </a:rPr>
              <a:t>c</a:t>
            </a:r>
            <a:r>
              <a:rPr lang="en-US" altLang="en-US" dirty="0" smtClean="0"/>
              <a:t> would be positive.</a:t>
            </a:r>
          </a:p>
          <a:p>
            <a:pPr lvl="1">
              <a:lnSpc>
                <a:spcPct val="93000"/>
              </a:lnSpc>
            </a:pPr>
            <a:r>
              <a:rPr lang="en-US" altLang="en-US" dirty="0" smtClean="0"/>
              <a:t>To model more complex curvature, add </a:t>
            </a:r>
            <a:r>
              <a:rPr lang="en-US" altLang="en-US" dirty="0" smtClean="0">
                <a:solidFill>
                  <a:srgbClr val="A50021"/>
                </a:solidFill>
              </a:rPr>
              <a:t>d*Age</a:t>
            </a:r>
            <a:r>
              <a:rPr lang="en-US" altLang="en-US" baseline="30000" dirty="0" smtClean="0">
                <a:solidFill>
                  <a:srgbClr val="A50021"/>
                </a:solidFill>
              </a:rPr>
              <a:t>3</a:t>
            </a:r>
            <a:r>
              <a:rPr lang="en-US" altLang="en-US" dirty="0" smtClean="0"/>
              <a:t>, </a:t>
            </a:r>
            <a:r>
              <a:rPr lang="en-US" altLang="en-US" dirty="0" smtClean="0">
                <a:solidFill>
                  <a:srgbClr val="A50021"/>
                </a:solidFill>
              </a:rPr>
              <a:t>e*Age</a:t>
            </a:r>
            <a:r>
              <a:rPr lang="en-US" altLang="en-US" baseline="30000" dirty="0" smtClean="0">
                <a:solidFill>
                  <a:srgbClr val="A50021"/>
                </a:solidFill>
              </a:rPr>
              <a:t>4</a:t>
            </a:r>
            <a:r>
              <a:rPr lang="en-US" altLang="en-US" dirty="0" smtClean="0"/>
              <a:t>…</a:t>
            </a:r>
          </a:p>
          <a:p>
            <a:pPr lvl="2">
              <a:lnSpc>
                <a:spcPct val="93000"/>
              </a:lnSpc>
            </a:pPr>
            <a:r>
              <a:rPr lang="en-US" altLang="en-US" dirty="0" smtClean="0"/>
              <a:t>These are </a:t>
            </a:r>
            <a:r>
              <a:rPr lang="en-US" altLang="en-US" dirty="0" err="1" smtClean="0"/>
              <a:t>cubics</a:t>
            </a:r>
            <a:r>
              <a:rPr lang="en-US" altLang="en-US" smtClean="0"/>
              <a:t>, quartics…, but it’s rare to go above a quadratic.</a:t>
            </a:r>
          </a:p>
          <a:p>
            <a:pPr lvl="2">
              <a:lnSpc>
                <a:spcPct val="96000"/>
              </a:lnSpc>
            </a:pPr>
            <a:r>
              <a:rPr lang="en-US" altLang="en-US" smtClean="0"/>
              <a:t>These models are also known as </a:t>
            </a:r>
            <a:r>
              <a:rPr lang="en-US" altLang="en-US" smtClean="0">
                <a:solidFill>
                  <a:srgbClr val="0000FF"/>
                </a:solidFill>
              </a:rPr>
              <a:t>polynomials</a:t>
            </a:r>
            <a:r>
              <a:rPr lang="en-US" altLang="en-US" smtClean="0"/>
              <a:t>.</a:t>
            </a:r>
          </a:p>
          <a:p>
            <a:pPr lvl="1">
              <a:lnSpc>
                <a:spcPct val="96000"/>
              </a:lnSpc>
            </a:pPr>
            <a:r>
              <a:rPr lang="en-US" altLang="en-US" smtClean="0"/>
              <a:t>They are all called linear models, even though they model curves.</a:t>
            </a:r>
          </a:p>
          <a:p>
            <a:pPr lvl="1">
              <a:lnSpc>
                <a:spcPct val="96000"/>
              </a:lnSpc>
            </a:pPr>
            <a:r>
              <a:rPr lang="en-US" altLang="en-US" smtClean="0"/>
              <a:t>Use the coefficients to get differences between chosen values of the predictor, and values of predictor and dependent at max or min.</a:t>
            </a:r>
          </a:p>
          <a:p>
            <a:pPr lvl="1">
              <a:lnSpc>
                <a:spcPct val="93000"/>
              </a:lnSpc>
            </a:pPr>
            <a:r>
              <a:rPr lang="en-US" altLang="en-US" smtClean="0"/>
              <a:t>Complex curvature needs non-linear modeling (see later) or linear modeling with the predictor converted to a </a:t>
            </a:r>
            <a:r>
              <a:rPr lang="en-US" altLang="en-US" smtClean="0">
                <a:solidFill>
                  <a:srgbClr val="0000FF"/>
                </a:solidFill>
              </a:rPr>
              <a:t>nominal</a:t>
            </a:r>
            <a:r>
              <a:rPr lang="en-US" altLang="en-US" smtClean="0"/>
              <a:t> variable…</a:t>
            </a:r>
          </a:p>
        </p:txBody>
      </p:sp>
      <p:sp>
        <p:nvSpPr>
          <p:cNvPr id="3" name="Action Button: Home 2">
            <a:hlinkClick r:id="rId2" action="ppaction://hlinksldjump" highlightClick="1"/>
          </p:cNvPr>
          <p:cNvSpPr/>
          <p:nvPr/>
        </p:nvSpPr>
        <p:spPr bwMode="auto">
          <a:xfrm>
            <a:off x="8532440" y="6312743"/>
            <a:ext cx="500063" cy="428625"/>
          </a:xfrm>
          <a:prstGeom prst="actionButtonHome">
            <a:avLst/>
          </a:prstGeom>
          <a:solidFill>
            <a:srgbClr val="FFFFFF"/>
          </a:solidFill>
          <a:ln w="9525" cap="flat" cmpd="sng" algn="ctr">
            <a:solidFill>
              <a:schemeClr val="bg1">
                <a:lumMod val="50000"/>
              </a:schemeClr>
            </a:solidFill>
            <a:prstDash val="solid"/>
            <a:round/>
            <a:headEnd type="none" w="med" len="med"/>
            <a:tailEnd type="none" w="med" len="med"/>
          </a:ln>
          <a:effectLst/>
        </p:spPr>
        <p:txBody>
          <a:bodyPr/>
          <a:lstStyle/>
          <a:p>
            <a:pPr eaLnBrk="0" hangingPunct="0">
              <a:defRPr/>
            </a:pPr>
            <a:endParaRPr lang="en-US" dirty="0">
              <a:cs typeface="+mn-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body" idx="1"/>
          </p:nvPr>
        </p:nvSpPr>
        <p:spPr>
          <a:xfrm>
            <a:off x="73025" y="106363"/>
            <a:ext cx="9023350" cy="6274965"/>
          </a:xfrm>
        </p:spPr>
        <p:txBody>
          <a:bodyPr/>
          <a:lstStyle/>
          <a:p>
            <a:pPr>
              <a:lnSpc>
                <a:spcPct val="96000"/>
              </a:lnSpc>
            </a:pPr>
            <a:r>
              <a:rPr lang="en-US" altLang="en-US" dirty="0" smtClean="0"/>
              <a:t>Group, factor, classification or </a:t>
            </a:r>
            <a:r>
              <a:rPr lang="en-US" altLang="en-US" dirty="0" smtClean="0">
                <a:solidFill>
                  <a:srgbClr val="0000FF"/>
                </a:solidFill>
              </a:rPr>
              <a:t>nominal variables</a:t>
            </a:r>
            <a:r>
              <a:rPr lang="en-US" altLang="en-US" dirty="0" smtClean="0"/>
              <a:t> as predictors:</a:t>
            </a:r>
          </a:p>
          <a:p>
            <a:pPr lvl="1">
              <a:lnSpc>
                <a:spcPct val="96000"/>
              </a:lnSpc>
              <a:spcBef>
                <a:spcPct val="0"/>
              </a:spcBef>
            </a:pPr>
            <a:r>
              <a:rPr lang="en-US" altLang="en-US" dirty="0" smtClean="0"/>
              <a:t>We have been treating </a:t>
            </a:r>
            <a:r>
              <a:rPr lang="en-US" altLang="en-US" dirty="0" smtClean="0">
                <a:solidFill>
                  <a:srgbClr val="A50021"/>
                </a:solidFill>
              </a:rPr>
              <a:t>Age</a:t>
            </a:r>
            <a:r>
              <a:rPr lang="en-US" altLang="en-US" dirty="0" smtClean="0"/>
              <a:t> as a number of years, but we could instead use </a:t>
            </a:r>
            <a:r>
              <a:rPr lang="en-US" altLang="en-US" dirty="0" err="1" smtClean="0">
                <a:solidFill>
                  <a:srgbClr val="A50021"/>
                </a:solidFill>
              </a:rPr>
              <a:t>AgeGroup</a:t>
            </a:r>
            <a:r>
              <a:rPr lang="en-US" altLang="en-US" dirty="0" smtClean="0"/>
              <a:t>, with several </a:t>
            </a:r>
            <a:r>
              <a:rPr lang="en-US" altLang="en-US" dirty="0" smtClean="0">
                <a:solidFill>
                  <a:srgbClr val="0000FF"/>
                </a:solidFill>
              </a:rPr>
              <a:t>levels</a:t>
            </a:r>
            <a:r>
              <a:rPr lang="en-US" altLang="en-US" dirty="0" smtClean="0"/>
              <a:t>; e.g., child, adult, elderly.</a:t>
            </a:r>
          </a:p>
          <a:p>
            <a:pPr lvl="1">
              <a:lnSpc>
                <a:spcPct val="96000"/>
              </a:lnSpc>
            </a:pPr>
            <a:r>
              <a:rPr lang="en-US" altLang="en-US" dirty="0" smtClean="0"/>
              <a:t>Stats packages turn each level into a </a:t>
            </a:r>
            <a:r>
              <a:rPr lang="en-US" altLang="en-US" dirty="0" smtClean="0">
                <a:solidFill>
                  <a:srgbClr val="0000FF"/>
                </a:solidFill>
              </a:rPr>
              <a:t>dummy variable</a:t>
            </a:r>
            <a:r>
              <a:rPr lang="en-US" altLang="en-US" dirty="0" smtClean="0"/>
              <a:t> with values of 0 and 1, then treat each as a numeric variable. Example:</a:t>
            </a:r>
          </a:p>
          <a:p>
            <a:pPr lvl="2">
              <a:lnSpc>
                <a:spcPct val="96000"/>
              </a:lnSpc>
            </a:pPr>
            <a:r>
              <a:rPr lang="en-US" altLang="en-US" dirty="0" smtClean="0">
                <a:solidFill>
                  <a:srgbClr val="A50021"/>
                </a:solidFill>
              </a:rPr>
              <a:t>Strength = a + b*</a:t>
            </a:r>
            <a:r>
              <a:rPr lang="en-US" altLang="en-US" dirty="0" err="1" smtClean="0">
                <a:solidFill>
                  <a:srgbClr val="A50021"/>
                </a:solidFill>
              </a:rPr>
              <a:t>AgeGroup</a:t>
            </a:r>
            <a:r>
              <a:rPr lang="en-US" altLang="en-US" dirty="0" smtClean="0"/>
              <a:t> is treated as</a:t>
            </a:r>
            <a:br>
              <a:rPr lang="en-US" altLang="en-US" dirty="0" smtClean="0"/>
            </a:br>
            <a:r>
              <a:rPr lang="en-US" altLang="en-US" dirty="0" smtClean="0">
                <a:solidFill>
                  <a:srgbClr val="A50021"/>
                </a:solidFill>
              </a:rPr>
              <a:t>Strength = a + b</a:t>
            </a:r>
            <a:r>
              <a:rPr lang="en-US" altLang="en-US" baseline="-25000" dirty="0" smtClean="0">
                <a:solidFill>
                  <a:srgbClr val="A50021"/>
                </a:solidFill>
              </a:rPr>
              <a:t>1</a:t>
            </a:r>
            <a:r>
              <a:rPr lang="en-US" altLang="en-US" dirty="0" smtClean="0">
                <a:solidFill>
                  <a:srgbClr val="A50021"/>
                </a:solidFill>
              </a:rPr>
              <a:t>*Child + b</a:t>
            </a:r>
            <a:r>
              <a:rPr lang="en-US" altLang="en-US" baseline="-25000" dirty="0" smtClean="0">
                <a:solidFill>
                  <a:srgbClr val="A50021"/>
                </a:solidFill>
              </a:rPr>
              <a:t>2</a:t>
            </a:r>
            <a:r>
              <a:rPr lang="en-US" altLang="en-US" dirty="0" smtClean="0">
                <a:solidFill>
                  <a:srgbClr val="A50021"/>
                </a:solidFill>
              </a:rPr>
              <a:t>*Adult + b</a:t>
            </a:r>
            <a:r>
              <a:rPr lang="en-US" altLang="en-US" baseline="-25000" dirty="0" smtClean="0">
                <a:solidFill>
                  <a:srgbClr val="A50021"/>
                </a:solidFill>
              </a:rPr>
              <a:t>3</a:t>
            </a:r>
            <a:r>
              <a:rPr lang="en-US" altLang="en-US" dirty="0" smtClean="0">
                <a:solidFill>
                  <a:srgbClr val="A50021"/>
                </a:solidFill>
              </a:rPr>
              <a:t>*Elderly</a:t>
            </a:r>
            <a:r>
              <a:rPr lang="en-US" altLang="en-US" dirty="0" smtClean="0"/>
              <a:t>, </a:t>
            </a:r>
            <a:br>
              <a:rPr lang="en-US" altLang="en-US" dirty="0" smtClean="0"/>
            </a:br>
            <a:r>
              <a:rPr lang="en-US" altLang="en-US" dirty="0" smtClean="0"/>
              <a:t>where </a:t>
            </a:r>
            <a:r>
              <a:rPr lang="en-US" altLang="en-US" dirty="0" smtClean="0">
                <a:solidFill>
                  <a:srgbClr val="A50021"/>
                </a:solidFill>
              </a:rPr>
              <a:t>Child</a:t>
            </a:r>
            <a:r>
              <a:rPr lang="en-US" altLang="en-US" dirty="0" smtClean="0"/>
              <a:t>=1 for children and 0 otherwise, </a:t>
            </a:r>
            <a:r>
              <a:rPr lang="en-US" altLang="en-US" dirty="0" smtClean="0">
                <a:solidFill>
                  <a:srgbClr val="A50021"/>
                </a:solidFill>
              </a:rPr>
              <a:t>Adult</a:t>
            </a:r>
            <a:r>
              <a:rPr lang="en-US" altLang="en-US" dirty="0" smtClean="0"/>
              <a:t>=1 for adults and 0 otherwise, and </a:t>
            </a:r>
            <a:r>
              <a:rPr lang="en-US" altLang="en-US" dirty="0" smtClean="0">
                <a:solidFill>
                  <a:srgbClr val="A50021"/>
                </a:solidFill>
              </a:rPr>
              <a:t>Elderly</a:t>
            </a:r>
            <a:r>
              <a:rPr lang="en-US" altLang="en-US" dirty="0" smtClean="0"/>
              <a:t>=1 for old folk and 0 otherwise.</a:t>
            </a:r>
          </a:p>
          <a:p>
            <a:pPr lvl="2">
              <a:lnSpc>
                <a:spcPct val="96000"/>
              </a:lnSpc>
            </a:pPr>
            <a:r>
              <a:rPr lang="en-US" altLang="en-US" dirty="0" smtClean="0"/>
              <a:t>The model estimates the mean value of the dependent for each level of the predictor: mean strength of children =</a:t>
            </a:r>
            <a:r>
              <a:rPr lang="en-US" altLang="en-US" dirty="0" smtClean="0">
                <a:solidFill>
                  <a:srgbClr val="A50021"/>
                </a:solidFill>
              </a:rPr>
              <a:t> a + b</a:t>
            </a:r>
            <a:r>
              <a:rPr lang="en-US" altLang="en-US" baseline="-25000" dirty="0" smtClean="0">
                <a:solidFill>
                  <a:srgbClr val="A50021"/>
                </a:solidFill>
              </a:rPr>
              <a:t>1</a:t>
            </a:r>
            <a:r>
              <a:rPr lang="en-US" altLang="en-US" dirty="0" smtClean="0"/>
              <a:t>.</a:t>
            </a:r>
          </a:p>
          <a:p>
            <a:pPr lvl="2">
              <a:lnSpc>
                <a:spcPct val="96000"/>
              </a:lnSpc>
            </a:pPr>
            <a:r>
              <a:rPr lang="en-US" altLang="en-US" dirty="0" smtClean="0"/>
              <a:t>And the difference in strength of adults and children is </a:t>
            </a:r>
            <a:r>
              <a:rPr lang="en-US" altLang="en-US" dirty="0" smtClean="0">
                <a:solidFill>
                  <a:srgbClr val="A50021"/>
                </a:solidFill>
              </a:rPr>
              <a:t>b</a:t>
            </a:r>
            <a:r>
              <a:rPr lang="en-US" altLang="en-US" baseline="-25000" dirty="0" smtClean="0">
                <a:solidFill>
                  <a:srgbClr val="A50021"/>
                </a:solidFill>
              </a:rPr>
              <a:t>2</a:t>
            </a:r>
            <a:r>
              <a:rPr lang="en-US" altLang="en-US" dirty="0" smtClean="0">
                <a:solidFill>
                  <a:srgbClr val="A50021"/>
                </a:solidFill>
              </a:rPr>
              <a:t> – b</a:t>
            </a:r>
            <a:r>
              <a:rPr lang="en-US" altLang="en-US" baseline="-25000" dirty="0" smtClean="0">
                <a:solidFill>
                  <a:srgbClr val="A50021"/>
                </a:solidFill>
              </a:rPr>
              <a:t>1</a:t>
            </a:r>
            <a:r>
              <a:rPr lang="en-US" altLang="en-US" dirty="0" smtClean="0"/>
              <a:t>.</a:t>
            </a:r>
          </a:p>
          <a:p>
            <a:pPr lvl="2">
              <a:lnSpc>
                <a:spcPct val="96000"/>
              </a:lnSpc>
            </a:pPr>
            <a:r>
              <a:rPr lang="en-US" altLang="en-US" dirty="0" smtClean="0"/>
              <a:t>You don’t usually have to know about coding of dummies.</a:t>
            </a:r>
          </a:p>
          <a:p>
            <a:pPr lvl="2">
              <a:lnSpc>
                <a:spcPct val="94000"/>
              </a:lnSpc>
            </a:pPr>
            <a:r>
              <a:rPr lang="en-US" altLang="en-US" dirty="0" smtClean="0"/>
              <a:t>But dummy variables can be very useful for advanced modeling.  </a:t>
            </a:r>
          </a:p>
          <a:p>
            <a:pPr lvl="2">
              <a:lnSpc>
                <a:spcPct val="94000"/>
              </a:lnSpc>
            </a:pPr>
            <a:r>
              <a:rPr lang="en-US" altLang="en-US" dirty="0" smtClean="0"/>
              <a:t>For simple analyses of differences between group means with t‑tests, you don’t have to think about models at all!</a:t>
            </a:r>
          </a:p>
        </p:txBody>
      </p:sp>
      <p:sp>
        <p:nvSpPr>
          <p:cNvPr id="3" name="Action Button: Home 2">
            <a:hlinkClick r:id="rId2" action="ppaction://hlinksldjump" highlightClick="1"/>
          </p:cNvPr>
          <p:cNvSpPr/>
          <p:nvPr/>
        </p:nvSpPr>
        <p:spPr bwMode="auto">
          <a:xfrm>
            <a:off x="8532440" y="5877272"/>
            <a:ext cx="500063" cy="428625"/>
          </a:xfrm>
          <a:prstGeom prst="actionButtonHome">
            <a:avLst/>
          </a:prstGeom>
          <a:solidFill>
            <a:srgbClr val="FFFFFF"/>
          </a:solidFill>
          <a:ln w="9525" cap="flat" cmpd="sng" algn="ctr">
            <a:solidFill>
              <a:schemeClr val="bg1">
                <a:lumMod val="50000"/>
              </a:schemeClr>
            </a:solidFill>
            <a:prstDash val="solid"/>
            <a:round/>
            <a:headEnd type="none" w="med" len="med"/>
            <a:tailEnd type="none" w="med" len="med"/>
          </a:ln>
          <a:effectLst/>
        </p:spPr>
        <p:txBody>
          <a:bodyPr/>
          <a:lstStyle/>
          <a:p>
            <a:pPr eaLnBrk="0" hangingPunct="0">
              <a:defRPr/>
            </a:pPr>
            <a:endParaRPr lang="en-US" dirty="0">
              <a:cs typeface="+mn-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body" idx="1"/>
          </p:nvPr>
        </p:nvSpPr>
        <p:spPr>
          <a:xfrm>
            <a:off x="63500" y="44450"/>
            <a:ext cx="9042400" cy="6738938"/>
          </a:xfrm>
        </p:spPr>
        <p:txBody>
          <a:bodyPr/>
          <a:lstStyle/>
          <a:p>
            <a:pPr>
              <a:lnSpc>
                <a:spcPct val="94000"/>
              </a:lnSpc>
            </a:pPr>
            <a:r>
              <a:rPr lang="en-US" altLang="en-US" smtClean="0"/>
              <a:t>Linear models for </a:t>
            </a:r>
            <a:r>
              <a:rPr lang="en-US" altLang="en-US" smtClean="0">
                <a:solidFill>
                  <a:srgbClr val="0000FF"/>
                </a:solidFill>
              </a:rPr>
              <a:t>controlled trials</a:t>
            </a:r>
          </a:p>
          <a:p>
            <a:pPr lvl="1">
              <a:lnSpc>
                <a:spcPct val="94000"/>
              </a:lnSpc>
              <a:spcBef>
                <a:spcPct val="10000"/>
              </a:spcBef>
            </a:pPr>
            <a:r>
              <a:rPr lang="en-US" altLang="en-US" smtClean="0"/>
              <a:t>For a study of strength training without a control group:</a:t>
            </a:r>
            <a:br>
              <a:rPr lang="en-US" altLang="en-US" smtClean="0"/>
            </a:br>
            <a:r>
              <a:rPr lang="en-US" altLang="en-US" smtClean="0">
                <a:solidFill>
                  <a:srgbClr val="A50021"/>
                </a:solidFill>
              </a:rPr>
              <a:t>Strength = a + b*Trial</a:t>
            </a:r>
            <a:r>
              <a:rPr lang="en-US" altLang="en-US" smtClean="0"/>
              <a:t>, where </a:t>
            </a:r>
            <a:r>
              <a:rPr lang="en-US" altLang="en-US" smtClean="0">
                <a:solidFill>
                  <a:srgbClr val="A50021"/>
                </a:solidFill>
              </a:rPr>
              <a:t>Trial</a:t>
            </a:r>
            <a:r>
              <a:rPr lang="en-US" altLang="en-US" smtClean="0"/>
              <a:t> has values pre, post or whatever.</a:t>
            </a:r>
          </a:p>
          <a:p>
            <a:pPr lvl="2">
              <a:lnSpc>
                <a:spcPct val="94000"/>
              </a:lnSpc>
            </a:pPr>
            <a:r>
              <a:rPr lang="en-US" altLang="en-US" smtClean="0">
                <a:solidFill>
                  <a:srgbClr val="A50021"/>
                </a:solidFill>
              </a:rPr>
              <a:t>b*Trial </a:t>
            </a:r>
            <a:r>
              <a:rPr lang="en-US" altLang="en-US" smtClean="0"/>
              <a:t>is really </a:t>
            </a:r>
            <a:r>
              <a:rPr lang="en-US" altLang="en-US" smtClean="0">
                <a:solidFill>
                  <a:srgbClr val="A50021"/>
                </a:solidFill>
              </a:rPr>
              <a:t> b</a:t>
            </a:r>
            <a:r>
              <a:rPr lang="en-US" altLang="en-US" baseline="-25000" smtClean="0">
                <a:solidFill>
                  <a:srgbClr val="A50021"/>
                </a:solidFill>
              </a:rPr>
              <a:t>1</a:t>
            </a:r>
            <a:r>
              <a:rPr lang="en-US" altLang="en-US" smtClean="0">
                <a:solidFill>
                  <a:srgbClr val="A50021"/>
                </a:solidFill>
              </a:rPr>
              <a:t>*Pre + b</a:t>
            </a:r>
            <a:r>
              <a:rPr lang="en-US" altLang="en-US" baseline="-25000" smtClean="0">
                <a:solidFill>
                  <a:srgbClr val="A50021"/>
                </a:solidFill>
              </a:rPr>
              <a:t>2</a:t>
            </a:r>
            <a:r>
              <a:rPr lang="en-US" altLang="en-US" smtClean="0">
                <a:solidFill>
                  <a:srgbClr val="A50021"/>
                </a:solidFill>
              </a:rPr>
              <a:t>*Post</a:t>
            </a:r>
            <a:r>
              <a:rPr lang="en-US" altLang="en-US" smtClean="0"/>
              <a:t>, with </a:t>
            </a:r>
            <a:r>
              <a:rPr lang="en-US" altLang="en-US" smtClean="0">
                <a:solidFill>
                  <a:srgbClr val="A50021"/>
                </a:solidFill>
              </a:rPr>
              <a:t>Pre</a:t>
            </a:r>
            <a:r>
              <a:rPr lang="en-US" altLang="en-US" smtClean="0"/>
              <a:t>=1 or 0 and </a:t>
            </a:r>
            <a:r>
              <a:rPr lang="en-US" altLang="en-US" smtClean="0">
                <a:solidFill>
                  <a:srgbClr val="A50021"/>
                </a:solidFill>
              </a:rPr>
              <a:t>Post</a:t>
            </a:r>
            <a:r>
              <a:rPr lang="en-US" altLang="en-US" smtClean="0"/>
              <a:t>=1 or 0.</a:t>
            </a:r>
          </a:p>
          <a:p>
            <a:pPr lvl="2">
              <a:lnSpc>
                <a:spcPct val="94000"/>
              </a:lnSpc>
            </a:pPr>
            <a:r>
              <a:rPr lang="en-US" altLang="en-US" smtClean="0"/>
              <a:t>The effect of training on mean strength is given by </a:t>
            </a:r>
            <a:r>
              <a:rPr lang="en-US" altLang="en-US" smtClean="0">
                <a:solidFill>
                  <a:srgbClr val="A50021"/>
                </a:solidFill>
              </a:rPr>
              <a:t>b</a:t>
            </a:r>
            <a:r>
              <a:rPr lang="en-US" altLang="en-US" baseline="-25000" smtClean="0">
                <a:solidFill>
                  <a:srgbClr val="A50021"/>
                </a:solidFill>
              </a:rPr>
              <a:t>2</a:t>
            </a:r>
            <a:r>
              <a:rPr lang="en-US" altLang="en-US" smtClean="0">
                <a:solidFill>
                  <a:srgbClr val="A50021"/>
                </a:solidFill>
              </a:rPr>
              <a:t> – b</a:t>
            </a:r>
            <a:r>
              <a:rPr lang="en-US" altLang="en-US" baseline="-25000" smtClean="0">
                <a:solidFill>
                  <a:srgbClr val="A50021"/>
                </a:solidFill>
              </a:rPr>
              <a:t>1</a:t>
            </a:r>
            <a:r>
              <a:rPr lang="en-US" altLang="en-US" smtClean="0"/>
              <a:t>.</a:t>
            </a:r>
          </a:p>
          <a:p>
            <a:pPr lvl="1">
              <a:lnSpc>
                <a:spcPct val="94000"/>
              </a:lnSpc>
              <a:spcBef>
                <a:spcPct val="10000"/>
              </a:spcBef>
            </a:pPr>
            <a:r>
              <a:rPr lang="en-US" altLang="en-US" smtClean="0"/>
              <a:t>For a study with a control group:</a:t>
            </a:r>
            <a:br>
              <a:rPr lang="en-US" altLang="en-US" smtClean="0"/>
            </a:br>
            <a:r>
              <a:rPr lang="en-US" altLang="en-US" smtClean="0">
                <a:solidFill>
                  <a:srgbClr val="A50021"/>
                </a:solidFill>
              </a:rPr>
              <a:t>Strength = a + b*Group*Trial</a:t>
            </a:r>
            <a:r>
              <a:rPr lang="en-US" altLang="en-US" smtClean="0"/>
              <a:t>, where </a:t>
            </a:r>
            <a:r>
              <a:rPr lang="en-US" altLang="en-US" smtClean="0">
                <a:solidFill>
                  <a:srgbClr val="A50021"/>
                </a:solidFill>
              </a:rPr>
              <a:t>Group</a:t>
            </a:r>
            <a:r>
              <a:rPr lang="en-US" altLang="en-US" smtClean="0"/>
              <a:t> has values expt, cont.</a:t>
            </a:r>
          </a:p>
          <a:p>
            <a:pPr lvl="2">
              <a:lnSpc>
                <a:spcPct val="94000"/>
              </a:lnSpc>
            </a:pPr>
            <a:r>
              <a:rPr lang="en-US" altLang="en-US" smtClean="0">
                <a:solidFill>
                  <a:srgbClr val="A50021"/>
                </a:solidFill>
              </a:rPr>
              <a:t>b*Group*Trial</a:t>
            </a:r>
            <a:r>
              <a:rPr lang="en-US" altLang="en-US" smtClean="0"/>
              <a:t> is really</a:t>
            </a:r>
            <a:r>
              <a:rPr lang="en-US" altLang="en-US" sz="1700" smtClean="0">
                <a:solidFill>
                  <a:srgbClr val="A50021"/>
                </a:solidFill>
              </a:rPr>
              <a:t> </a:t>
            </a:r>
            <a:br>
              <a:rPr lang="en-US" altLang="en-US" sz="1700" smtClean="0">
                <a:solidFill>
                  <a:srgbClr val="A50021"/>
                </a:solidFill>
              </a:rPr>
            </a:br>
            <a:r>
              <a:rPr lang="en-US" altLang="en-US" sz="1700" smtClean="0">
                <a:solidFill>
                  <a:srgbClr val="A50021"/>
                </a:solidFill>
              </a:rPr>
              <a:t>                </a:t>
            </a:r>
            <a:r>
              <a:rPr lang="en-US" altLang="en-US" smtClean="0">
                <a:solidFill>
                  <a:srgbClr val="A50021"/>
                </a:solidFill>
              </a:rPr>
              <a:t>b</a:t>
            </a:r>
            <a:r>
              <a:rPr lang="en-US" altLang="en-US" baseline="-25000" smtClean="0">
                <a:solidFill>
                  <a:srgbClr val="A50021"/>
                </a:solidFill>
              </a:rPr>
              <a:t>1</a:t>
            </a:r>
            <a:r>
              <a:rPr lang="en-US" altLang="en-US" smtClean="0">
                <a:solidFill>
                  <a:srgbClr val="A50021"/>
                </a:solidFill>
              </a:rPr>
              <a:t>*ContPre</a:t>
            </a:r>
            <a:r>
              <a:rPr lang="en-US" altLang="en-US" sz="1700" smtClean="0">
                <a:solidFill>
                  <a:srgbClr val="A50021"/>
                </a:solidFill>
              </a:rPr>
              <a:t> </a:t>
            </a:r>
            <a:r>
              <a:rPr lang="en-US" altLang="en-US" smtClean="0">
                <a:solidFill>
                  <a:srgbClr val="A50021"/>
                </a:solidFill>
              </a:rPr>
              <a:t>+</a:t>
            </a:r>
            <a:r>
              <a:rPr lang="en-US" altLang="en-US" sz="1700" smtClean="0">
                <a:solidFill>
                  <a:srgbClr val="A50021"/>
                </a:solidFill>
              </a:rPr>
              <a:t> </a:t>
            </a:r>
            <a:r>
              <a:rPr lang="en-US" altLang="en-US" smtClean="0">
                <a:solidFill>
                  <a:srgbClr val="A50021"/>
                </a:solidFill>
              </a:rPr>
              <a:t>b</a:t>
            </a:r>
            <a:r>
              <a:rPr lang="en-US" altLang="en-US" baseline="-25000" smtClean="0">
                <a:solidFill>
                  <a:srgbClr val="A50021"/>
                </a:solidFill>
              </a:rPr>
              <a:t>2</a:t>
            </a:r>
            <a:r>
              <a:rPr lang="en-US" altLang="en-US" smtClean="0">
                <a:solidFill>
                  <a:srgbClr val="A50021"/>
                </a:solidFill>
              </a:rPr>
              <a:t>*ContPost</a:t>
            </a:r>
            <a:r>
              <a:rPr lang="en-US" altLang="en-US" sz="1700" smtClean="0">
                <a:solidFill>
                  <a:srgbClr val="A50021"/>
                </a:solidFill>
              </a:rPr>
              <a:t> </a:t>
            </a:r>
            <a:r>
              <a:rPr lang="en-US" altLang="en-US" smtClean="0">
                <a:solidFill>
                  <a:srgbClr val="A50021"/>
                </a:solidFill>
              </a:rPr>
              <a:t>+</a:t>
            </a:r>
            <a:r>
              <a:rPr lang="en-US" altLang="en-US" sz="1700" smtClean="0">
                <a:solidFill>
                  <a:srgbClr val="A50021"/>
                </a:solidFill>
              </a:rPr>
              <a:t> </a:t>
            </a:r>
            <a:r>
              <a:rPr lang="en-US" altLang="en-US" smtClean="0">
                <a:solidFill>
                  <a:srgbClr val="A50021"/>
                </a:solidFill>
              </a:rPr>
              <a:t>b</a:t>
            </a:r>
            <a:r>
              <a:rPr lang="en-US" altLang="en-US" baseline="-25000" smtClean="0">
                <a:solidFill>
                  <a:srgbClr val="A50021"/>
                </a:solidFill>
              </a:rPr>
              <a:t>3</a:t>
            </a:r>
            <a:r>
              <a:rPr lang="en-US" altLang="en-US" smtClean="0">
                <a:solidFill>
                  <a:srgbClr val="A50021"/>
                </a:solidFill>
              </a:rPr>
              <a:t>*ExptPre</a:t>
            </a:r>
            <a:r>
              <a:rPr lang="en-US" altLang="en-US" sz="1700" smtClean="0">
                <a:solidFill>
                  <a:srgbClr val="A50021"/>
                </a:solidFill>
              </a:rPr>
              <a:t> </a:t>
            </a:r>
            <a:r>
              <a:rPr lang="en-US" altLang="en-US" smtClean="0">
                <a:solidFill>
                  <a:srgbClr val="A50021"/>
                </a:solidFill>
              </a:rPr>
              <a:t>+</a:t>
            </a:r>
            <a:r>
              <a:rPr lang="en-US" altLang="en-US" sz="1700" smtClean="0">
                <a:solidFill>
                  <a:srgbClr val="A50021"/>
                </a:solidFill>
              </a:rPr>
              <a:t> </a:t>
            </a:r>
            <a:r>
              <a:rPr lang="en-US" altLang="en-US" smtClean="0">
                <a:solidFill>
                  <a:srgbClr val="A50021"/>
                </a:solidFill>
              </a:rPr>
              <a:t>b</a:t>
            </a:r>
            <a:r>
              <a:rPr lang="en-US" altLang="en-US" baseline="-25000" smtClean="0">
                <a:solidFill>
                  <a:srgbClr val="A50021"/>
                </a:solidFill>
              </a:rPr>
              <a:t>4</a:t>
            </a:r>
            <a:r>
              <a:rPr lang="en-US" altLang="en-US" smtClean="0">
                <a:solidFill>
                  <a:srgbClr val="A50021"/>
                </a:solidFill>
              </a:rPr>
              <a:t>*ExptPost</a:t>
            </a:r>
            <a:r>
              <a:rPr lang="en-US" altLang="en-US" smtClean="0"/>
              <a:t>.</a:t>
            </a:r>
          </a:p>
          <a:p>
            <a:pPr lvl="2">
              <a:lnSpc>
                <a:spcPct val="94000"/>
              </a:lnSpc>
            </a:pPr>
            <a:r>
              <a:rPr lang="en-US" altLang="en-US" smtClean="0"/>
              <a:t>The changes in the groups are given by </a:t>
            </a:r>
            <a:r>
              <a:rPr lang="en-US" altLang="en-US" smtClean="0">
                <a:solidFill>
                  <a:srgbClr val="A50021"/>
                </a:solidFill>
              </a:rPr>
              <a:t>b</a:t>
            </a:r>
            <a:r>
              <a:rPr lang="en-US" altLang="en-US" baseline="-25000" smtClean="0">
                <a:solidFill>
                  <a:srgbClr val="A50021"/>
                </a:solidFill>
              </a:rPr>
              <a:t>2</a:t>
            </a:r>
            <a:r>
              <a:rPr lang="en-US" altLang="en-US" smtClean="0">
                <a:solidFill>
                  <a:srgbClr val="A50021"/>
                </a:solidFill>
              </a:rPr>
              <a:t> – b</a:t>
            </a:r>
            <a:r>
              <a:rPr lang="en-US" altLang="en-US" baseline="-25000" smtClean="0">
                <a:solidFill>
                  <a:srgbClr val="A50021"/>
                </a:solidFill>
              </a:rPr>
              <a:t>1</a:t>
            </a:r>
            <a:r>
              <a:rPr lang="en-US" altLang="en-US" smtClean="0"/>
              <a:t> and</a:t>
            </a:r>
            <a:r>
              <a:rPr lang="en-US" altLang="en-US" smtClean="0">
                <a:solidFill>
                  <a:srgbClr val="A50021"/>
                </a:solidFill>
              </a:rPr>
              <a:t> b</a:t>
            </a:r>
            <a:r>
              <a:rPr lang="en-US" altLang="en-US" baseline="-25000" smtClean="0">
                <a:solidFill>
                  <a:srgbClr val="A50021"/>
                </a:solidFill>
              </a:rPr>
              <a:t>4</a:t>
            </a:r>
            <a:r>
              <a:rPr lang="en-US" altLang="en-US" smtClean="0">
                <a:solidFill>
                  <a:srgbClr val="A50021"/>
                </a:solidFill>
              </a:rPr>
              <a:t> – b</a:t>
            </a:r>
            <a:r>
              <a:rPr lang="en-US" altLang="en-US" baseline="-25000" smtClean="0">
                <a:solidFill>
                  <a:srgbClr val="A50021"/>
                </a:solidFill>
              </a:rPr>
              <a:t>3</a:t>
            </a:r>
            <a:r>
              <a:rPr lang="en-US" altLang="en-US" smtClean="0"/>
              <a:t>.</a:t>
            </a:r>
          </a:p>
          <a:p>
            <a:pPr lvl="2">
              <a:lnSpc>
                <a:spcPct val="94000"/>
              </a:lnSpc>
            </a:pPr>
            <a:r>
              <a:rPr lang="en-US" altLang="en-US" smtClean="0"/>
              <a:t>The net effect of training is given by  </a:t>
            </a:r>
            <a:r>
              <a:rPr lang="en-US" altLang="en-US" smtClean="0">
                <a:solidFill>
                  <a:srgbClr val="A50021"/>
                </a:solidFill>
              </a:rPr>
              <a:t>(b</a:t>
            </a:r>
            <a:r>
              <a:rPr lang="en-US" altLang="en-US" baseline="-25000" smtClean="0">
                <a:solidFill>
                  <a:srgbClr val="A50021"/>
                </a:solidFill>
              </a:rPr>
              <a:t>4</a:t>
            </a:r>
            <a:r>
              <a:rPr lang="en-US" altLang="en-US" smtClean="0">
                <a:solidFill>
                  <a:srgbClr val="A50021"/>
                </a:solidFill>
              </a:rPr>
              <a:t> – b</a:t>
            </a:r>
            <a:r>
              <a:rPr lang="en-US" altLang="en-US" baseline="-25000" smtClean="0">
                <a:solidFill>
                  <a:srgbClr val="A50021"/>
                </a:solidFill>
              </a:rPr>
              <a:t>3</a:t>
            </a:r>
            <a:r>
              <a:rPr lang="en-US" altLang="en-US" smtClean="0">
                <a:solidFill>
                  <a:srgbClr val="A50021"/>
                </a:solidFill>
              </a:rPr>
              <a:t>) – (b</a:t>
            </a:r>
            <a:r>
              <a:rPr lang="en-US" altLang="en-US" baseline="-25000" smtClean="0">
                <a:solidFill>
                  <a:srgbClr val="A50021"/>
                </a:solidFill>
              </a:rPr>
              <a:t>2</a:t>
            </a:r>
            <a:r>
              <a:rPr lang="en-US" altLang="en-US" smtClean="0">
                <a:solidFill>
                  <a:srgbClr val="A50021"/>
                </a:solidFill>
              </a:rPr>
              <a:t> – b</a:t>
            </a:r>
            <a:r>
              <a:rPr lang="en-US" altLang="en-US" baseline="-25000" smtClean="0">
                <a:solidFill>
                  <a:srgbClr val="A50021"/>
                </a:solidFill>
              </a:rPr>
              <a:t>1</a:t>
            </a:r>
            <a:r>
              <a:rPr lang="en-US" altLang="en-US" smtClean="0">
                <a:solidFill>
                  <a:srgbClr val="A50021"/>
                </a:solidFill>
              </a:rPr>
              <a:t>)</a:t>
            </a:r>
            <a:r>
              <a:rPr lang="en-US" altLang="en-US" smtClean="0"/>
              <a:t>.</a:t>
            </a:r>
          </a:p>
          <a:p>
            <a:pPr lvl="1">
              <a:lnSpc>
                <a:spcPct val="94000"/>
              </a:lnSpc>
              <a:spcBef>
                <a:spcPct val="10000"/>
              </a:spcBef>
            </a:pPr>
            <a:r>
              <a:rPr lang="en-US" altLang="en-US" smtClean="0"/>
              <a:t>Stats packages also allow you to specify this model:</a:t>
            </a:r>
            <a:br>
              <a:rPr lang="en-US" altLang="en-US" smtClean="0"/>
            </a:br>
            <a:r>
              <a:rPr lang="en-US" altLang="en-US" smtClean="0">
                <a:solidFill>
                  <a:srgbClr val="A50021"/>
                </a:solidFill>
              </a:rPr>
              <a:t>Strength = a + b*Group + c*Trial + d*Group*Trial</a:t>
            </a:r>
            <a:r>
              <a:rPr lang="en-US" altLang="en-US" smtClean="0"/>
              <a:t>.</a:t>
            </a:r>
          </a:p>
          <a:p>
            <a:pPr lvl="2">
              <a:lnSpc>
                <a:spcPct val="94000"/>
              </a:lnSpc>
            </a:pPr>
            <a:r>
              <a:rPr lang="en-US" altLang="en-US" smtClean="0">
                <a:solidFill>
                  <a:srgbClr val="A50021"/>
                </a:solidFill>
              </a:rPr>
              <a:t>Group</a:t>
            </a:r>
            <a:r>
              <a:rPr lang="en-US" altLang="en-US" smtClean="0"/>
              <a:t> and </a:t>
            </a:r>
            <a:r>
              <a:rPr lang="en-US" altLang="en-US" smtClean="0">
                <a:solidFill>
                  <a:srgbClr val="A50021"/>
                </a:solidFill>
              </a:rPr>
              <a:t>Trial</a:t>
            </a:r>
            <a:r>
              <a:rPr lang="en-US" altLang="en-US" smtClean="0"/>
              <a:t> alone are known as </a:t>
            </a:r>
            <a:r>
              <a:rPr lang="en-US" altLang="en-US" smtClean="0">
                <a:solidFill>
                  <a:srgbClr val="0000FF"/>
                </a:solidFill>
              </a:rPr>
              <a:t>main effects</a:t>
            </a:r>
            <a:r>
              <a:rPr lang="en-US" altLang="en-US" smtClean="0"/>
              <a:t>.</a:t>
            </a:r>
          </a:p>
          <a:p>
            <a:pPr lvl="2">
              <a:lnSpc>
                <a:spcPct val="94000"/>
              </a:lnSpc>
            </a:pPr>
            <a:r>
              <a:rPr lang="en-US" altLang="en-US" smtClean="0"/>
              <a:t>This model is really the same as the interaction-only model.</a:t>
            </a:r>
          </a:p>
          <a:p>
            <a:pPr lvl="2">
              <a:lnSpc>
                <a:spcPct val="94000"/>
              </a:lnSpc>
            </a:pPr>
            <a:r>
              <a:rPr lang="en-US" altLang="en-US" smtClean="0"/>
              <a:t>It does allow easy estimation of overall mean differences between groups and mean changes pre to post, but these are useless.</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9.9|3.5|17.7|7.4"/>
</p:tagLst>
</file>

<file path=ppt/tags/tag10.xml><?xml version="1.0" encoding="utf-8"?>
<p:tagLst xmlns:a="http://schemas.openxmlformats.org/drawingml/2006/main" xmlns:r="http://schemas.openxmlformats.org/officeDocument/2006/relationships" xmlns:p="http://schemas.openxmlformats.org/presentationml/2006/main">
  <p:tag name="TIMING" val="|0.8|4.6|6.2|3.3|2.9|4.1|4.9|5.6|3.1|4.5|15.9|7.6|12.3"/>
</p:tagLst>
</file>

<file path=ppt/tags/tag11.xml><?xml version="1.0" encoding="utf-8"?>
<p:tagLst xmlns:a="http://schemas.openxmlformats.org/drawingml/2006/main" xmlns:r="http://schemas.openxmlformats.org/officeDocument/2006/relationships" xmlns:p="http://schemas.openxmlformats.org/presentationml/2006/main">
  <p:tag name="TIMING" val="|0.6|6.1|9.4|2.8|2.8|1.9|2.1|4.1|8.7|10.5|7.7|5.4|9.4"/>
</p:tagLst>
</file>

<file path=ppt/tags/tag12.xml><?xml version="1.0" encoding="utf-8"?>
<p:tagLst xmlns:a="http://schemas.openxmlformats.org/drawingml/2006/main" xmlns:r="http://schemas.openxmlformats.org/officeDocument/2006/relationships" xmlns:p="http://schemas.openxmlformats.org/presentationml/2006/main">
  <p:tag name="TIMING" val="|0.6|6.1|9.4|2.8|2.8|1.9|2.1|4.1|8.7|10.5|7.7|5.4|9.4"/>
</p:tagLst>
</file>

<file path=ppt/tags/tag13.xml><?xml version="1.0" encoding="utf-8"?>
<p:tagLst xmlns:a="http://schemas.openxmlformats.org/drawingml/2006/main" xmlns:r="http://schemas.openxmlformats.org/officeDocument/2006/relationships" xmlns:p="http://schemas.openxmlformats.org/presentationml/2006/main">
  <p:tag name="TIMING" val="|0.6|4.6|7.9|1|2.3|3.1|8|9.4|8.4|2|11.8|6|5.7|11.5"/>
</p:tagLst>
</file>

<file path=ppt/tags/tag2.xml><?xml version="1.0" encoding="utf-8"?>
<p:tagLst xmlns:a="http://schemas.openxmlformats.org/drawingml/2006/main" xmlns:r="http://schemas.openxmlformats.org/officeDocument/2006/relationships" xmlns:p="http://schemas.openxmlformats.org/presentationml/2006/main">
  <p:tag name="TIMING" val="|9.9|3.5|17.7|7.4"/>
</p:tagLst>
</file>

<file path=ppt/tags/tag3.xml><?xml version="1.0" encoding="utf-8"?>
<p:tagLst xmlns:a="http://schemas.openxmlformats.org/drawingml/2006/main" xmlns:r="http://schemas.openxmlformats.org/officeDocument/2006/relationships" xmlns:p="http://schemas.openxmlformats.org/presentationml/2006/main">
  <p:tag name="TIMING" val="|16.9|13.5|14.1|14.6|23.5|5.3|11.3|41.1|26.8|25.4"/>
</p:tagLst>
</file>

<file path=ppt/tags/tag4.xml><?xml version="1.0" encoding="utf-8"?>
<p:tagLst xmlns:a="http://schemas.openxmlformats.org/drawingml/2006/main" xmlns:r="http://schemas.openxmlformats.org/officeDocument/2006/relationships" xmlns:p="http://schemas.openxmlformats.org/presentationml/2006/main">
  <p:tag name="TIMING" val="|2.2|1.3|5.4|3.1|1.4|7.1|12.7|1.8|1.8|2.8|2|1.2|3.2|7.6|4.8"/>
</p:tagLst>
</file>

<file path=ppt/tags/tag5.xml><?xml version="1.0" encoding="utf-8"?>
<p:tagLst xmlns:a="http://schemas.openxmlformats.org/drawingml/2006/main" xmlns:r="http://schemas.openxmlformats.org/officeDocument/2006/relationships" xmlns:p="http://schemas.openxmlformats.org/presentationml/2006/main">
  <p:tag name="TIMING" val="|2.2|1.3|5.4|3.1|1.4|7.1|12.7|1.8|1.8|2.8|2|1.2|3.2|7.6|4.8"/>
</p:tagLst>
</file>

<file path=ppt/tags/tag6.xml><?xml version="1.0" encoding="utf-8"?>
<p:tagLst xmlns:a="http://schemas.openxmlformats.org/drawingml/2006/main" xmlns:r="http://schemas.openxmlformats.org/officeDocument/2006/relationships" xmlns:p="http://schemas.openxmlformats.org/presentationml/2006/main">
  <p:tag name="TIMING" val="|1.3|11.1|5|21.3|12.2|15.2|11.1|4.5"/>
</p:tagLst>
</file>

<file path=ppt/tags/tag7.xml><?xml version="1.0" encoding="utf-8"?>
<p:tagLst xmlns:a="http://schemas.openxmlformats.org/drawingml/2006/main" xmlns:r="http://schemas.openxmlformats.org/officeDocument/2006/relationships" xmlns:p="http://schemas.openxmlformats.org/presentationml/2006/main">
  <p:tag name="TIMING" val="|1.3|11.1|5|21.3|12.2|15.2|11.1|4.5"/>
</p:tagLst>
</file>

<file path=ppt/tags/tag8.xml><?xml version="1.0" encoding="utf-8"?>
<p:tagLst xmlns:a="http://schemas.openxmlformats.org/drawingml/2006/main" xmlns:r="http://schemas.openxmlformats.org/officeDocument/2006/relationships" xmlns:p="http://schemas.openxmlformats.org/presentationml/2006/main">
  <p:tag name="TIMING" val="|0.8|4.6|6.2|3.3|2.9|4.1|4.9|5.6|3.1|4.5|15.9|7.6|12.3"/>
</p:tagLst>
</file>

<file path=ppt/tags/tag9.xml><?xml version="1.0" encoding="utf-8"?>
<p:tagLst xmlns:a="http://schemas.openxmlformats.org/drawingml/2006/main" xmlns:r="http://schemas.openxmlformats.org/officeDocument/2006/relationships" xmlns:p="http://schemas.openxmlformats.org/presentationml/2006/main">
  <p:tag name="TIMING" val="|1.1|3.9|5.3|5.4|4.8|8.9|8.5|6.3|3.7"/>
</p:tagLst>
</file>

<file path=ppt/theme/theme1.xml><?xml version="1.0" encoding="utf-8"?>
<a:theme xmlns:a="http://schemas.openxmlformats.org/drawingml/2006/main" name="Default Design">
  <a:themeElements>
    <a:clrScheme name="Default Design 3">
      <a:dk1>
        <a:srgbClr val="000000"/>
      </a:dk1>
      <a:lt1>
        <a:srgbClr val="FFFFFF"/>
      </a:lt1>
      <a:dk2>
        <a:srgbClr val="000000"/>
      </a:dk2>
      <a:lt2>
        <a:srgbClr val="DDDDDD"/>
      </a:lt2>
      <a:accent1>
        <a:srgbClr val="CBCBCB"/>
      </a:accent1>
      <a:accent2>
        <a:srgbClr val="C0C0C0"/>
      </a:accent2>
      <a:accent3>
        <a:srgbClr val="FFFFFF"/>
      </a:accent3>
      <a:accent4>
        <a:srgbClr val="000000"/>
      </a:accent4>
      <a:accent5>
        <a:srgbClr val="E2E2E2"/>
      </a:accent5>
      <a:accent6>
        <a:srgbClr val="AEAEAE"/>
      </a:accent6>
      <a:hlink>
        <a:srgbClr val="4D4D4D"/>
      </a:hlink>
      <a:folHlink>
        <a:srgbClr val="868686"/>
      </a:folHlink>
    </a:clrScheme>
    <a:fontScheme name="Default Design">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CCECFF"/>
        </a:lt1>
        <a:dk2>
          <a:srgbClr val="000066"/>
        </a:dk2>
        <a:lt2>
          <a:srgbClr val="6699FF"/>
        </a:lt2>
        <a:accent1>
          <a:srgbClr val="33CCCC"/>
        </a:accent1>
        <a:accent2>
          <a:srgbClr val="0099FF"/>
        </a:accent2>
        <a:accent3>
          <a:srgbClr val="E2F4FF"/>
        </a:accent3>
        <a:accent4>
          <a:srgbClr val="000000"/>
        </a:accent4>
        <a:accent5>
          <a:srgbClr val="ADE2E2"/>
        </a:accent5>
        <a:accent6>
          <a:srgbClr val="008AE7"/>
        </a:accent6>
        <a:hlink>
          <a:srgbClr val="FFFFFF"/>
        </a:hlink>
        <a:folHlink>
          <a:srgbClr val="3366FF"/>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DDDDDD"/>
        </a:lt2>
        <a:accent1>
          <a:srgbClr val="CBCBCB"/>
        </a:accent1>
        <a:accent2>
          <a:srgbClr val="C0C0C0"/>
        </a:accent2>
        <a:accent3>
          <a:srgbClr val="FFFFFF"/>
        </a:accent3>
        <a:accent4>
          <a:srgbClr val="000000"/>
        </a:accent4>
        <a:accent5>
          <a:srgbClr val="E2E2E2"/>
        </a:accent5>
        <a:accent6>
          <a:srgbClr val="AEAEAE"/>
        </a:accent6>
        <a:hlink>
          <a:srgbClr val="4D4D4D"/>
        </a:hlink>
        <a:folHlink>
          <a:srgbClr val="86868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660033"/>
        </a:dk2>
        <a:lt2>
          <a:srgbClr val="FFCC66"/>
        </a:lt2>
        <a:accent1>
          <a:srgbClr val="FF9900"/>
        </a:accent1>
        <a:accent2>
          <a:srgbClr val="440022"/>
        </a:accent2>
        <a:accent3>
          <a:srgbClr val="B8AAAD"/>
        </a:accent3>
        <a:accent4>
          <a:srgbClr val="DADADA"/>
        </a:accent4>
        <a:accent5>
          <a:srgbClr val="FFCAAA"/>
        </a:accent5>
        <a:accent6>
          <a:srgbClr val="3D001E"/>
        </a:accent6>
        <a:hlink>
          <a:srgbClr val="B20059"/>
        </a:hlink>
        <a:folHlink>
          <a:srgbClr val="FF6699"/>
        </a:folHlink>
      </a:clrScheme>
      <a:clrMap bg1="dk2" tx1="lt1" bg2="dk1" tx2="lt2" accent1="accent1" accent2="accent2" accent3="accent3" accent4="accent4" accent5="accent5" accent6="accent6" hlink="hlink" folHlink="folHlink"/>
    </a:extraClrScheme>
    <a:extraClrScheme>
      <a:clrScheme name="Default Design 5">
        <a:dk1>
          <a:srgbClr val="000000"/>
        </a:dk1>
        <a:lt1>
          <a:srgbClr val="FFFFFF"/>
        </a:lt1>
        <a:dk2>
          <a:srgbClr val="663300"/>
        </a:dk2>
        <a:lt2>
          <a:srgbClr val="FFCC66"/>
        </a:lt2>
        <a:accent1>
          <a:srgbClr val="FF9900"/>
        </a:accent1>
        <a:accent2>
          <a:srgbClr val="361B00"/>
        </a:accent2>
        <a:accent3>
          <a:srgbClr val="B8ADAA"/>
        </a:accent3>
        <a:accent4>
          <a:srgbClr val="DADADA"/>
        </a:accent4>
        <a:accent5>
          <a:srgbClr val="FFCAAA"/>
        </a:accent5>
        <a:accent6>
          <a:srgbClr val="301700"/>
        </a:accent6>
        <a:hlink>
          <a:srgbClr val="996633"/>
        </a:hlink>
        <a:folHlink>
          <a:srgbClr val="FF6699"/>
        </a:folHlink>
      </a:clrScheme>
      <a:clrMap bg1="dk2" tx1="lt1" bg2="dk1" tx2="lt2" accent1="accent1" accent2="accent2" accent3="accent3" accent4="accent4" accent5="accent5" accent6="accent6" hlink="hlink" folHlink="folHlink"/>
    </a:extraClrScheme>
    <a:extraClrScheme>
      <a:clrScheme name="Default Design 6">
        <a:dk1>
          <a:srgbClr val="000000"/>
        </a:dk1>
        <a:lt1>
          <a:srgbClr val="FFFFFF"/>
        </a:lt1>
        <a:dk2>
          <a:srgbClr val="003300"/>
        </a:dk2>
        <a:lt2>
          <a:srgbClr val="FFCC66"/>
        </a:lt2>
        <a:accent1>
          <a:srgbClr val="CC9900"/>
        </a:accent1>
        <a:accent2>
          <a:srgbClr val="001600"/>
        </a:accent2>
        <a:accent3>
          <a:srgbClr val="AAADAA"/>
        </a:accent3>
        <a:accent4>
          <a:srgbClr val="DADADA"/>
        </a:accent4>
        <a:accent5>
          <a:srgbClr val="E2CAAA"/>
        </a:accent5>
        <a:accent6>
          <a:srgbClr val="001300"/>
        </a:accent6>
        <a:hlink>
          <a:srgbClr val="006600"/>
        </a:hlink>
        <a:folHlink>
          <a:srgbClr val="009999"/>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104777</TotalTime>
  <Words>9897</Words>
  <Application>Microsoft Office PowerPoint</Application>
  <PresentationFormat>On-screen Show (4:3)</PresentationFormat>
  <Paragraphs>1070</Paragraphs>
  <Slides>59</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59</vt:i4>
      </vt:variant>
    </vt:vector>
  </HeadingPairs>
  <TitlesOfParts>
    <vt:vector size="67" baseType="lpstr">
      <vt:lpstr>Arial</vt:lpstr>
      <vt:lpstr>Arial Narrow</vt:lpstr>
      <vt:lpstr>Symbol</vt:lpstr>
      <vt:lpstr>Times</vt:lpstr>
      <vt:lpstr>Times New Roman</vt:lpstr>
      <vt:lpstr>Wingdings</vt:lpstr>
      <vt:lpstr>Wingdings 2</vt:lpstr>
      <vt:lpstr>Default Design</vt:lpstr>
      <vt:lpstr>Linear models and effect magnitudes</vt:lpstr>
      <vt:lpstr>Linear models and effect magnitudes</vt:lpstr>
      <vt:lpstr>Background: The Rise of Magnitudes of Effects</vt:lpstr>
      <vt:lpstr>Getting Effects from Models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Specific Linear Models and Effects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Linear Models and Effect Magnitudes for Research, Clinical and Practical Applications</dc:title>
  <dc:creator>Will Hopkins</dc:creator>
  <cp:lastModifiedBy>Will</cp:lastModifiedBy>
  <cp:revision>887</cp:revision>
  <cp:lastPrinted>2017-08-19T05:01:49Z</cp:lastPrinted>
  <dcterms:created xsi:type="dcterms:W3CDTF">2000-10-24T19:26:03Z</dcterms:created>
  <dcterms:modified xsi:type="dcterms:W3CDTF">2020-08-19T00:17:48Z</dcterms:modified>
</cp:coreProperties>
</file>