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4363" r:id="rId2"/>
  </p:sldMasterIdLst>
  <p:notesMasterIdLst>
    <p:notesMasterId r:id="rId23"/>
  </p:notesMasterIdLst>
  <p:handoutMasterIdLst>
    <p:handoutMasterId r:id="rId24"/>
  </p:handoutMasterIdLst>
  <p:sldIdLst>
    <p:sldId id="424" r:id="rId3"/>
    <p:sldId id="426" r:id="rId4"/>
    <p:sldId id="427" r:id="rId5"/>
    <p:sldId id="428" r:id="rId6"/>
    <p:sldId id="429" r:id="rId7"/>
    <p:sldId id="326" r:id="rId8"/>
    <p:sldId id="417" r:id="rId9"/>
    <p:sldId id="394" r:id="rId10"/>
    <p:sldId id="418" r:id="rId11"/>
    <p:sldId id="327" r:id="rId12"/>
    <p:sldId id="377" r:id="rId13"/>
    <p:sldId id="378" r:id="rId14"/>
    <p:sldId id="380" r:id="rId15"/>
    <p:sldId id="421" r:id="rId16"/>
    <p:sldId id="386" r:id="rId17"/>
    <p:sldId id="430" r:id="rId18"/>
    <p:sldId id="366" r:id="rId19"/>
    <p:sldId id="369" r:id="rId20"/>
    <p:sldId id="371" r:id="rId21"/>
    <p:sldId id="374" r:id="rId22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CCCCFF"/>
    <a:srgbClr val="0066FF"/>
    <a:srgbClr val="333399"/>
    <a:srgbClr val="FFFF66"/>
    <a:srgbClr val="E8E8E8"/>
    <a:srgbClr val="DDDDDD"/>
    <a:srgbClr val="CC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3957" autoAdjust="0"/>
    <p:restoredTop sz="94722" autoAdjust="0"/>
  </p:normalViewPr>
  <p:slideViewPr>
    <p:cSldViewPr>
      <p:cViewPr varScale="1">
        <p:scale>
          <a:sx n="88" d="100"/>
          <a:sy n="88" d="100"/>
        </p:scale>
        <p:origin x="16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76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>
                <a:latin typeface="Times" pitchFamily="18" charset="0"/>
                <a:cs typeface="Arial" charset="0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>
                <a:latin typeface="Times" pitchFamily="18" charset="0"/>
                <a:cs typeface="Arial" charset="0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>
                <a:latin typeface="Times" pitchFamily="18" charset="0"/>
                <a:cs typeface="Arial" charset="0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10E26692-5B46-4E04-BD45-32FA460AE124}" type="slidenum">
              <a:rPr lang="en-AU" altLang="en-AU"/>
              <a:pPr>
                <a:defRPr/>
              </a:pPr>
              <a:t>‹#›</a:t>
            </a:fld>
            <a:endParaRPr lang="en-AU" alt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>
                <a:cs typeface="Arial" charset="0"/>
              </a:defRPr>
            </a:lvl1pPr>
          </a:lstStyle>
          <a:p>
            <a:pPr>
              <a:defRPr/>
            </a:pPr>
            <a:fld id="{87D4AC44-0577-45BA-80C0-0DDDCC969E14}" type="datetimeFigureOut">
              <a:rPr lang="en-US"/>
              <a:pPr>
                <a:defRPr/>
              </a:pPr>
              <a:t>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63204069-D928-404C-89E3-F3C53B0402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  <a:noFill/>
          <a:ln>
            <a:noFill/>
          </a:ln>
        </p:spPr>
        <p:txBody>
          <a:bodyPr lIns="91440"/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  <a:noFill/>
          <a:ln>
            <a:noFill/>
          </a:ln>
        </p:spPr>
        <p:txBody>
          <a:bodyPr tIns="45720"/>
          <a:lstStyle>
            <a:lvl1pPr marL="0" indent="58738" algn="ctr">
              <a:buFont typeface="Symbol" pitchFamily="18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1A7FED7D-B024-48D9-8ED0-38D620176C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9269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08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6238" y="304800"/>
            <a:ext cx="21145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6192838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2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1"/>
            <a:ext cx="6400800" cy="1752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45720"/>
          <a:lstStyle>
            <a:lvl1pPr marL="0" indent="0" algn="ctr">
              <a:buFont typeface="Symbol" pitchFamily="18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29CD25EB-ED53-4E07-806E-C4A4BC47E4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481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73" y="44626"/>
            <a:ext cx="8957723" cy="5857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630411"/>
            <a:ext cx="8956040" cy="6110957"/>
          </a:xfrm>
        </p:spPr>
        <p:txBody>
          <a:bodyPr/>
          <a:lstStyle>
            <a:lvl1pPr>
              <a:buClr>
                <a:srgbClr val="FF3399"/>
              </a:buCl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19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1716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2" y="990601"/>
            <a:ext cx="41529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2" y="990601"/>
            <a:ext cx="41529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166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80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30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03525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2157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34" y="99310"/>
            <a:ext cx="8866264" cy="685800"/>
          </a:xfrm>
          <a:solidFill>
            <a:srgbClr val="CCCCFF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72" y="785110"/>
            <a:ext cx="8864600" cy="5886496"/>
          </a:xfrm>
        </p:spPr>
        <p:txBody>
          <a:bodyPr/>
          <a:lstStyle>
            <a:lvl1pPr>
              <a:lnSpc>
                <a:spcPct val="95000"/>
              </a:lnSpc>
              <a:spcBef>
                <a:spcPts val="500"/>
              </a:spcBef>
              <a:buClr>
                <a:srgbClr val="0000FF"/>
              </a:buClr>
              <a:defRPr/>
            </a:lvl1pPr>
            <a:lvl2pPr>
              <a:lnSpc>
                <a:spcPct val="95000"/>
              </a:lnSpc>
              <a:spcBef>
                <a:spcPts val="200"/>
              </a:spcBef>
              <a:buClr>
                <a:schemeClr val="accent6">
                  <a:lumMod val="75000"/>
                </a:schemeClr>
              </a:buClr>
              <a:defRPr/>
            </a:lvl2pPr>
            <a:lvl3pPr marL="893763" indent="-223838">
              <a:spcBef>
                <a:spcPts val="150"/>
              </a:spcBef>
              <a:buClr>
                <a:srgbClr val="CC0000"/>
              </a:buClr>
              <a:defRPr/>
            </a:lvl3pPr>
            <a:lvl4pPr>
              <a:spcBef>
                <a:spcPts val="100"/>
              </a:spcBef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6411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9152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376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0839" y="404815"/>
            <a:ext cx="2114551" cy="6148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2" y="404815"/>
            <a:ext cx="6192839" cy="6148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43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5988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CCCFF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90600"/>
            <a:ext cx="4229100" cy="5562600"/>
          </a:xfrm>
        </p:spPr>
        <p:txBody>
          <a:bodyPr/>
          <a:lstStyle>
            <a:lvl1pPr>
              <a:buClr>
                <a:srgbClr val="0000FF"/>
              </a:buClr>
              <a:defRPr sz="2800"/>
            </a:lvl1pPr>
            <a:lvl2pPr>
              <a:buClr>
                <a:schemeClr val="accent6">
                  <a:lumMod val="75000"/>
                </a:schemeClr>
              </a:buClr>
              <a:defRPr sz="2600"/>
            </a:lvl2pPr>
            <a:lvl3pPr marL="863600" indent="-193675">
              <a:buClr>
                <a:schemeClr val="accent1">
                  <a:lumMod val="75000"/>
                </a:schemeClr>
              </a:buCl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7400" y="990600"/>
            <a:ext cx="4241800" cy="556260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Aft>
                <a:spcPct val="0"/>
              </a:spcAft>
              <a:buClr>
                <a:srgbClr val="0000FF"/>
              </a:buClr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buClr>
                <a:schemeClr val="accent6">
                  <a:lumMod val="75000"/>
                </a:schemeClr>
              </a:buClr>
              <a:defRPr lang="en-US" sz="2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3600" indent="-193675" algn="l" rtl="0" eaLnBrk="0" fontAlgn="base" hangingPunct="0">
              <a:spcAft>
                <a:spcPct val="0"/>
              </a:spcAft>
              <a:buClr>
                <a:schemeClr val="accent1">
                  <a:lumMod val="75000"/>
                </a:schemeClr>
              </a:buClr>
              <a:def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907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9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60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265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0002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2126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8458200" cy="556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459788" cy="6858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2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1" r:id="rId1"/>
    <p:sldLayoutId id="2147484352" r:id="rId2"/>
    <p:sldLayoutId id="2147484353" r:id="rId3"/>
    <p:sldLayoutId id="2147484362" r:id="rId4"/>
    <p:sldLayoutId id="2147484354" r:id="rId5"/>
    <p:sldLayoutId id="2147484355" r:id="rId6"/>
    <p:sldLayoutId id="2147484356" r:id="rId7"/>
    <p:sldLayoutId id="2147484357" r:id="rId8"/>
    <p:sldLayoutId id="2147484358" r:id="rId9"/>
    <p:sldLayoutId id="2147484359" r:id="rId10"/>
    <p:sldLayoutId id="21474843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9pPr>
    </p:titleStyle>
    <p:bodyStyle>
      <a:lvl1pPr marL="376238" indent="-3175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Symbol" panose="05050102010706020507" pitchFamily="18" charset="2"/>
        <a:buChar char="·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8338" indent="-290513" algn="l" rtl="0" eaLnBrk="0" fontAlgn="base" hangingPunct="0">
        <a:spcBef>
          <a:spcPct val="100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·"/>
        <a:defRPr sz="2600">
          <a:solidFill>
            <a:schemeClr val="tx1"/>
          </a:solidFill>
          <a:latin typeface="+mn-lt"/>
        </a:defRPr>
      </a:lvl2pPr>
      <a:lvl3pPr marL="949325" indent="-279400" algn="l" rtl="0" eaLnBrk="0" fontAlgn="base" hangingPunct="0">
        <a:spcBef>
          <a:spcPct val="1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230313" indent="-279400" algn="l" rtl="0" eaLnBrk="0" fontAlgn="base" hangingPunct="0">
        <a:spcBef>
          <a:spcPct val="5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147888" indent="-915988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pitchFamily="34" charset="0"/>
        </a:defRPr>
      </a:lvl5pPr>
      <a:lvl6pPr marL="2605088" indent="-915988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pitchFamily="34" charset="0"/>
        </a:defRPr>
      </a:lvl6pPr>
      <a:lvl7pPr marL="3062288" indent="-915988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pitchFamily="34" charset="0"/>
        </a:defRPr>
      </a:lvl7pPr>
      <a:lvl8pPr marL="3519488" indent="-915988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pitchFamily="34" charset="0"/>
        </a:defRPr>
      </a:lvl8pPr>
      <a:lvl9pPr marL="3976688" indent="-915988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990601"/>
            <a:ext cx="8458200" cy="556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55602" y="404815"/>
            <a:ext cx="8459788" cy="585787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7006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FF0066"/>
        </a:buClr>
        <a:buFont typeface="Symbol" pitchFamily="18" charset="2"/>
        <a:buChar char="·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0400" indent="-315913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3333FF"/>
        </a:buClr>
        <a:buFont typeface="Symbol" pitchFamily="18" charset="2"/>
        <a:buChar char="·"/>
        <a:defRPr sz="2600">
          <a:solidFill>
            <a:schemeClr val="tx1"/>
          </a:solidFill>
          <a:latin typeface="+mn-lt"/>
        </a:defRPr>
      </a:lvl2pPr>
      <a:lvl3pPr marL="952500" indent="-2667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009900"/>
        </a:buClr>
        <a:buChar char="•"/>
        <a:defRPr sz="2500">
          <a:solidFill>
            <a:schemeClr val="tx1"/>
          </a:solidFill>
          <a:latin typeface="+mn-lt"/>
        </a:defRPr>
      </a:lvl3pPr>
      <a:lvl4pPr marL="12827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16002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0574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25146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29718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34290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0914" y="2086248"/>
            <a:ext cx="8960011" cy="4725144"/>
          </a:xfrm>
        </p:spPr>
        <p:txBody>
          <a:bodyPr tIns="144000"/>
          <a:lstStyle/>
          <a:p>
            <a:pPr>
              <a:lnSpc>
                <a:spcPct val="88000"/>
              </a:lnSpc>
              <a:spcBef>
                <a:spcPts val="0"/>
              </a:spcBef>
              <a:defRPr/>
            </a:pPr>
            <a:r>
              <a:rPr lang="en-US" sz="2400" b="1" dirty="0"/>
              <a:t>Qualitative vs Quantitative </a:t>
            </a:r>
            <a:r>
              <a:rPr lang="en-US" sz="2400" b="1" dirty="0" smtClean="0"/>
              <a:t>Studies</a:t>
            </a:r>
            <a:br>
              <a:rPr lang="en-US" sz="2400" b="1" dirty="0" smtClean="0"/>
            </a:br>
            <a:r>
              <a:rPr lang="en-US" sz="2400" dirty="0" smtClean="0"/>
              <a:t>Scope</a:t>
            </a:r>
            <a:r>
              <a:rPr lang="en-US" sz="2400" dirty="0"/>
              <a:t>, Sources of information or data; Sample size; Analysis; Advantages; Disadvantages; Mixed methods</a:t>
            </a:r>
          </a:p>
          <a:p>
            <a:pPr>
              <a:lnSpc>
                <a:spcPct val="88000"/>
              </a:lnSpc>
              <a:spcBef>
                <a:spcPts val="0"/>
              </a:spcBef>
              <a:defRPr/>
            </a:pPr>
            <a:r>
              <a:rPr lang="en-US" sz="2400" b="1" dirty="0"/>
              <a:t>General Design </a:t>
            </a:r>
            <a:r>
              <a:rPr lang="en-US" sz="2400" b="1" dirty="0" smtClean="0"/>
              <a:t>Issues</a:t>
            </a:r>
            <a:br>
              <a:rPr lang="en-US" sz="2400" b="1" dirty="0" smtClean="0"/>
            </a:br>
            <a:r>
              <a:rPr lang="en-NZ" sz="2400" dirty="0" smtClean="0"/>
              <a:t>Observational; Experimental; Methodological; Review</a:t>
            </a:r>
            <a:endParaRPr lang="en-NZ" sz="2400" dirty="0"/>
          </a:p>
          <a:p>
            <a:pPr>
              <a:lnSpc>
                <a:spcPct val="88000"/>
              </a:lnSpc>
              <a:spcBef>
                <a:spcPts val="0"/>
              </a:spcBef>
              <a:defRPr/>
            </a:pPr>
            <a:r>
              <a:rPr lang="en-US" sz="2400" b="1" dirty="0"/>
              <a:t>Observational </a:t>
            </a:r>
            <a:r>
              <a:rPr lang="en-US" sz="2400" b="1" dirty="0" smtClean="0"/>
              <a:t>Studies</a:t>
            </a:r>
            <a:br>
              <a:rPr lang="en-US" sz="2400" b="1" dirty="0" smtClean="0"/>
            </a:br>
            <a:r>
              <a:rPr lang="en-NZ" sz="2400" dirty="0" smtClean="0"/>
              <a:t>Cross-sectional; Case-control; Cohort</a:t>
            </a:r>
          </a:p>
          <a:p>
            <a:pPr>
              <a:lnSpc>
                <a:spcPct val="88000"/>
              </a:lnSpc>
              <a:spcBef>
                <a:spcPts val="0"/>
              </a:spcBef>
              <a:defRPr/>
            </a:pPr>
            <a:r>
              <a:rPr lang="en-US" sz="2400" b="1" dirty="0"/>
              <a:t>Experimental </a:t>
            </a:r>
            <a:r>
              <a:rPr lang="en-US" sz="2400" b="1" dirty="0" smtClean="0"/>
              <a:t>Studies</a:t>
            </a:r>
            <a:br>
              <a:rPr lang="en-US" sz="2400" b="1" dirty="0" smtClean="0"/>
            </a:br>
            <a:r>
              <a:rPr lang="en-US" sz="2400" dirty="0" smtClean="0"/>
              <a:t>Pre-post </a:t>
            </a:r>
            <a:r>
              <a:rPr lang="en-US" sz="2400" dirty="0"/>
              <a:t>single </a:t>
            </a:r>
            <a:r>
              <a:rPr lang="en-US" sz="2400" dirty="0" smtClean="0"/>
              <a:t>group; Post-only crossover; Pre-post crossover; Pre-post </a:t>
            </a:r>
            <a:r>
              <a:rPr lang="en-US" sz="2400" dirty="0"/>
              <a:t>parallel </a:t>
            </a:r>
            <a:r>
              <a:rPr lang="en-US" sz="2400" dirty="0" smtClean="0"/>
              <a:t>groups; Post-only </a:t>
            </a:r>
            <a:r>
              <a:rPr lang="en-US" sz="2400" dirty="0"/>
              <a:t>parallel </a:t>
            </a:r>
            <a:r>
              <a:rPr lang="en-US" sz="2400" dirty="0" smtClean="0"/>
              <a:t>groups</a:t>
            </a:r>
          </a:p>
          <a:p>
            <a:pPr>
              <a:lnSpc>
                <a:spcPct val="88000"/>
              </a:lnSpc>
              <a:spcBef>
                <a:spcPts val="0"/>
              </a:spcBef>
              <a:defRPr/>
            </a:pPr>
            <a:r>
              <a:rPr lang="en-US" sz="2400" b="1" dirty="0" smtClean="0"/>
              <a:t>Methodological Studies</a:t>
            </a:r>
            <a:br>
              <a:rPr lang="en-US" sz="2400" b="1" dirty="0" smtClean="0"/>
            </a:br>
            <a:r>
              <a:rPr lang="en-US" sz="2400" dirty="0" smtClean="0"/>
              <a:t>Validity</a:t>
            </a:r>
            <a:r>
              <a:rPr lang="en-US" sz="2400" dirty="0"/>
              <a:t>; Reliability; Factor </a:t>
            </a:r>
            <a:r>
              <a:rPr lang="en-US" sz="2400" dirty="0" smtClean="0"/>
              <a:t>structure</a:t>
            </a:r>
          </a:p>
          <a:p>
            <a:pPr>
              <a:lnSpc>
                <a:spcPct val="88000"/>
              </a:lnSpc>
              <a:spcBef>
                <a:spcPts val="0"/>
              </a:spcBef>
              <a:defRPr/>
            </a:pPr>
            <a:r>
              <a:rPr lang="en-US" sz="2400" b="1" dirty="0" smtClean="0"/>
              <a:t>Reviews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dirty="0" smtClean="0"/>
              <a:t>Narrative; Meta-analytic</a:t>
            </a:r>
            <a:endParaRPr lang="en-US" sz="2400" dirty="0"/>
          </a:p>
          <a:p>
            <a:pPr>
              <a:lnSpc>
                <a:spcPct val="88000"/>
              </a:lnSpc>
              <a:spcBef>
                <a:spcPts val="0"/>
              </a:spcBef>
              <a:defRPr/>
            </a:pPr>
            <a:endParaRPr lang="en-US" sz="2400" dirty="0"/>
          </a:p>
          <a:p>
            <a:pPr>
              <a:lnSpc>
                <a:spcPct val="88000"/>
              </a:lnSpc>
              <a:spcBef>
                <a:spcPts val="0"/>
              </a:spcBef>
              <a:defRPr/>
            </a:pPr>
            <a:endParaRPr lang="en-NZ" sz="2400" dirty="0"/>
          </a:p>
          <a:p>
            <a:pPr>
              <a:lnSpc>
                <a:spcPct val="88000"/>
              </a:lnSpc>
              <a:spcBef>
                <a:spcPts val="0"/>
              </a:spcBef>
              <a:defRPr/>
            </a:pPr>
            <a:endParaRPr lang="en-NZ" sz="2400" dirty="0" smtClean="0"/>
          </a:p>
          <a:p>
            <a:pPr>
              <a:lnSpc>
                <a:spcPct val="88000"/>
              </a:lnSpc>
              <a:spcBef>
                <a:spcPts val="0"/>
              </a:spcBef>
              <a:defRPr/>
            </a:pPr>
            <a:endParaRPr lang="en-US" sz="2400" dirty="0" smtClean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0914" y="44624"/>
            <a:ext cx="8960011" cy="1004803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CC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Clr>
                <a:srgbClr val="0000FF"/>
              </a:buClr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5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NZ" altLang="en-US" sz="2600">
              <a:latin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68082" y="63674"/>
            <a:ext cx="8572500" cy="985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</a:extLst>
        </p:spPr>
        <p:txBody>
          <a:bodyPr vert="horz" wrap="square" lIns="12600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NZ" altLang="en-US" sz="3200" kern="0" dirty="0" smtClean="0">
                <a:solidFill>
                  <a:schemeClr val="bg1"/>
                </a:solidFill>
              </a:rPr>
              <a:t>RESEARCH DESIGNS:</a:t>
            </a:r>
            <a:br>
              <a:rPr lang="en-NZ" altLang="en-US" sz="3200" kern="0" dirty="0" smtClean="0">
                <a:solidFill>
                  <a:schemeClr val="bg1"/>
                </a:solidFill>
              </a:rPr>
            </a:br>
            <a:r>
              <a:rPr lang="en-NZ" altLang="en-US" b="0" kern="0" dirty="0" smtClean="0">
                <a:solidFill>
                  <a:schemeClr val="bg1"/>
                </a:solidFill>
              </a:rPr>
              <a:t>Understanding the different kinds of published study</a:t>
            </a:r>
            <a:endParaRPr lang="en-AU" altLang="en-US" b="0" kern="0" dirty="0" smtClean="0">
              <a:solidFill>
                <a:schemeClr val="bg1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90914" y="980729"/>
            <a:ext cx="8960011" cy="1152128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CC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Clr>
                <a:srgbClr val="0000FF"/>
              </a:buClr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5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AU" altLang="en-US" sz="2600">
              <a:latin typeface="Times New Roman" panose="02020603050405020304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69417" y="980728"/>
            <a:ext cx="2567012" cy="117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>
            <a:lvl1pPr marL="376238" indent="-317500" algn="l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338" indent="-290513" algn="l" rtl="0" eaLnBrk="0" fontAlgn="base" hangingPunct="0">
              <a:lnSpc>
                <a:spcPct val="95000"/>
              </a:lnSpc>
              <a:spcBef>
                <a:spcPts val="2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+mn-lt"/>
              </a:defRPr>
            </a:lvl2pPr>
            <a:lvl3pPr marL="893763" indent="-223838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rgbClr val="CC0000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230313" indent="-279400" algn="l" rtl="0" eaLnBrk="0" fontAlgn="base" hangingPunct="0">
              <a:spcBef>
                <a:spcPts val="1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4pPr>
            <a:lvl5pPr marL="2147888" indent="-915988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5088" indent="-915988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62288" indent="-915988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19488" indent="-915988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76688" indent="-915988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>
              <a:buNone/>
            </a:pPr>
            <a:r>
              <a:rPr lang="en-US" altLang="en-US" sz="2400" b="1" kern="0" dirty="0" smtClean="0"/>
              <a:t>Will G Hopkins</a:t>
            </a:r>
            <a:r>
              <a:rPr lang="en-US" altLang="en-US" sz="2400" i="1" kern="0" dirty="0" smtClean="0"/>
              <a:t> </a:t>
            </a:r>
            <a:r>
              <a:rPr lang="en-US" altLang="en-US" sz="2400" kern="0" dirty="0" smtClean="0"/>
              <a:t/>
            </a:r>
            <a:br>
              <a:rPr lang="en-US" altLang="en-US" sz="2400" kern="0" dirty="0" smtClean="0"/>
            </a:br>
            <a:r>
              <a:rPr lang="en-US" altLang="en-US" sz="2400" kern="0" dirty="0" smtClean="0"/>
              <a:t>Victoria University</a:t>
            </a:r>
            <a:br>
              <a:rPr lang="en-US" altLang="en-US" sz="2400" kern="0" dirty="0" smtClean="0"/>
            </a:br>
            <a:r>
              <a:rPr lang="en-US" altLang="en-US" sz="2400" kern="0" dirty="0" smtClean="0"/>
              <a:t>Melbourne, Australia</a:t>
            </a:r>
            <a:endParaRPr lang="en-AU" altLang="en-US" sz="2400" kern="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7482" y="63675"/>
            <a:ext cx="1263413" cy="1349102"/>
          </a:xfrm>
          <a:prstGeom prst="rect">
            <a:avLst/>
          </a:prstGeom>
        </p:spPr>
      </p:pic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3348877" y="1190585"/>
            <a:ext cx="4128605" cy="68825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54000" tIns="36000" rIns="36000" bIns="3600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anose="020B0606020202030204" pitchFamily="34" charset="0"/>
              </a:rPr>
              <a:t>View as a slide show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</a:rPr>
              <a:t> to better understand the concepts and figures.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4823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119063" y="20741"/>
            <a:ext cx="8923337" cy="6798938"/>
          </a:xfrm>
        </p:spPr>
        <p:txBody>
          <a:bodyPr/>
          <a:lstStyle/>
          <a:p>
            <a:pPr>
              <a:lnSpc>
                <a:spcPct val="93000"/>
              </a:lnSpc>
              <a:buNone/>
              <a:defRPr/>
            </a:pPr>
            <a:r>
              <a:rPr lang="en-US" altLang="en-US" b="1" dirty="0"/>
              <a:t>Observational Studies: </a:t>
            </a:r>
            <a:r>
              <a:rPr lang="en-US" b="1" dirty="0" smtClean="0"/>
              <a:t>Cohort</a:t>
            </a:r>
          </a:p>
          <a:p>
            <a:pPr>
              <a:lnSpc>
                <a:spcPct val="93000"/>
              </a:lnSpc>
              <a:defRPr/>
            </a:pPr>
            <a:r>
              <a:rPr lang="en-US" dirty="0" smtClean="0"/>
              <a:t>Similar purpose as case-control studies, but you measure potential risk factors </a:t>
            </a:r>
            <a:r>
              <a:rPr lang="en-US" i="1" dirty="0" smtClean="0">
                <a:solidFill>
                  <a:srgbClr val="0000FF"/>
                </a:solidFill>
              </a:rPr>
              <a:t>before</a:t>
            </a:r>
            <a:r>
              <a:rPr lang="en-US" dirty="0" smtClean="0"/>
              <a:t> the subjects develop the condition.</a:t>
            </a:r>
          </a:p>
          <a:p>
            <a:pPr lvl="1">
              <a:lnSpc>
                <a:spcPct val="93000"/>
              </a:lnSpc>
              <a:defRPr/>
            </a:pPr>
            <a:r>
              <a:rPr lang="en-US" dirty="0" smtClean="0"/>
              <a:t>You go fishing for diseases (outcomes) arising from exposure(s).</a:t>
            </a:r>
          </a:p>
          <a:p>
            <a:pPr>
              <a:lnSpc>
                <a:spcPct val="93000"/>
              </a:lnSpc>
              <a:defRPr/>
            </a:pPr>
            <a:r>
              <a:rPr lang="en-US" dirty="0" smtClean="0"/>
              <a:t>In </a:t>
            </a:r>
            <a:r>
              <a:rPr lang="en-US" dirty="0" smtClean="0">
                <a:solidFill>
                  <a:srgbClr val="0000FF"/>
                </a:solidFill>
              </a:rPr>
              <a:t>prospective</a:t>
            </a:r>
            <a:r>
              <a:rPr lang="en-US" dirty="0" smtClean="0"/>
              <a:t> cohort studies the cohort (group of participants) is measured then followed up over a period of time to determine if or when the condition occurs.  </a:t>
            </a:r>
          </a:p>
          <a:p>
            <a:pPr lvl="1">
              <a:lnSpc>
                <a:spcPct val="93000"/>
              </a:lnSpc>
              <a:defRPr/>
            </a:pPr>
            <a:r>
              <a:rPr lang="en-US" dirty="0" smtClean="0"/>
              <a:t>Example: effect of physical activity on cardiovascular diseases.</a:t>
            </a:r>
          </a:p>
          <a:p>
            <a:pPr>
              <a:lnSpc>
                <a:spcPct val="93000"/>
              </a:lnSpc>
              <a:defRPr/>
            </a:pPr>
            <a:r>
              <a:rPr lang="en-US" dirty="0" smtClean="0"/>
              <a:t>Cohort studies are the best of the observational designs, but…</a:t>
            </a:r>
          </a:p>
          <a:p>
            <a:pPr lvl="1">
              <a:lnSpc>
                <a:spcPct val="93000"/>
              </a:lnSpc>
              <a:defRPr/>
            </a:pPr>
            <a:r>
              <a:rPr lang="en-US" dirty="0" smtClean="0">
                <a:solidFill>
                  <a:srgbClr val="0000FF"/>
                </a:solidFill>
              </a:rPr>
              <a:t>Monitoring periods</a:t>
            </a:r>
            <a:r>
              <a:rPr lang="en-US" dirty="0" smtClean="0"/>
              <a:t> are usually years.</a:t>
            </a:r>
          </a:p>
          <a:p>
            <a:pPr lvl="1">
              <a:lnSpc>
                <a:spcPct val="93000"/>
              </a:lnSpc>
              <a:defRPr/>
            </a:pPr>
            <a:r>
              <a:rPr lang="en-US" dirty="0" smtClean="0"/>
              <a:t>You’re </a:t>
            </a:r>
            <a:r>
              <a:rPr lang="en-US" dirty="0" smtClean="0">
                <a:solidFill>
                  <a:srgbClr val="0000FF"/>
                </a:solidFill>
              </a:rPr>
              <a:t>stuck with the exposures</a:t>
            </a:r>
            <a:r>
              <a:rPr lang="en-US" dirty="0" smtClean="0"/>
              <a:t> you measured at the start.</a:t>
            </a:r>
          </a:p>
          <a:p>
            <a:pPr lvl="1">
              <a:lnSpc>
                <a:spcPct val="93000"/>
              </a:lnSpc>
              <a:defRPr/>
            </a:pPr>
            <a:r>
              <a:rPr lang="en-US" dirty="0" smtClean="0"/>
              <a:t>Subjects may </a:t>
            </a:r>
            <a:r>
              <a:rPr lang="en-US" dirty="0" smtClean="0">
                <a:solidFill>
                  <a:srgbClr val="0000FF"/>
                </a:solidFill>
              </a:rPr>
              <a:t>change their behaviors</a:t>
            </a:r>
            <a:r>
              <a:rPr lang="en-US" dirty="0" smtClean="0"/>
              <a:t> or be </a:t>
            </a:r>
            <a:r>
              <a:rPr lang="en-US" dirty="0" smtClean="0">
                <a:solidFill>
                  <a:srgbClr val="0000FF"/>
                </a:solidFill>
              </a:rPr>
              <a:t>lost to follow-up</a:t>
            </a:r>
            <a:r>
              <a:rPr lang="en-US" dirty="0" smtClean="0"/>
              <a:t>.</a:t>
            </a:r>
          </a:p>
          <a:p>
            <a:pPr lvl="1">
              <a:lnSpc>
                <a:spcPct val="93000"/>
              </a:lnSpc>
              <a:defRPr/>
            </a:pPr>
            <a:r>
              <a:rPr lang="en-US" dirty="0" smtClean="0"/>
              <a:t>Sample sizes are feasible only for relatively </a:t>
            </a:r>
            <a:r>
              <a:rPr lang="en-US" dirty="0" smtClean="0">
                <a:solidFill>
                  <a:srgbClr val="0000FF"/>
                </a:solidFill>
              </a:rPr>
              <a:t>common conditions</a:t>
            </a:r>
            <a:r>
              <a:rPr lang="en-US" dirty="0" smtClean="0"/>
              <a:t>.</a:t>
            </a:r>
          </a:p>
          <a:p>
            <a:pPr>
              <a:lnSpc>
                <a:spcPct val="93000"/>
              </a:lnSpc>
              <a:defRPr/>
            </a:pPr>
            <a:r>
              <a:rPr lang="en-US" dirty="0" smtClean="0"/>
              <a:t>In </a:t>
            </a:r>
            <a:r>
              <a:rPr lang="en-US" dirty="0" smtClean="0">
                <a:solidFill>
                  <a:srgbClr val="0000FF"/>
                </a:solidFill>
              </a:rPr>
              <a:t>retrospective</a:t>
            </a:r>
            <a:r>
              <a:rPr lang="en-US" b="1" dirty="0" smtClean="0"/>
              <a:t> </a:t>
            </a:r>
            <a:r>
              <a:rPr lang="en-US" dirty="0" smtClean="0"/>
              <a:t>cohort studies the cohort is a defined group with good medical records of health outcomes and exposures.</a:t>
            </a:r>
          </a:p>
          <a:p>
            <a:pPr>
              <a:lnSpc>
                <a:spcPct val="93000"/>
              </a:lnSpc>
              <a:defRPr/>
            </a:pPr>
            <a:r>
              <a:rPr lang="en-US" sz="2700" dirty="0" smtClean="0"/>
              <a:t>Sample size: </a:t>
            </a:r>
            <a:r>
              <a:rPr lang="en-US" sz="2700" dirty="0"/>
              <a:t>~</a:t>
            </a:r>
            <a:r>
              <a:rPr lang="en-US" sz="2700" dirty="0" smtClean="0"/>
              <a:t>1000s.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 bldLvl="3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232" y="71438"/>
            <a:ext cx="9013188" cy="6717982"/>
          </a:xfrm>
        </p:spPr>
        <p:txBody>
          <a:bodyPr/>
          <a:lstStyle/>
          <a:p>
            <a:pPr>
              <a:lnSpc>
                <a:spcPct val="94000"/>
              </a:lnSpc>
              <a:buFont typeface="Symbol" panose="05050102010706020507" pitchFamily="18" charset="2"/>
              <a:buNone/>
              <a:defRPr/>
            </a:pPr>
            <a:r>
              <a:rPr lang="en-US" b="1" dirty="0" smtClean="0"/>
              <a:t>Interventions: Pre-post Single Group</a:t>
            </a:r>
          </a:p>
          <a:p>
            <a:pPr>
              <a:lnSpc>
                <a:spcPct val="94000"/>
              </a:lnSpc>
              <a:defRPr/>
            </a:pPr>
            <a:endParaRPr lang="en-US" dirty="0" smtClean="0"/>
          </a:p>
          <a:p>
            <a:pPr>
              <a:lnSpc>
                <a:spcPct val="94000"/>
              </a:lnSpc>
              <a:defRPr/>
            </a:pPr>
            <a:endParaRPr lang="en-US" dirty="0" smtClean="0"/>
          </a:p>
          <a:p>
            <a:pPr>
              <a:lnSpc>
                <a:spcPct val="94000"/>
              </a:lnSpc>
              <a:defRPr/>
            </a:pPr>
            <a:r>
              <a:rPr lang="en-US" dirty="0" smtClean="0"/>
              <a:t>Example: monitor performance of athletes in a team before and after a training camp.</a:t>
            </a:r>
          </a:p>
          <a:p>
            <a:pPr>
              <a:lnSpc>
                <a:spcPct val="94000"/>
              </a:lnSpc>
              <a:defRPr/>
            </a:pPr>
            <a:r>
              <a:rPr lang="en-US" dirty="0" smtClean="0"/>
              <a:t>Weakest design, because any change post treatment could be </a:t>
            </a:r>
            <a:r>
              <a:rPr lang="en-US" dirty="0" smtClean="0">
                <a:solidFill>
                  <a:srgbClr val="0000FF"/>
                </a:solidFill>
              </a:rPr>
              <a:t>coincidental</a:t>
            </a:r>
            <a:r>
              <a:rPr lang="en-US" dirty="0" smtClean="0"/>
              <a:t> (especially with only one pre trial).</a:t>
            </a:r>
          </a:p>
          <a:p>
            <a:pPr lvl="1">
              <a:lnSpc>
                <a:spcPct val="94000"/>
              </a:lnSpc>
              <a:defRPr/>
            </a:pPr>
            <a:r>
              <a:rPr lang="en-US" dirty="0" smtClean="0"/>
              <a:t>Researchers</a:t>
            </a:r>
            <a:r>
              <a:rPr lang="en-US" b="1" dirty="0" smtClean="0"/>
              <a:t> </a:t>
            </a:r>
            <a:r>
              <a:rPr lang="en-US" dirty="0" smtClean="0"/>
              <a:t>mitigate the problem of coincidental change by:</a:t>
            </a:r>
          </a:p>
          <a:p>
            <a:pPr lvl="2">
              <a:lnSpc>
                <a:spcPct val="94000"/>
              </a:lnSpc>
              <a:defRPr/>
            </a:pPr>
            <a:r>
              <a:rPr lang="en-US" dirty="0" smtClean="0"/>
              <a:t>having a </a:t>
            </a:r>
            <a:r>
              <a:rPr lang="en-US" dirty="0" smtClean="0">
                <a:solidFill>
                  <a:srgbClr val="0000FF"/>
                </a:solidFill>
              </a:rPr>
              <a:t>series of baseline (pre-) and post-intervention trials</a:t>
            </a:r>
            <a:r>
              <a:rPr lang="en-US" dirty="0" smtClean="0"/>
              <a:t> (hence the design is also known as a</a:t>
            </a:r>
            <a:r>
              <a:rPr lang="en-US" b="1" dirty="0" smtClean="0"/>
              <a:t> </a:t>
            </a:r>
            <a:r>
              <a:rPr lang="en-US" dirty="0">
                <a:solidFill>
                  <a:srgbClr val="0000FF"/>
                </a:solidFill>
              </a:rPr>
              <a:t>time series</a:t>
            </a:r>
            <a:r>
              <a:rPr lang="en-US" dirty="0" smtClean="0"/>
              <a:t>) and combining the pre to linearly predict what the post would have been without the intervention;</a:t>
            </a:r>
          </a:p>
          <a:p>
            <a:pPr lvl="2">
              <a:lnSpc>
                <a:spcPct val="94000"/>
              </a:lnSpc>
              <a:defRPr/>
            </a:pPr>
            <a:r>
              <a:rPr lang="en-US" dirty="0" smtClean="0"/>
              <a:t>starting the time series at </a:t>
            </a:r>
            <a:r>
              <a:rPr lang="en-US" dirty="0" smtClean="0">
                <a:solidFill>
                  <a:srgbClr val="0000FF"/>
                </a:solidFill>
              </a:rPr>
              <a:t>different times with different subjects</a:t>
            </a:r>
            <a:r>
              <a:rPr lang="en-US" dirty="0" smtClean="0"/>
              <a:t>;</a:t>
            </a:r>
          </a:p>
          <a:p>
            <a:pPr lvl="2">
              <a:lnSpc>
                <a:spcPct val="94000"/>
              </a:lnSpc>
              <a:defRPr/>
            </a:pPr>
            <a:r>
              <a:rPr lang="en-US" dirty="0" smtClean="0">
                <a:solidFill>
                  <a:srgbClr val="0000FF"/>
                </a:solidFill>
              </a:rPr>
              <a:t>repeating the treatment</a:t>
            </a:r>
            <a:r>
              <a:rPr lang="en-US" dirty="0" smtClean="0"/>
              <a:t> with the same subjects after washout.</a:t>
            </a:r>
          </a:p>
          <a:p>
            <a:pPr>
              <a:lnSpc>
                <a:spcPct val="94000"/>
              </a:lnSpc>
              <a:defRPr/>
            </a:pPr>
            <a:r>
              <a:rPr lang="en-US" altLang="en-US" dirty="0" smtClean="0"/>
              <a:t>Sample </a:t>
            </a:r>
            <a:r>
              <a:rPr lang="en-US" altLang="en-US" dirty="0"/>
              <a:t>size: </a:t>
            </a:r>
            <a:r>
              <a:rPr lang="en-US" altLang="en-US" dirty="0" smtClean="0"/>
              <a:t>can </a:t>
            </a:r>
            <a:r>
              <a:rPr lang="en-US" altLang="en-US" dirty="0"/>
              <a:t>be smallest of all </a:t>
            </a:r>
            <a:r>
              <a:rPr lang="en-US" altLang="en-US" dirty="0" smtClean="0"/>
              <a:t>designs (e.g., ~10), when reliability of the dependent variable is high.</a:t>
            </a:r>
          </a:p>
          <a:p>
            <a:pPr lvl="1">
              <a:lnSpc>
                <a:spcPct val="94000"/>
              </a:lnSpc>
              <a:defRPr/>
            </a:pPr>
            <a:r>
              <a:rPr lang="en-US" altLang="en-US" dirty="0" smtClean="0"/>
              <a:t>Alas, most measures of physical performance have low reliability.</a:t>
            </a:r>
            <a:endParaRPr lang="en-US" altLang="en-US" dirty="0"/>
          </a:p>
          <a:p>
            <a:pPr lvl="2">
              <a:lnSpc>
                <a:spcPct val="94000"/>
              </a:lnSpc>
              <a:defRPr/>
            </a:pPr>
            <a:endParaRPr lang="en-US" dirty="0" smtClean="0"/>
          </a:p>
          <a:p>
            <a:pPr>
              <a:lnSpc>
                <a:spcPct val="94000"/>
              </a:lnSpc>
              <a:defRPr/>
            </a:pPr>
            <a:endParaRPr lang="en-US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2458840" y="857250"/>
            <a:ext cx="5063597" cy="341357"/>
            <a:chOff x="2644776" y="857250"/>
            <a:chExt cx="5063597" cy="341357"/>
          </a:xfrm>
        </p:grpSpPr>
        <p:grpSp>
          <p:nvGrpSpPr>
            <p:cNvPr id="36868" name="Group 530"/>
            <p:cNvGrpSpPr>
              <a:grpSpLocks/>
            </p:cNvGrpSpPr>
            <p:nvPr/>
          </p:nvGrpSpPr>
          <p:grpSpPr bwMode="auto">
            <a:xfrm>
              <a:off x="2644776" y="857250"/>
              <a:ext cx="519113" cy="184150"/>
              <a:chOff x="1366" y="1638"/>
              <a:chExt cx="284" cy="97"/>
            </a:xfrm>
          </p:grpSpPr>
          <p:sp>
            <p:nvSpPr>
              <p:cNvPr id="36894" name="Rectangle 531"/>
              <p:cNvSpPr>
                <a:spLocks noChangeArrowheads="1"/>
              </p:cNvSpPr>
              <p:nvPr/>
            </p:nvSpPr>
            <p:spPr bwMode="auto">
              <a:xfrm>
                <a:off x="1366" y="1638"/>
                <a:ext cx="284" cy="97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95" name="Rectangle 532"/>
              <p:cNvSpPr>
                <a:spLocks noChangeArrowheads="1"/>
              </p:cNvSpPr>
              <p:nvPr/>
            </p:nvSpPr>
            <p:spPr bwMode="auto">
              <a:xfrm>
                <a:off x="1366" y="1638"/>
                <a:ext cx="284" cy="97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5611380" y="893908"/>
              <a:ext cx="2096993" cy="304699"/>
              <a:chOff x="5211311" y="1301999"/>
              <a:chExt cx="2096993" cy="304699"/>
            </a:xfrm>
          </p:grpSpPr>
          <p:sp>
            <p:nvSpPr>
              <p:cNvPr id="35" name="Rectangle 531"/>
              <p:cNvSpPr>
                <a:spLocks noChangeArrowheads="1"/>
              </p:cNvSpPr>
              <p:nvPr/>
            </p:nvSpPr>
            <p:spPr bwMode="auto">
              <a:xfrm>
                <a:off x="5211311" y="1365350"/>
                <a:ext cx="519113" cy="18415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 bwMode="auto">
              <a:xfrm>
                <a:off x="5558973" y="1301999"/>
                <a:ext cx="1749331" cy="30469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US" sz="2200" dirty="0" smtClean="0">
                    <a:latin typeface="+mn-lt"/>
                    <a:cs typeface="+mn-cs"/>
                  </a:rPr>
                  <a:t>    = intervention</a:t>
                </a:r>
                <a:endParaRPr lang="en-AU" sz="2200" dirty="0">
                  <a:latin typeface="+mn-lt"/>
                  <a:cs typeface="+mn-cs"/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539552" y="567930"/>
            <a:ext cx="8395364" cy="473470"/>
            <a:chOff x="725488" y="567930"/>
            <a:chExt cx="8395364" cy="473470"/>
          </a:xfrm>
        </p:grpSpPr>
        <p:grpSp>
          <p:nvGrpSpPr>
            <p:cNvPr id="4" name="Group 3"/>
            <p:cNvGrpSpPr/>
            <p:nvPr/>
          </p:nvGrpSpPr>
          <p:grpSpPr>
            <a:xfrm>
              <a:off x="725488" y="857250"/>
              <a:ext cx="1725613" cy="184150"/>
              <a:chOff x="725488" y="857250"/>
              <a:chExt cx="1725613" cy="184150"/>
            </a:xfrm>
          </p:grpSpPr>
          <p:grpSp>
            <p:nvGrpSpPr>
              <p:cNvPr id="36873" name="Group 545"/>
              <p:cNvGrpSpPr>
                <a:grpSpLocks/>
              </p:cNvGrpSpPr>
              <p:nvPr/>
            </p:nvGrpSpPr>
            <p:grpSpPr bwMode="auto">
              <a:xfrm>
                <a:off x="725488" y="863600"/>
                <a:ext cx="168275" cy="177800"/>
                <a:chOff x="314" y="1641"/>
                <a:chExt cx="92" cy="94"/>
              </a:xfrm>
            </p:grpSpPr>
            <p:sp>
              <p:nvSpPr>
                <p:cNvPr id="36884" name="Oval 546"/>
                <p:cNvSpPr>
                  <a:spLocks noChangeArrowheads="1"/>
                </p:cNvSpPr>
                <p:nvPr/>
              </p:nvSpPr>
              <p:spPr bwMode="auto">
                <a:xfrm>
                  <a:off x="314" y="1641"/>
                  <a:ext cx="92" cy="94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6885" name="Oval 547"/>
                <p:cNvSpPr>
                  <a:spLocks noChangeArrowheads="1"/>
                </p:cNvSpPr>
                <p:nvPr/>
              </p:nvSpPr>
              <p:spPr bwMode="auto">
                <a:xfrm>
                  <a:off x="314" y="1641"/>
                  <a:ext cx="92" cy="94"/>
                </a:xfrm>
                <a:prstGeom prst="ellipse">
                  <a:avLst/>
                </a:prstGeom>
                <a:noFill/>
                <a:ln w="20638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36874" name="Group 548"/>
              <p:cNvGrpSpPr>
                <a:grpSpLocks/>
              </p:cNvGrpSpPr>
              <p:nvPr/>
            </p:nvGrpSpPr>
            <p:grpSpPr bwMode="auto">
              <a:xfrm>
                <a:off x="1239838" y="863600"/>
                <a:ext cx="173038" cy="177800"/>
                <a:chOff x="596" y="1641"/>
                <a:chExt cx="95" cy="94"/>
              </a:xfrm>
            </p:grpSpPr>
            <p:sp>
              <p:nvSpPr>
                <p:cNvPr id="36882" name="Oval 549"/>
                <p:cNvSpPr>
                  <a:spLocks noChangeArrowheads="1"/>
                </p:cNvSpPr>
                <p:nvPr/>
              </p:nvSpPr>
              <p:spPr bwMode="auto">
                <a:xfrm>
                  <a:off x="596" y="1641"/>
                  <a:ext cx="95" cy="94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6883" name="Oval 550"/>
                <p:cNvSpPr>
                  <a:spLocks noChangeArrowheads="1"/>
                </p:cNvSpPr>
                <p:nvPr/>
              </p:nvSpPr>
              <p:spPr bwMode="auto">
                <a:xfrm>
                  <a:off x="596" y="1641"/>
                  <a:ext cx="95" cy="94"/>
                </a:xfrm>
                <a:prstGeom prst="ellipse">
                  <a:avLst/>
                </a:prstGeom>
                <a:noFill/>
                <a:ln w="20638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36875" name="Group 551"/>
              <p:cNvGrpSpPr>
                <a:grpSpLocks/>
              </p:cNvGrpSpPr>
              <p:nvPr/>
            </p:nvGrpSpPr>
            <p:grpSpPr bwMode="auto">
              <a:xfrm>
                <a:off x="1760538" y="863600"/>
                <a:ext cx="171450" cy="177800"/>
                <a:chOff x="881" y="1641"/>
                <a:chExt cx="94" cy="94"/>
              </a:xfrm>
            </p:grpSpPr>
            <p:sp>
              <p:nvSpPr>
                <p:cNvPr id="36880" name="Oval 552"/>
                <p:cNvSpPr>
                  <a:spLocks noChangeArrowheads="1"/>
                </p:cNvSpPr>
                <p:nvPr/>
              </p:nvSpPr>
              <p:spPr bwMode="auto">
                <a:xfrm>
                  <a:off x="881" y="1641"/>
                  <a:ext cx="94" cy="94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6881" name="Oval 553"/>
                <p:cNvSpPr>
                  <a:spLocks noChangeArrowheads="1"/>
                </p:cNvSpPr>
                <p:nvPr/>
              </p:nvSpPr>
              <p:spPr bwMode="auto">
                <a:xfrm>
                  <a:off x="881" y="1641"/>
                  <a:ext cx="94" cy="94"/>
                </a:xfrm>
                <a:prstGeom prst="ellipse">
                  <a:avLst/>
                </a:prstGeom>
                <a:noFill/>
                <a:ln w="20638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36876" name="Group 554"/>
              <p:cNvGrpSpPr>
                <a:grpSpLocks/>
              </p:cNvGrpSpPr>
              <p:nvPr/>
            </p:nvGrpSpPr>
            <p:grpSpPr bwMode="auto">
              <a:xfrm>
                <a:off x="2278063" y="857250"/>
                <a:ext cx="173038" cy="184150"/>
                <a:chOff x="1165" y="1638"/>
                <a:chExt cx="95" cy="97"/>
              </a:xfrm>
            </p:grpSpPr>
            <p:sp>
              <p:nvSpPr>
                <p:cNvPr id="36878" name="Oval 555"/>
                <p:cNvSpPr>
                  <a:spLocks noChangeArrowheads="1"/>
                </p:cNvSpPr>
                <p:nvPr/>
              </p:nvSpPr>
              <p:spPr bwMode="auto">
                <a:xfrm>
                  <a:off x="1165" y="1638"/>
                  <a:ext cx="95" cy="97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6879" name="Oval 556"/>
                <p:cNvSpPr>
                  <a:spLocks noChangeArrowheads="1"/>
                </p:cNvSpPr>
                <p:nvPr/>
              </p:nvSpPr>
              <p:spPr bwMode="auto">
                <a:xfrm>
                  <a:off x="1165" y="1638"/>
                  <a:ext cx="95" cy="97"/>
                </a:xfrm>
                <a:prstGeom prst="ellipse">
                  <a:avLst/>
                </a:prstGeom>
                <a:noFill/>
                <a:ln w="20638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3" name="TextBox 2"/>
            <p:cNvSpPr txBox="1"/>
            <p:nvPr/>
          </p:nvSpPr>
          <p:spPr bwMode="auto">
            <a:xfrm>
              <a:off x="6114133" y="567930"/>
              <a:ext cx="3006719" cy="30469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200" dirty="0" smtClean="0">
                  <a:latin typeface="+mn-lt"/>
                  <a:cs typeface="+mn-cs"/>
                </a:rPr>
                <a:t>= measurements of a sample</a:t>
              </a:r>
              <a:endParaRPr lang="en-AU" sz="2200" dirty="0">
                <a:latin typeface="+mn-lt"/>
                <a:cs typeface="+mn-cs"/>
              </a:endParaRPr>
            </a:p>
          </p:txBody>
        </p:sp>
        <p:sp>
          <p:nvSpPr>
            <p:cNvPr id="44" name="Oval 535"/>
            <p:cNvSpPr>
              <a:spLocks noChangeArrowheads="1"/>
            </p:cNvSpPr>
            <p:nvPr/>
          </p:nvSpPr>
          <p:spPr bwMode="auto">
            <a:xfrm>
              <a:off x="5616543" y="619562"/>
              <a:ext cx="169863" cy="177800"/>
            </a:xfrm>
            <a:prstGeom prst="ellipse">
              <a:avLst/>
            </a:prstGeom>
            <a:noFill/>
            <a:ln w="206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Clr>
                  <a:srgbClr val="0000FF"/>
                </a:buClr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5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AU" altLang="en-US" sz="26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193852" y="619562"/>
            <a:ext cx="5610472" cy="901768"/>
            <a:chOff x="3379788" y="619562"/>
            <a:chExt cx="5610472" cy="901768"/>
          </a:xfrm>
        </p:grpSpPr>
        <p:grpSp>
          <p:nvGrpSpPr>
            <p:cNvPr id="36869" name="Group 533"/>
            <p:cNvGrpSpPr>
              <a:grpSpLocks/>
            </p:cNvGrpSpPr>
            <p:nvPr/>
          </p:nvGrpSpPr>
          <p:grpSpPr bwMode="auto">
            <a:xfrm>
              <a:off x="3379788" y="863600"/>
              <a:ext cx="169863" cy="177800"/>
              <a:chOff x="1769" y="1641"/>
              <a:chExt cx="93" cy="94"/>
            </a:xfrm>
          </p:grpSpPr>
          <p:sp>
            <p:nvSpPr>
              <p:cNvPr id="36892" name="Oval 534"/>
              <p:cNvSpPr>
                <a:spLocks noChangeArrowheads="1"/>
              </p:cNvSpPr>
              <p:nvPr/>
            </p:nvSpPr>
            <p:spPr bwMode="auto">
              <a:xfrm>
                <a:off x="1769" y="1641"/>
                <a:ext cx="93" cy="94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93" name="Oval 535"/>
              <p:cNvSpPr>
                <a:spLocks noChangeArrowheads="1"/>
              </p:cNvSpPr>
              <p:nvPr/>
            </p:nvSpPr>
            <p:spPr bwMode="auto">
              <a:xfrm>
                <a:off x="1769" y="1641"/>
                <a:ext cx="93" cy="94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6870" name="Group 536"/>
            <p:cNvGrpSpPr>
              <a:grpSpLocks/>
            </p:cNvGrpSpPr>
            <p:nvPr/>
          </p:nvGrpSpPr>
          <p:grpSpPr bwMode="auto">
            <a:xfrm>
              <a:off x="3894138" y="863600"/>
              <a:ext cx="174625" cy="177800"/>
              <a:chOff x="2051" y="1641"/>
              <a:chExt cx="95" cy="94"/>
            </a:xfrm>
          </p:grpSpPr>
          <p:sp>
            <p:nvSpPr>
              <p:cNvPr id="36890" name="Oval 537"/>
              <p:cNvSpPr>
                <a:spLocks noChangeArrowheads="1"/>
              </p:cNvSpPr>
              <p:nvPr/>
            </p:nvSpPr>
            <p:spPr bwMode="auto">
              <a:xfrm>
                <a:off x="2051" y="1641"/>
                <a:ext cx="95" cy="94"/>
              </a:xfrm>
              <a:prstGeom prst="ellipse">
                <a:avLst/>
              </a:prstGeom>
              <a:solidFill>
                <a:srgbClr val="FF505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91" name="Oval 538"/>
              <p:cNvSpPr>
                <a:spLocks noChangeArrowheads="1"/>
              </p:cNvSpPr>
              <p:nvPr/>
            </p:nvSpPr>
            <p:spPr bwMode="auto">
              <a:xfrm>
                <a:off x="2051" y="1641"/>
                <a:ext cx="95" cy="94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6871" name="Group 539"/>
            <p:cNvGrpSpPr>
              <a:grpSpLocks/>
            </p:cNvGrpSpPr>
            <p:nvPr/>
          </p:nvGrpSpPr>
          <p:grpSpPr bwMode="auto">
            <a:xfrm>
              <a:off x="4414838" y="863600"/>
              <a:ext cx="173038" cy="177800"/>
              <a:chOff x="2336" y="1641"/>
              <a:chExt cx="95" cy="94"/>
            </a:xfrm>
          </p:grpSpPr>
          <p:sp>
            <p:nvSpPr>
              <p:cNvPr id="36888" name="Oval 540"/>
              <p:cNvSpPr>
                <a:spLocks noChangeArrowheads="1"/>
              </p:cNvSpPr>
              <p:nvPr/>
            </p:nvSpPr>
            <p:spPr bwMode="auto">
              <a:xfrm>
                <a:off x="2336" y="1641"/>
                <a:ext cx="95" cy="94"/>
              </a:xfrm>
              <a:prstGeom prst="ellipse">
                <a:avLst/>
              </a:prstGeom>
              <a:solidFill>
                <a:srgbClr val="FF9999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89" name="Oval 541"/>
              <p:cNvSpPr>
                <a:spLocks noChangeArrowheads="1"/>
              </p:cNvSpPr>
              <p:nvPr/>
            </p:nvSpPr>
            <p:spPr bwMode="auto">
              <a:xfrm>
                <a:off x="2336" y="1641"/>
                <a:ext cx="95" cy="94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6872" name="Group 542"/>
            <p:cNvGrpSpPr>
              <a:grpSpLocks/>
            </p:cNvGrpSpPr>
            <p:nvPr/>
          </p:nvGrpSpPr>
          <p:grpSpPr bwMode="auto">
            <a:xfrm>
              <a:off x="4932363" y="863600"/>
              <a:ext cx="174625" cy="182563"/>
              <a:chOff x="2620" y="1641"/>
              <a:chExt cx="95" cy="97"/>
            </a:xfrm>
          </p:grpSpPr>
          <p:sp>
            <p:nvSpPr>
              <p:cNvPr id="36886" name="Oval 543"/>
              <p:cNvSpPr>
                <a:spLocks noChangeArrowheads="1"/>
              </p:cNvSpPr>
              <p:nvPr/>
            </p:nvSpPr>
            <p:spPr bwMode="auto">
              <a:xfrm>
                <a:off x="2620" y="1641"/>
                <a:ext cx="95" cy="97"/>
              </a:xfrm>
              <a:prstGeom prst="ellipse">
                <a:avLst/>
              </a:prstGeom>
              <a:solidFill>
                <a:srgbClr val="FFCC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87" name="Oval 544"/>
              <p:cNvSpPr>
                <a:spLocks noChangeArrowheads="1"/>
              </p:cNvSpPr>
              <p:nvPr/>
            </p:nvSpPr>
            <p:spPr bwMode="auto">
              <a:xfrm>
                <a:off x="2620" y="1641"/>
                <a:ext cx="95" cy="97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43" name="TextBox 42"/>
            <p:cNvSpPr txBox="1"/>
            <p:nvPr/>
          </p:nvSpPr>
          <p:spPr bwMode="auto">
            <a:xfrm>
              <a:off x="5580112" y="1233559"/>
              <a:ext cx="3410148" cy="28777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 sz="2200" dirty="0">
                  <a:latin typeface="+mn-lt"/>
                  <a:cs typeface="+mn-cs"/>
                </a:rPr>
                <a:t>S</a:t>
              </a:r>
              <a:r>
                <a:rPr lang="en-US" sz="2200" dirty="0" smtClean="0">
                  <a:latin typeface="+mn-lt"/>
                  <a:cs typeface="+mn-cs"/>
                </a:rPr>
                <a:t>hading shows effect wearing off</a:t>
              </a:r>
              <a:endParaRPr lang="en-AU" sz="2200" dirty="0">
                <a:latin typeface="+mn-lt"/>
                <a:cs typeface="+mn-cs"/>
              </a:endParaRPr>
            </a:p>
          </p:txBody>
        </p:sp>
        <p:sp>
          <p:nvSpPr>
            <p:cNvPr id="45" name="Oval 535"/>
            <p:cNvSpPr>
              <a:spLocks noChangeArrowheads="1"/>
            </p:cNvSpPr>
            <p:nvPr/>
          </p:nvSpPr>
          <p:spPr bwMode="auto">
            <a:xfrm>
              <a:off x="5870761" y="619562"/>
              <a:ext cx="169863" cy="177800"/>
            </a:xfrm>
            <a:prstGeom prst="ellipse">
              <a:avLst/>
            </a:prstGeom>
            <a:solidFill>
              <a:srgbClr val="FF0000"/>
            </a:solidFill>
            <a:ln w="20638" cap="rnd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Clr>
                  <a:srgbClr val="0000FF"/>
                </a:buClr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5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AU" altLang="en-US" sz="26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79240" y="1097914"/>
            <a:ext cx="2755900" cy="440344"/>
            <a:chOff x="579240" y="1097914"/>
            <a:chExt cx="2755900" cy="440344"/>
          </a:xfrm>
        </p:grpSpPr>
        <p:sp>
          <p:nvSpPr>
            <p:cNvPr id="36877" name="Freeform 557"/>
            <p:cNvSpPr>
              <a:spLocks noEditPoints="1"/>
            </p:cNvSpPr>
            <p:nvPr/>
          </p:nvSpPr>
          <p:spPr bwMode="auto">
            <a:xfrm>
              <a:off x="579240" y="1097914"/>
              <a:ext cx="2755900" cy="319405"/>
            </a:xfrm>
            <a:custGeom>
              <a:avLst/>
              <a:gdLst>
                <a:gd name="T0" fmla="*/ 0 w 11416"/>
                <a:gd name="T1" fmla="*/ 0 h 933"/>
                <a:gd name="T2" fmla="*/ 0 w 11416"/>
                <a:gd name="T3" fmla="*/ 0 h 933"/>
                <a:gd name="T4" fmla="*/ 0 w 11416"/>
                <a:gd name="T5" fmla="*/ 0 h 933"/>
                <a:gd name="T6" fmla="*/ 0 w 11416"/>
                <a:gd name="T7" fmla="*/ 0 h 933"/>
                <a:gd name="T8" fmla="*/ 0 w 11416"/>
                <a:gd name="T9" fmla="*/ 0 h 933"/>
                <a:gd name="T10" fmla="*/ 0 w 11416"/>
                <a:gd name="T11" fmla="*/ 0 h 933"/>
                <a:gd name="T12" fmla="*/ 0 w 11416"/>
                <a:gd name="T13" fmla="*/ 0 h 933"/>
                <a:gd name="T14" fmla="*/ 0 w 11416"/>
                <a:gd name="T15" fmla="*/ 0 h 933"/>
                <a:gd name="T16" fmla="*/ 0 w 11416"/>
                <a:gd name="T17" fmla="*/ 0 h 933"/>
                <a:gd name="T18" fmla="*/ 0 w 11416"/>
                <a:gd name="T19" fmla="*/ 0 h 933"/>
                <a:gd name="T20" fmla="*/ 0 w 11416"/>
                <a:gd name="T21" fmla="*/ 0 h 933"/>
                <a:gd name="T22" fmla="*/ 0 w 11416"/>
                <a:gd name="T23" fmla="*/ 0 h 933"/>
                <a:gd name="T24" fmla="*/ 0 w 11416"/>
                <a:gd name="T25" fmla="*/ 0 h 933"/>
                <a:gd name="T26" fmla="*/ 0 w 11416"/>
                <a:gd name="T27" fmla="*/ 0 h 933"/>
                <a:gd name="T28" fmla="*/ 0 w 11416"/>
                <a:gd name="T29" fmla="*/ 0 h 933"/>
                <a:gd name="T30" fmla="*/ 0 w 11416"/>
                <a:gd name="T31" fmla="*/ 0 h 933"/>
                <a:gd name="T32" fmla="*/ 0 w 11416"/>
                <a:gd name="T33" fmla="*/ 0 h 933"/>
                <a:gd name="T34" fmla="*/ 0 w 11416"/>
                <a:gd name="T35" fmla="*/ 0 h 933"/>
                <a:gd name="T36" fmla="*/ 0 w 11416"/>
                <a:gd name="T37" fmla="*/ 0 h 933"/>
                <a:gd name="T38" fmla="*/ 0 w 11416"/>
                <a:gd name="T39" fmla="*/ 0 h 933"/>
                <a:gd name="T40" fmla="*/ 0 w 11416"/>
                <a:gd name="T41" fmla="*/ 0 h 933"/>
                <a:gd name="T42" fmla="*/ 0 w 11416"/>
                <a:gd name="T43" fmla="*/ 0 h 933"/>
                <a:gd name="T44" fmla="*/ 0 w 11416"/>
                <a:gd name="T45" fmla="*/ 0 h 93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416"/>
                <a:gd name="T70" fmla="*/ 0 h 933"/>
                <a:gd name="T71" fmla="*/ 11416 w 11416"/>
                <a:gd name="T72" fmla="*/ 933 h 93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416" h="933">
                  <a:moveTo>
                    <a:pt x="66" y="150"/>
                  </a:moveTo>
                  <a:lnTo>
                    <a:pt x="6566" y="150"/>
                  </a:lnTo>
                  <a:cubicBezTo>
                    <a:pt x="6603" y="150"/>
                    <a:pt x="6633" y="180"/>
                    <a:pt x="6633" y="217"/>
                  </a:cubicBezTo>
                  <a:lnTo>
                    <a:pt x="6633" y="867"/>
                  </a:lnTo>
                  <a:lnTo>
                    <a:pt x="6566" y="800"/>
                  </a:lnTo>
                  <a:lnTo>
                    <a:pt x="11150" y="800"/>
                  </a:lnTo>
                  <a:lnTo>
                    <a:pt x="11083" y="867"/>
                  </a:lnTo>
                  <a:lnTo>
                    <a:pt x="11083" y="400"/>
                  </a:lnTo>
                  <a:cubicBezTo>
                    <a:pt x="11083" y="363"/>
                    <a:pt x="11113" y="333"/>
                    <a:pt x="11150" y="333"/>
                  </a:cubicBezTo>
                  <a:cubicBezTo>
                    <a:pt x="11187" y="333"/>
                    <a:pt x="11216" y="363"/>
                    <a:pt x="11216" y="400"/>
                  </a:cubicBezTo>
                  <a:lnTo>
                    <a:pt x="11216" y="867"/>
                  </a:lnTo>
                  <a:cubicBezTo>
                    <a:pt x="11216" y="904"/>
                    <a:pt x="11187" y="933"/>
                    <a:pt x="11150" y="933"/>
                  </a:cubicBezTo>
                  <a:lnTo>
                    <a:pt x="6566" y="933"/>
                  </a:lnTo>
                  <a:cubicBezTo>
                    <a:pt x="6530" y="933"/>
                    <a:pt x="6500" y="904"/>
                    <a:pt x="6500" y="867"/>
                  </a:cubicBezTo>
                  <a:lnTo>
                    <a:pt x="6500" y="217"/>
                  </a:lnTo>
                  <a:lnTo>
                    <a:pt x="6566" y="283"/>
                  </a:lnTo>
                  <a:lnTo>
                    <a:pt x="66" y="283"/>
                  </a:lnTo>
                  <a:cubicBezTo>
                    <a:pt x="30" y="283"/>
                    <a:pt x="0" y="254"/>
                    <a:pt x="0" y="217"/>
                  </a:cubicBezTo>
                  <a:cubicBezTo>
                    <a:pt x="0" y="180"/>
                    <a:pt x="30" y="150"/>
                    <a:pt x="66" y="150"/>
                  </a:cubicBezTo>
                  <a:close/>
                  <a:moveTo>
                    <a:pt x="10883" y="533"/>
                  </a:moveTo>
                  <a:lnTo>
                    <a:pt x="11150" y="0"/>
                  </a:lnTo>
                  <a:lnTo>
                    <a:pt x="11416" y="533"/>
                  </a:lnTo>
                  <a:lnTo>
                    <a:pt x="10883" y="533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42" name="TextBox 41"/>
            <p:cNvSpPr txBox="1"/>
            <p:nvPr/>
          </p:nvSpPr>
          <p:spPr bwMode="auto">
            <a:xfrm>
              <a:off x="609377" y="1233559"/>
              <a:ext cx="1515354" cy="30469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2200" dirty="0" smtClean="0">
                  <a:latin typeface="+mn-lt"/>
                  <a:cs typeface="+mn-cs"/>
                </a:rPr>
                <a:t>combine</a:t>
              </a:r>
              <a:endParaRPr lang="en-AU" sz="2200" dirty="0">
                <a:latin typeface="+mn-lt"/>
                <a:cs typeface="+mn-cs"/>
              </a:endParaRPr>
            </a:p>
          </p:txBody>
        </p:sp>
      </p:grpSp>
      <p:sp>
        <p:nvSpPr>
          <p:cNvPr id="47" name="Freeform 145"/>
          <p:cNvSpPr>
            <a:spLocks noEditPoints="1"/>
          </p:cNvSpPr>
          <p:nvPr/>
        </p:nvSpPr>
        <p:spPr bwMode="auto">
          <a:xfrm>
            <a:off x="2148840" y="1141409"/>
            <a:ext cx="1188782" cy="274638"/>
          </a:xfrm>
          <a:custGeom>
            <a:avLst/>
            <a:gdLst>
              <a:gd name="T0" fmla="*/ 0 w 2325"/>
              <a:gd name="T1" fmla="*/ 0 h 550"/>
              <a:gd name="T2" fmla="*/ 0 w 2325"/>
              <a:gd name="T3" fmla="*/ 0 h 550"/>
              <a:gd name="T4" fmla="*/ 0 w 2325"/>
              <a:gd name="T5" fmla="*/ 0 h 550"/>
              <a:gd name="T6" fmla="*/ 0 w 2325"/>
              <a:gd name="T7" fmla="*/ 0 h 550"/>
              <a:gd name="T8" fmla="*/ 0 w 2325"/>
              <a:gd name="T9" fmla="*/ 0 h 550"/>
              <a:gd name="T10" fmla="*/ 0 w 2325"/>
              <a:gd name="T11" fmla="*/ 0 h 550"/>
              <a:gd name="T12" fmla="*/ 0 w 2325"/>
              <a:gd name="T13" fmla="*/ 0 h 550"/>
              <a:gd name="T14" fmla="*/ 0 w 2325"/>
              <a:gd name="T15" fmla="*/ 0 h 550"/>
              <a:gd name="T16" fmla="*/ 0 w 2325"/>
              <a:gd name="T17" fmla="*/ 0 h 550"/>
              <a:gd name="T18" fmla="*/ 0 w 2325"/>
              <a:gd name="T19" fmla="*/ 0 h 550"/>
              <a:gd name="T20" fmla="*/ 0 w 2325"/>
              <a:gd name="T21" fmla="*/ 0 h 550"/>
              <a:gd name="T22" fmla="*/ 0 w 2325"/>
              <a:gd name="T23" fmla="*/ 0 h 550"/>
              <a:gd name="T24" fmla="*/ 0 w 2325"/>
              <a:gd name="T25" fmla="*/ 0 h 550"/>
              <a:gd name="T26" fmla="*/ 0 w 2325"/>
              <a:gd name="T27" fmla="*/ 0 h 550"/>
              <a:gd name="T28" fmla="*/ 0 w 2325"/>
              <a:gd name="T29" fmla="*/ 0 h 550"/>
              <a:gd name="T30" fmla="*/ 0 w 2325"/>
              <a:gd name="T31" fmla="*/ 0 h 550"/>
              <a:gd name="T32" fmla="*/ 0 w 2325"/>
              <a:gd name="T33" fmla="*/ 0 h 550"/>
              <a:gd name="T34" fmla="*/ 0 w 2325"/>
              <a:gd name="T35" fmla="*/ 0 h 550"/>
              <a:gd name="T36" fmla="*/ 0 w 2325"/>
              <a:gd name="T37" fmla="*/ 0 h 55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325"/>
              <a:gd name="T58" fmla="*/ 0 h 550"/>
              <a:gd name="T59" fmla="*/ 2325 w 2325"/>
              <a:gd name="T60" fmla="*/ 550 h 55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325" h="550">
                <a:moveTo>
                  <a:pt x="67" y="34"/>
                </a:moveTo>
                <a:lnTo>
                  <a:pt x="67" y="517"/>
                </a:lnTo>
                <a:lnTo>
                  <a:pt x="34" y="484"/>
                </a:lnTo>
                <a:lnTo>
                  <a:pt x="2192" y="484"/>
                </a:lnTo>
                <a:lnTo>
                  <a:pt x="2159" y="517"/>
                </a:lnTo>
                <a:lnTo>
                  <a:pt x="2159" y="234"/>
                </a:lnTo>
                <a:cubicBezTo>
                  <a:pt x="2159" y="215"/>
                  <a:pt x="2174" y="200"/>
                  <a:pt x="2192" y="200"/>
                </a:cubicBezTo>
                <a:cubicBezTo>
                  <a:pt x="2211" y="200"/>
                  <a:pt x="2225" y="215"/>
                  <a:pt x="2225" y="234"/>
                </a:cubicBezTo>
                <a:lnTo>
                  <a:pt x="2225" y="517"/>
                </a:lnTo>
                <a:cubicBezTo>
                  <a:pt x="2225" y="536"/>
                  <a:pt x="2211" y="550"/>
                  <a:pt x="2192" y="550"/>
                </a:cubicBezTo>
                <a:lnTo>
                  <a:pt x="34" y="550"/>
                </a:lnTo>
                <a:cubicBezTo>
                  <a:pt x="15" y="550"/>
                  <a:pt x="0" y="536"/>
                  <a:pt x="0" y="517"/>
                </a:cubicBezTo>
                <a:lnTo>
                  <a:pt x="0" y="34"/>
                </a:lnTo>
                <a:cubicBezTo>
                  <a:pt x="0" y="15"/>
                  <a:pt x="15" y="0"/>
                  <a:pt x="34" y="0"/>
                </a:cubicBezTo>
                <a:cubicBezTo>
                  <a:pt x="52" y="0"/>
                  <a:pt x="67" y="15"/>
                  <a:pt x="67" y="34"/>
                </a:cubicBezTo>
                <a:close/>
                <a:moveTo>
                  <a:pt x="2059" y="300"/>
                </a:moveTo>
                <a:lnTo>
                  <a:pt x="2192" y="34"/>
                </a:lnTo>
                <a:lnTo>
                  <a:pt x="2325" y="300"/>
                </a:lnTo>
                <a:lnTo>
                  <a:pt x="2059" y="30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uiExpand="1" build="p" bldLvl="3" autoUpdateAnimBg="0"/>
      <p:bldP spid="4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92075"/>
            <a:ext cx="8709025" cy="5929213"/>
          </a:xfrm>
        </p:spPr>
        <p:txBody>
          <a:bodyPr/>
          <a:lstStyle/>
          <a:p>
            <a:pPr marL="58738" indent="0">
              <a:buNone/>
              <a:defRPr/>
            </a:pPr>
            <a:r>
              <a:rPr lang="en-US" b="1" dirty="0" smtClean="0"/>
              <a:t>Interventions</a:t>
            </a:r>
            <a:r>
              <a:rPr lang="en-US" b="1" dirty="0"/>
              <a:t>: </a:t>
            </a:r>
            <a:r>
              <a:rPr lang="en-US" altLang="en-US" b="1" dirty="0" smtClean="0"/>
              <a:t>Post-only Crossover</a:t>
            </a:r>
          </a:p>
          <a:p>
            <a:pPr>
              <a:defRPr/>
            </a:pPr>
            <a:endParaRPr lang="en-US" altLang="en-US" b="1" dirty="0" smtClean="0"/>
          </a:p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Example: acute effect of a dietary supplement on performance.</a:t>
            </a:r>
          </a:p>
          <a:p>
            <a:pPr>
              <a:defRPr/>
            </a:pPr>
            <a:r>
              <a:rPr lang="en-US" altLang="en-US" dirty="0" smtClean="0"/>
              <a:t>Also has</a:t>
            </a:r>
            <a:r>
              <a:rPr lang="en-US" altLang="en-US" dirty="0" smtClean="0">
                <a:solidFill>
                  <a:srgbClr val="0000FF"/>
                </a:solidFill>
              </a:rPr>
              <a:t> </a:t>
            </a:r>
            <a:r>
              <a:rPr lang="en-US" altLang="en-US" dirty="0">
                <a:solidFill>
                  <a:srgbClr val="0000FF"/>
                </a:solidFill>
              </a:rPr>
              <a:t>s</a:t>
            </a:r>
            <a:r>
              <a:rPr lang="en-US" altLang="en-US" dirty="0" smtClean="0">
                <a:solidFill>
                  <a:srgbClr val="0000FF"/>
                </a:solidFill>
              </a:rPr>
              <a:t>mallest sample size</a:t>
            </a:r>
            <a:r>
              <a:rPr lang="en-US" altLang="en-US" dirty="0" smtClean="0"/>
              <a:t>, when reliability is high.</a:t>
            </a:r>
          </a:p>
          <a:p>
            <a:pPr>
              <a:defRPr/>
            </a:pPr>
            <a:r>
              <a:rPr lang="en-US" altLang="en-US" dirty="0" smtClean="0"/>
              <a:t>Good for study of </a:t>
            </a:r>
            <a:r>
              <a:rPr lang="en-US" altLang="en-US" dirty="0" smtClean="0">
                <a:solidFill>
                  <a:srgbClr val="0000FF"/>
                </a:solidFill>
              </a:rPr>
              <a:t>acute effects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solidFill>
                  <a:srgbClr val="0000FF"/>
                </a:solidFill>
              </a:rPr>
              <a:t>multiple treatments</a:t>
            </a:r>
            <a:r>
              <a:rPr lang="en-US" altLang="en-US" dirty="0" smtClean="0"/>
              <a:t> when there is a </a:t>
            </a:r>
            <a:r>
              <a:rPr lang="en-US" altLang="en-US" dirty="0" smtClean="0">
                <a:solidFill>
                  <a:srgbClr val="0000FF"/>
                </a:solidFill>
              </a:rPr>
              <a:t>quick washout</a:t>
            </a:r>
            <a:r>
              <a:rPr lang="en-US" altLang="en-US" dirty="0" smtClean="0"/>
              <a:t>.</a:t>
            </a:r>
          </a:p>
          <a:p>
            <a:pPr lvl="1">
              <a:buClr>
                <a:srgbClr val="BF00BF"/>
              </a:buClr>
              <a:defRPr/>
            </a:pPr>
            <a:r>
              <a:rPr lang="en-US" altLang="en-US" dirty="0" smtClean="0"/>
              <a:t>With three or more treatments, subjects are split into equal-sized groups with treatments following each other in a balanced fashion.</a:t>
            </a:r>
          </a:p>
          <a:p>
            <a:pPr>
              <a:defRPr/>
            </a:pPr>
            <a:r>
              <a:rPr lang="en-US" altLang="en-US" dirty="0" smtClean="0"/>
              <a:t>Good </a:t>
            </a:r>
            <a:r>
              <a:rPr lang="en-US" altLang="en-US" dirty="0"/>
              <a:t>for </a:t>
            </a:r>
            <a:r>
              <a:rPr lang="en-US" altLang="en-US" dirty="0">
                <a:solidFill>
                  <a:srgbClr val="0000FF"/>
                </a:solidFill>
              </a:rPr>
              <a:t>compliance</a:t>
            </a:r>
            <a:r>
              <a:rPr lang="en-US" altLang="en-US" dirty="0"/>
              <a:t>, because all subjects get all treatments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933825" y="1030834"/>
            <a:ext cx="882650" cy="488950"/>
            <a:chOff x="3933825" y="1030834"/>
            <a:chExt cx="882650" cy="488950"/>
          </a:xfrm>
        </p:grpSpPr>
        <p:grpSp>
          <p:nvGrpSpPr>
            <p:cNvPr id="37898" name="Group 164"/>
            <p:cNvGrpSpPr>
              <a:grpSpLocks/>
            </p:cNvGrpSpPr>
            <p:nvPr/>
          </p:nvGrpSpPr>
          <p:grpSpPr bwMode="auto">
            <a:xfrm>
              <a:off x="3933825" y="1035596"/>
              <a:ext cx="520700" cy="173038"/>
              <a:chOff x="2263" y="5591"/>
              <a:chExt cx="285" cy="92"/>
            </a:xfrm>
          </p:grpSpPr>
          <p:sp>
            <p:nvSpPr>
              <p:cNvPr id="37946" name="Rectangle 165"/>
              <p:cNvSpPr>
                <a:spLocks noChangeArrowheads="1"/>
              </p:cNvSpPr>
              <p:nvPr/>
            </p:nvSpPr>
            <p:spPr bwMode="auto">
              <a:xfrm>
                <a:off x="2263" y="5591"/>
                <a:ext cx="285" cy="92"/>
              </a:xfrm>
              <a:prstGeom prst="rect">
                <a:avLst/>
              </a:prstGeom>
              <a:solidFill>
                <a:srgbClr val="00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47" name="Rectangle 166"/>
              <p:cNvSpPr>
                <a:spLocks noChangeArrowheads="1"/>
              </p:cNvSpPr>
              <p:nvPr/>
            </p:nvSpPr>
            <p:spPr bwMode="auto">
              <a:xfrm>
                <a:off x="2263" y="5591"/>
                <a:ext cx="285" cy="92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7904" name="Group 182"/>
            <p:cNvGrpSpPr>
              <a:grpSpLocks/>
            </p:cNvGrpSpPr>
            <p:nvPr/>
          </p:nvGrpSpPr>
          <p:grpSpPr bwMode="auto">
            <a:xfrm>
              <a:off x="3933825" y="1338809"/>
              <a:ext cx="520700" cy="180975"/>
              <a:chOff x="2263" y="5752"/>
              <a:chExt cx="285" cy="95"/>
            </a:xfrm>
          </p:grpSpPr>
          <p:sp>
            <p:nvSpPr>
              <p:cNvPr id="37934" name="Rectangle 183"/>
              <p:cNvSpPr>
                <a:spLocks noChangeArrowheads="1"/>
              </p:cNvSpPr>
              <p:nvPr/>
            </p:nvSpPr>
            <p:spPr bwMode="auto">
              <a:xfrm>
                <a:off x="2263" y="5752"/>
                <a:ext cx="285" cy="95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35" name="Rectangle 184"/>
              <p:cNvSpPr>
                <a:spLocks noChangeArrowheads="1"/>
              </p:cNvSpPr>
              <p:nvPr/>
            </p:nvSpPr>
            <p:spPr bwMode="auto">
              <a:xfrm>
                <a:off x="2263" y="5752"/>
                <a:ext cx="285" cy="95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7905" name="Group 185"/>
            <p:cNvGrpSpPr>
              <a:grpSpLocks/>
            </p:cNvGrpSpPr>
            <p:nvPr/>
          </p:nvGrpSpPr>
          <p:grpSpPr bwMode="auto">
            <a:xfrm>
              <a:off x="4641850" y="1030834"/>
              <a:ext cx="174625" cy="182563"/>
              <a:chOff x="2651" y="5589"/>
              <a:chExt cx="95" cy="96"/>
            </a:xfrm>
          </p:grpSpPr>
          <p:sp>
            <p:nvSpPr>
              <p:cNvPr id="37932" name="Oval 186"/>
              <p:cNvSpPr>
                <a:spLocks noChangeArrowheads="1"/>
              </p:cNvSpPr>
              <p:nvPr/>
            </p:nvSpPr>
            <p:spPr bwMode="auto">
              <a:xfrm>
                <a:off x="2651" y="5589"/>
                <a:ext cx="95" cy="96"/>
              </a:xfrm>
              <a:prstGeom prst="ellipse">
                <a:avLst/>
              </a:prstGeom>
              <a:solidFill>
                <a:srgbClr val="0066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33" name="Oval 187"/>
              <p:cNvSpPr>
                <a:spLocks noChangeArrowheads="1"/>
              </p:cNvSpPr>
              <p:nvPr/>
            </p:nvSpPr>
            <p:spPr bwMode="auto">
              <a:xfrm>
                <a:off x="2651" y="5589"/>
                <a:ext cx="95" cy="96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7909" name="Group 197"/>
            <p:cNvGrpSpPr>
              <a:grpSpLocks/>
            </p:cNvGrpSpPr>
            <p:nvPr/>
          </p:nvGrpSpPr>
          <p:grpSpPr bwMode="auto">
            <a:xfrm>
              <a:off x="4638675" y="1326109"/>
              <a:ext cx="173038" cy="179388"/>
              <a:chOff x="2649" y="5745"/>
              <a:chExt cx="95" cy="95"/>
            </a:xfrm>
          </p:grpSpPr>
          <p:sp>
            <p:nvSpPr>
              <p:cNvPr id="37924" name="Freeform 198"/>
              <p:cNvSpPr>
                <a:spLocks/>
              </p:cNvSpPr>
              <p:nvPr/>
            </p:nvSpPr>
            <p:spPr bwMode="auto">
              <a:xfrm>
                <a:off x="2649" y="5745"/>
                <a:ext cx="95" cy="95"/>
              </a:xfrm>
              <a:custGeom>
                <a:avLst/>
                <a:gdLst>
                  <a:gd name="T0" fmla="*/ 48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8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8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7925" name="Freeform 199"/>
              <p:cNvSpPr>
                <a:spLocks/>
              </p:cNvSpPr>
              <p:nvPr/>
            </p:nvSpPr>
            <p:spPr bwMode="auto">
              <a:xfrm>
                <a:off x="2649" y="5745"/>
                <a:ext cx="95" cy="95"/>
              </a:xfrm>
              <a:custGeom>
                <a:avLst/>
                <a:gdLst>
                  <a:gd name="T0" fmla="*/ 48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8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8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8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5159375" y="1030834"/>
            <a:ext cx="1212850" cy="479425"/>
            <a:chOff x="5159375" y="1030834"/>
            <a:chExt cx="1212850" cy="479425"/>
          </a:xfrm>
        </p:grpSpPr>
        <p:grpSp>
          <p:nvGrpSpPr>
            <p:cNvPr id="37906" name="Group 188"/>
            <p:cNvGrpSpPr>
              <a:grpSpLocks/>
            </p:cNvGrpSpPr>
            <p:nvPr/>
          </p:nvGrpSpPr>
          <p:grpSpPr bwMode="auto">
            <a:xfrm>
              <a:off x="5162550" y="1030834"/>
              <a:ext cx="173038" cy="182563"/>
              <a:chOff x="2936" y="5589"/>
              <a:chExt cx="95" cy="96"/>
            </a:xfrm>
          </p:grpSpPr>
          <p:sp>
            <p:nvSpPr>
              <p:cNvPr id="37930" name="Oval 189"/>
              <p:cNvSpPr>
                <a:spLocks noChangeArrowheads="1"/>
              </p:cNvSpPr>
              <p:nvPr/>
            </p:nvSpPr>
            <p:spPr bwMode="auto">
              <a:xfrm>
                <a:off x="2936" y="5589"/>
                <a:ext cx="95" cy="96"/>
              </a:xfrm>
              <a:prstGeom prst="ellipse">
                <a:avLst/>
              </a:prstGeom>
              <a:solidFill>
                <a:srgbClr val="669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31" name="Oval 190"/>
              <p:cNvSpPr>
                <a:spLocks noChangeArrowheads="1"/>
              </p:cNvSpPr>
              <p:nvPr/>
            </p:nvSpPr>
            <p:spPr bwMode="auto">
              <a:xfrm>
                <a:off x="2936" y="5589"/>
                <a:ext cx="95" cy="96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7907" name="Group 191"/>
            <p:cNvGrpSpPr>
              <a:grpSpLocks/>
            </p:cNvGrpSpPr>
            <p:nvPr/>
          </p:nvGrpSpPr>
          <p:grpSpPr bwMode="auto">
            <a:xfrm>
              <a:off x="5680075" y="1030834"/>
              <a:ext cx="174625" cy="182563"/>
              <a:chOff x="3220" y="5589"/>
              <a:chExt cx="95" cy="96"/>
            </a:xfrm>
          </p:grpSpPr>
          <p:sp>
            <p:nvSpPr>
              <p:cNvPr id="37928" name="Oval 192"/>
              <p:cNvSpPr>
                <a:spLocks noChangeArrowheads="1"/>
              </p:cNvSpPr>
              <p:nvPr/>
            </p:nvSpPr>
            <p:spPr bwMode="auto">
              <a:xfrm>
                <a:off x="3220" y="5589"/>
                <a:ext cx="95" cy="96"/>
              </a:xfrm>
              <a:prstGeom prst="ellipse">
                <a:avLst/>
              </a:prstGeom>
              <a:solidFill>
                <a:srgbClr val="99CC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29" name="Oval 193"/>
              <p:cNvSpPr>
                <a:spLocks noChangeArrowheads="1"/>
              </p:cNvSpPr>
              <p:nvPr/>
            </p:nvSpPr>
            <p:spPr bwMode="auto">
              <a:xfrm>
                <a:off x="3220" y="5589"/>
                <a:ext cx="95" cy="96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7908" name="Group 194"/>
            <p:cNvGrpSpPr>
              <a:grpSpLocks/>
            </p:cNvGrpSpPr>
            <p:nvPr/>
          </p:nvGrpSpPr>
          <p:grpSpPr bwMode="auto">
            <a:xfrm>
              <a:off x="6200775" y="1030834"/>
              <a:ext cx="171450" cy="182563"/>
              <a:chOff x="3505" y="5589"/>
              <a:chExt cx="94" cy="96"/>
            </a:xfrm>
          </p:grpSpPr>
          <p:sp>
            <p:nvSpPr>
              <p:cNvPr id="37926" name="Oval 195"/>
              <p:cNvSpPr>
                <a:spLocks noChangeArrowheads="1"/>
              </p:cNvSpPr>
              <p:nvPr/>
            </p:nvSpPr>
            <p:spPr bwMode="auto">
              <a:xfrm>
                <a:off x="3505" y="5589"/>
                <a:ext cx="94" cy="96"/>
              </a:xfrm>
              <a:prstGeom prst="ellipse">
                <a:avLst/>
              </a:prstGeom>
              <a:solidFill>
                <a:srgbClr val="CCEC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27" name="Oval 196"/>
              <p:cNvSpPr>
                <a:spLocks noChangeArrowheads="1"/>
              </p:cNvSpPr>
              <p:nvPr/>
            </p:nvSpPr>
            <p:spPr bwMode="auto">
              <a:xfrm>
                <a:off x="3505" y="5589"/>
                <a:ext cx="94" cy="96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7910" name="Group 200"/>
            <p:cNvGrpSpPr>
              <a:grpSpLocks/>
            </p:cNvGrpSpPr>
            <p:nvPr/>
          </p:nvGrpSpPr>
          <p:grpSpPr bwMode="auto">
            <a:xfrm>
              <a:off x="5159375" y="1330871"/>
              <a:ext cx="171450" cy="174625"/>
              <a:chOff x="2934" y="5747"/>
              <a:chExt cx="94" cy="93"/>
            </a:xfrm>
          </p:grpSpPr>
          <p:sp>
            <p:nvSpPr>
              <p:cNvPr id="37922" name="Freeform 201"/>
              <p:cNvSpPr>
                <a:spLocks/>
              </p:cNvSpPr>
              <p:nvPr/>
            </p:nvSpPr>
            <p:spPr bwMode="auto">
              <a:xfrm>
                <a:off x="2934" y="5747"/>
                <a:ext cx="94" cy="93"/>
              </a:xfrm>
              <a:custGeom>
                <a:avLst/>
                <a:gdLst>
                  <a:gd name="T0" fmla="*/ 47 w 94"/>
                  <a:gd name="T1" fmla="*/ 0 h 93"/>
                  <a:gd name="T2" fmla="*/ 0 w 94"/>
                  <a:gd name="T3" fmla="*/ 93 h 93"/>
                  <a:gd name="T4" fmla="*/ 94 w 94"/>
                  <a:gd name="T5" fmla="*/ 93 h 93"/>
                  <a:gd name="T6" fmla="*/ 47 w 94"/>
                  <a:gd name="T7" fmla="*/ 0 h 9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4"/>
                  <a:gd name="T13" fmla="*/ 0 h 93"/>
                  <a:gd name="T14" fmla="*/ 94 w 94"/>
                  <a:gd name="T15" fmla="*/ 93 h 9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4" h="93">
                    <a:moveTo>
                      <a:pt x="47" y="0"/>
                    </a:moveTo>
                    <a:lnTo>
                      <a:pt x="0" y="93"/>
                    </a:lnTo>
                    <a:lnTo>
                      <a:pt x="94" y="93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FF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7923" name="Freeform 202"/>
              <p:cNvSpPr>
                <a:spLocks/>
              </p:cNvSpPr>
              <p:nvPr/>
            </p:nvSpPr>
            <p:spPr bwMode="auto">
              <a:xfrm>
                <a:off x="2934" y="5747"/>
                <a:ext cx="94" cy="93"/>
              </a:xfrm>
              <a:custGeom>
                <a:avLst/>
                <a:gdLst>
                  <a:gd name="T0" fmla="*/ 47 w 94"/>
                  <a:gd name="T1" fmla="*/ 0 h 93"/>
                  <a:gd name="T2" fmla="*/ 0 w 94"/>
                  <a:gd name="T3" fmla="*/ 93 h 93"/>
                  <a:gd name="T4" fmla="*/ 94 w 94"/>
                  <a:gd name="T5" fmla="*/ 93 h 93"/>
                  <a:gd name="T6" fmla="*/ 47 w 94"/>
                  <a:gd name="T7" fmla="*/ 0 h 9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4"/>
                  <a:gd name="T13" fmla="*/ 0 h 93"/>
                  <a:gd name="T14" fmla="*/ 94 w 94"/>
                  <a:gd name="T15" fmla="*/ 93 h 9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4" h="93">
                    <a:moveTo>
                      <a:pt x="47" y="0"/>
                    </a:moveTo>
                    <a:lnTo>
                      <a:pt x="0" y="93"/>
                    </a:lnTo>
                    <a:lnTo>
                      <a:pt x="94" y="93"/>
                    </a:lnTo>
                    <a:lnTo>
                      <a:pt x="47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37911" name="Group 203"/>
            <p:cNvGrpSpPr>
              <a:grpSpLocks/>
            </p:cNvGrpSpPr>
            <p:nvPr/>
          </p:nvGrpSpPr>
          <p:grpSpPr bwMode="auto">
            <a:xfrm>
              <a:off x="5676900" y="1326109"/>
              <a:ext cx="173038" cy="179388"/>
              <a:chOff x="3218" y="5745"/>
              <a:chExt cx="95" cy="95"/>
            </a:xfrm>
          </p:grpSpPr>
          <p:sp>
            <p:nvSpPr>
              <p:cNvPr id="37920" name="Freeform 204"/>
              <p:cNvSpPr>
                <a:spLocks/>
              </p:cNvSpPr>
              <p:nvPr/>
            </p:nvSpPr>
            <p:spPr bwMode="auto">
              <a:xfrm>
                <a:off x="3218" y="5745"/>
                <a:ext cx="95" cy="95"/>
              </a:xfrm>
              <a:custGeom>
                <a:avLst/>
                <a:gdLst>
                  <a:gd name="T0" fmla="*/ 48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8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8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FF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7921" name="Freeform 205"/>
              <p:cNvSpPr>
                <a:spLocks/>
              </p:cNvSpPr>
              <p:nvPr/>
            </p:nvSpPr>
            <p:spPr bwMode="auto">
              <a:xfrm>
                <a:off x="3218" y="5745"/>
                <a:ext cx="95" cy="95"/>
              </a:xfrm>
              <a:custGeom>
                <a:avLst/>
                <a:gdLst>
                  <a:gd name="T0" fmla="*/ 48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8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8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8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37912" name="Group 206"/>
            <p:cNvGrpSpPr>
              <a:grpSpLocks/>
            </p:cNvGrpSpPr>
            <p:nvPr/>
          </p:nvGrpSpPr>
          <p:grpSpPr bwMode="auto">
            <a:xfrm>
              <a:off x="6197600" y="1330871"/>
              <a:ext cx="171450" cy="179388"/>
              <a:chOff x="3503" y="5747"/>
              <a:chExt cx="94" cy="95"/>
            </a:xfrm>
          </p:grpSpPr>
          <p:sp>
            <p:nvSpPr>
              <p:cNvPr id="37918" name="Freeform 207"/>
              <p:cNvSpPr>
                <a:spLocks/>
              </p:cNvSpPr>
              <p:nvPr/>
            </p:nvSpPr>
            <p:spPr bwMode="auto">
              <a:xfrm>
                <a:off x="3503" y="5747"/>
                <a:ext cx="94" cy="95"/>
              </a:xfrm>
              <a:custGeom>
                <a:avLst/>
                <a:gdLst>
                  <a:gd name="T0" fmla="*/ 47 w 94"/>
                  <a:gd name="T1" fmla="*/ 0 h 95"/>
                  <a:gd name="T2" fmla="*/ 0 w 94"/>
                  <a:gd name="T3" fmla="*/ 95 h 95"/>
                  <a:gd name="T4" fmla="*/ 94 w 94"/>
                  <a:gd name="T5" fmla="*/ 95 h 95"/>
                  <a:gd name="T6" fmla="*/ 47 w 94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4"/>
                  <a:gd name="T13" fmla="*/ 0 h 95"/>
                  <a:gd name="T14" fmla="*/ 94 w 94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4" h="95">
                    <a:moveTo>
                      <a:pt x="47" y="0"/>
                    </a:moveTo>
                    <a:lnTo>
                      <a:pt x="0" y="95"/>
                    </a:lnTo>
                    <a:lnTo>
                      <a:pt x="94" y="95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FF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7919" name="Freeform 208"/>
              <p:cNvSpPr>
                <a:spLocks/>
              </p:cNvSpPr>
              <p:nvPr/>
            </p:nvSpPr>
            <p:spPr bwMode="auto">
              <a:xfrm>
                <a:off x="3503" y="5747"/>
                <a:ext cx="94" cy="95"/>
              </a:xfrm>
              <a:custGeom>
                <a:avLst/>
                <a:gdLst>
                  <a:gd name="T0" fmla="*/ 47 w 94"/>
                  <a:gd name="T1" fmla="*/ 0 h 95"/>
                  <a:gd name="T2" fmla="*/ 0 w 94"/>
                  <a:gd name="T3" fmla="*/ 95 h 95"/>
                  <a:gd name="T4" fmla="*/ 94 w 94"/>
                  <a:gd name="T5" fmla="*/ 95 h 95"/>
                  <a:gd name="T6" fmla="*/ 47 w 94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4"/>
                  <a:gd name="T13" fmla="*/ 0 h 95"/>
                  <a:gd name="T14" fmla="*/ 94 w 94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4" h="95">
                    <a:moveTo>
                      <a:pt x="47" y="0"/>
                    </a:moveTo>
                    <a:lnTo>
                      <a:pt x="0" y="95"/>
                    </a:lnTo>
                    <a:lnTo>
                      <a:pt x="94" y="95"/>
                    </a:lnTo>
                    <a:lnTo>
                      <a:pt x="47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</p:grpSp>
      <p:sp>
        <p:nvSpPr>
          <p:cNvPr id="37913" name="Freeform 209"/>
          <p:cNvSpPr>
            <a:spLocks noEditPoints="1"/>
          </p:cNvSpPr>
          <p:nvPr/>
        </p:nvSpPr>
        <p:spPr bwMode="auto">
          <a:xfrm>
            <a:off x="1423988" y="669836"/>
            <a:ext cx="3319463" cy="312738"/>
          </a:xfrm>
          <a:custGeom>
            <a:avLst/>
            <a:gdLst>
              <a:gd name="T0" fmla="*/ 0 w 6875"/>
              <a:gd name="T1" fmla="*/ 0 h 625"/>
              <a:gd name="T2" fmla="*/ 0 w 6875"/>
              <a:gd name="T3" fmla="*/ 0 h 625"/>
              <a:gd name="T4" fmla="*/ 0 w 6875"/>
              <a:gd name="T5" fmla="*/ 0 h 625"/>
              <a:gd name="T6" fmla="*/ 0 w 6875"/>
              <a:gd name="T7" fmla="*/ 0 h 625"/>
              <a:gd name="T8" fmla="*/ 0 w 6875"/>
              <a:gd name="T9" fmla="*/ 0 h 625"/>
              <a:gd name="T10" fmla="*/ 0 w 6875"/>
              <a:gd name="T11" fmla="*/ 0 h 625"/>
              <a:gd name="T12" fmla="*/ 0 w 6875"/>
              <a:gd name="T13" fmla="*/ 0 h 625"/>
              <a:gd name="T14" fmla="*/ 0 w 6875"/>
              <a:gd name="T15" fmla="*/ 0 h 625"/>
              <a:gd name="T16" fmla="*/ 0 w 6875"/>
              <a:gd name="T17" fmla="*/ 0 h 625"/>
              <a:gd name="T18" fmla="*/ 0 w 6875"/>
              <a:gd name="T19" fmla="*/ 0 h 625"/>
              <a:gd name="T20" fmla="*/ 0 w 6875"/>
              <a:gd name="T21" fmla="*/ 0 h 625"/>
              <a:gd name="T22" fmla="*/ 0 w 6875"/>
              <a:gd name="T23" fmla="*/ 0 h 625"/>
              <a:gd name="T24" fmla="*/ 0 w 6875"/>
              <a:gd name="T25" fmla="*/ 0 h 625"/>
              <a:gd name="T26" fmla="*/ 0 w 6875"/>
              <a:gd name="T27" fmla="*/ 0 h 625"/>
              <a:gd name="T28" fmla="*/ 0 w 6875"/>
              <a:gd name="T29" fmla="*/ 0 h 625"/>
              <a:gd name="T30" fmla="*/ 0 w 6875"/>
              <a:gd name="T31" fmla="*/ 0 h 625"/>
              <a:gd name="T32" fmla="*/ 0 w 6875"/>
              <a:gd name="T33" fmla="*/ 0 h 625"/>
              <a:gd name="T34" fmla="*/ 0 w 6875"/>
              <a:gd name="T35" fmla="*/ 0 h 625"/>
              <a:gd name="T36" fmla="*/ 0 w 6875"/>
              <a:gd name="T37" fmla="*/ 0 h 62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6875"/>
              <a:gd name="T58" fmla="*/ 0 h 625"/>
              <a:gd name="T59" fmla="*/ 6875 w 6875"/>
              <a:gd name="T60" fmla="*/ 625 h 625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6875" h="625">
                <a:moveTo>
                  <a:pt x="6809" y="591"/>
                </a:moveTo>
                <a:lnTo>
                  <a:pt x="6809" y="33"/>
                </a:lnTo>
                <a:lnTo>
                  <a:pt x="6842" y="66"/>
                </a:lnTo>
                <a:lnTo>
                  <a:pt x="134" y="66"/>
                </a:lnTo>
                <a:lnTo>
                  <a:pt x="167" y="33"/>
                </a:lnTo>
                <a:lnTo>
                  <a:pt x="167" y="391"/>
                </a:lnTo>
                <a:cubicBezTo>
                  <a:pt x="167" y="410"/>
                  <a:pt x="152" y="425"/>
                  <a:pt x="134" y="425"/>
                </a:cubicBezTo>
                <a:cubicBezTo>
                  <a:pt x="115" y="425"/>
                  <a:pt x="100" y="410"/>
                  <a:pt x="100" y="391"/>
                </a:cubicBezTo>
                <a:lnTo>
                  <a:pt x="100" y="33"/>
                </a:lnTo>
                <a:cubicBezTo>
                  <a:pt x="100" y="15"/>
                  <a:pt x="115" y="0"/>
                  <a:pt x="134" y="0"/>
                </a:cubicBezTo>
                <a:lnTo>
                  <a:pt x="6842" y="0"/>
                </a:lnTo>
                <a:cubicBezTo>
                  <a:pt x="6861" y="0"/>
                  <a:pt x="6875" y="15"/>
                  <a:pt x="6875" y="33"/>
                </a:cubicBezTo>
                <a:lnTo>
                  <a:pt x="6875" y="591"/>
                </a:lnTo>
                <a:cubicBezTo>
                  <a:pt x="6875" y="610"/>
                  <a:pt x="6861" y="625"/>
                  <a:pt x="6842" y="625"/>
                </a:cubicBezTo>
                <a:cubicBezTo>
                  <a:pt x="6824" y="625"/>
                  <a:pt x="6809" y="610"/>
                  <a:pt x="6809" y="591"/>
                </a:cubicBezTo>
                <a:close/>
                <a:moveTo>
                  <a:pt x="267" y="325"/>
                </a:moveTo>
                <a:lnTo>
                  <a:pt x="134" y="591"/>
                </a:lnTo>
                <a:lnTo>
                  <a:pt x="0" y="325"/>
                </a:lnTo>
                <a:lnTo>
                  <a:pt x="267" y="325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en-AU"/>
          </a:p>
        </p:txBody>
      </p:sp>
      <p:grpSp>
        <p:nvGrpSpPr>
          <p:cNvPr id="4" name="Group 3"/>
          <p:cNvGrpSpPr/>
          <p:nvPr/>
        </p:nvGrpSpPr>
        <p:grpSpPr>
          <a:xfrm>
            <a:off x="1641475" y="1030834"/>
            <a:ext cx="2209800" cy="1217613"/>
            <a:chOff x="1641475" y="1030834"/>
            <a:chExt cx="2209800" cy="1217613"/>
          </a:xfrm>
        </p:grpSpPr>
        <p:grpSp>
          <p:nvGrpSpPr>
            <p:cNvPr id="37895" name="Group 155"/>
            <p:cNvGrpSpPr>
              <a:grpSpLocks/>
            </p:cNvGrpSpPr>
            <p:nvPr/>
          </p:nvGrpSpPr>
          <p:grpSpPr bwMode="auto">
            <a:xfrm>
              <a:off x="1917700" y="1030834"/>
              <a:ext cx="173038" cy="177800"/>
              <a:chOff x="1158" y="5589"/>
              <a:chExt cx="95" cy="94"/>
            </a:xfrm>
          </p:grpSpPr>
          <p:sp>
            <p:nvSpPr>
              <p:cNvPr id="37952" name="Oval 156"/>
              <p:cNvSpPr>
                <a:spLocks noChangeArrowheads="1"/>
              </p:cNvSpPr>
              <p:nvPr/>
            </p:nvSpPr>
            <p:spPr bwMode="auto">
              <a:xfrm>
                <a:off x="1158" y="5589"/>
                <a:ext cx="95" cy="94"/>
              </a:xfrm>
              <a:prstGeom prst="ellipse">
                <a:avLst/>
              </a:prstGeom>
              <a:solidFill>
                <a:srgbClr val="FF505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53" name="Oval 157"/>
              <p:cNvSpPr>
                <a:spLocks noChangeArrowheads="1"/>
              </p:cNvSpPr>
              <p:nvPr/>
            </p:nvSpPr>
            <p:spPr bwMode="auto">
              <a:xfrm>
                <a:off x="1158" y="5589"/>
                <a:ext cx="95" cy="94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7896" name="Group 158"/>
            <p:cNvGrpSpPr>
              <a:grpSpLocks/>
            </p:cNvGrpSpPr>
            <p:nvPr/>
          </p:nvGrpSpPr>
          <p:grpSpPr bwMode="auto">
            <a:xfrm>
              <a:off x="2438400" y="1030834"/>
              <a:ext cx="173038" cy="182563"/>
              <a:chOff x="1443" y="5589"/>
              <a:chExt cx="95" cy="96"/>
            </a:xfrm>
          </p:grpSpPr>
          <p:sp>
            <p:nvSpPr>
              <p:cNvPr id="37950" name="Oval 159"/>
              <p:cNvSpPr>
                <a:spLocks noChangeArrowheads="1"/>
              </p:cNvSpPr>
              <p:nvPr/>
            </p:nvSpPr>
            <p:spPr bwMode="auto">
              <a:xfrm>
                <a:off x="1443" y="5589"/>
                <a:ext cx="95" cy="96"/>
              </a:xfrm>
              <a:prstGeom prst="ellipse">
                <a:avLst/>
              </a:prstGeom>
              <a:solidFill>
                <a:srgbClr val="FF9999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51" name="Oval 160"/>
              <p:cNvSpPr>
                <a:spLocks noChangeArrowheads="1"/>
              </p:cNvSpPr>
              <p:nvPr/>
            </p:nvSpPr>
            <p:spPr bwMode="auto">
              <a:xfrm>
                <a:off x="1443" y="5589"/>
                <a:ext cx="95" cy="96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7897" name="Group 161"/>
            <p:cNvGrpSpPr>
              <a:grpSpLocks/>
            </p:cNvGrpSpPr>
            <p:nvPr/>
          </p:nvGrpSpPr>
          <p:grpSpPr bwMode="auto">
            <a:xfrm>
              <a:off x="2955925" y="1035596"/>
              <a:ext cx="173038" cy="177800"/>
              <a:chOff x="1727" y="5591"/>
              <a:chExt cx="95" cy="94"/>
            </a:xfrm>
          </p:grpSpPr>
          <p:sp>
            <p:nvSpPr>
              <p:cNvPr id="37948" name="Oval 162"/>
              <p:cNvSpPr>
                <a:spLocks noChangeArrowheads="1"/>
              </p:cNvSpPr>
              <p:nvPr/>
            </p:nvSpPr>
            <p:spPr bwMode="auto">
              <a:xfrm>
                <a:off x="1727" y="5591"/>
                <a:ext cx="95" cy="94"/>
              </a:xfrm>
              <a:prstGeom prst="ellipse">
                <a:avLst/>
              </a:prstGeom>
              <a:solidFill>
                <a:srgbClr val="FFCC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49" name="Oval 163"/>
              <p:cNvSpPr>
                <a:spLocks noChangeArrowheads="1"/>
              </p:cNvSpPr>
              <p:nvPr/>
            </p:nvSpPr>
            <p:spPr bwMode="auto">
              <a:xfrm>
                <a:off x="1727" y="5591"/>
                <a:ext cx="95" cy="94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7901" name="Group 173"/>
            <p:cNvGrpSpPr>
              <a:grpSpLocks/>
            </p:cNvGrpSpPr>
            <p:nvPr/>
          </p:nvGrpSpPr>
          <p:grpSpPr bwMode="auto">
            <a:xfrm>
              <a:off x="1914525" y="1335634"/>
              <a:ext cx="173038" cy="177800"/>
              <a:chOff x="1156" y="5750"/>
              <a:chExt cx="95" cy="94"/>
            </a:xfrm>
          </p:grpSpPr>
          <p:sp>
            <p:nvSpPr>
              <p:cNvPr id="37940" name="Freeform 174"/>
              <p:cNvSpPr>
                <a:spLocks/>
              </p:cNvSpPr>
              <p:nvPr/>
            </p:nvSpPr>
            <p:spPr bwMode="auto">
              <a:xfrm>
                <a:off x="1156" y="5750"/>
                <a:ext cx="95" cy="94"/>
              </a:xfrm>
              <a:custGeom>
                <a:avLst/>
                <a:gdLst>
                  <a:gd name="T0" fmla="*/ 48 w 95"/>
                  <a:gd name="T1" fmla="*/ 0 h 94"/>
                  <a:gd name="T2" fmla="*/ 0 w 95"/>
                  <a:gd name="T3" fmla="*/ 94 h 94"/>
                  <a:gd name="T4" fmla="*/ 95 w 95"/>
                  <a:gd name="T5" fmla="*/ 94 h 94"/>
                  <a:gd name="T6" fmla="*/ 48 w 95"/>
                  <a:gd name="T7" fmla="*/ 0 h 9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4"/>
                  <a:gd name="T14" fmla="*/ 95 w 95"/>
                  <a:gd name="T15" fmla="*/ 94 h 9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4">
                    <a:moveTo>
                      <a:pt x="48" y="0"/>
                    </a:moveTo>
                    <a:lnTo>
                      <a:pt x="0" y="94"/>
                    </a:lnTo>
                    <a:lnTo>
                      <a:pt x="95" y="94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66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7941" name="Freeform 175"/>
              <p:cNvSpPr>
                <a:spLocks/>
              </p:cNvSpPr>
              <p:nvPr/>
            </p:nvSpPr>
            <p:spPr bwMode="auto">
              <a:xfrm>
                <a:off x="1156" y="5750"/>
                <a:ext cx="95" cy="94"/>
              </a:xfrm>
              <a:custGeom>
                <a:avLst/>
                <a:gdLst>
                  <a:gd name="T0" fmla="*/ 48 w 95"/>
                  <a:gd name="T1" fmla="*/ 0 h 94"/>
                  <a:gd name="T2" fmla="*/ 0 w 95"/>
                  <a:gd name="T3" fmla="*/ 94 h 94"/>
                  <a:gd name="T4" fmla="*/ 95 w 95"/>
                  <a:gd name="T5" fmla="*/ 94 h 94"/>
                  <a:gd name="T6" fmla="*/ 48 w 95"/>
                  <a:gd name="T7" fmla="*/ 0 h 9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4"/>
                  <a:gd name="T14" fmla="*/ 95 w 95"/>
                  <a:gd name="T15" fmla="*/ 94 h 9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4">
                    <a:moveTo>
                      <a:pt x="48" y="0"/>
                    </a:moveTo>
                    <a:lnTo>
                      <a:pt x="0" y="94"/>
                    </a:lnTo>
                    <a:lnTo>
                      <a:pt x="95" y="94"/>
                    </a:lnTo>
                    <a:lnTo>
                      <a:pt x="48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37902" name="Group 176"/>
            <p:cNvGrpSpPr>
              <a:grpSpLocks/>
            </p:cNvGrpSpPr>
            <p:nvPr/>
          </p:nvGrpSpPr>
          <p:grpSpPr bwMode="auto">
            <a:xfrm>
              <a:off x="2435225" y="1335634"/>
              <a:ext cx="171450" cy="177800"/>
              <a:chOff x="1441" y="5750"/>
              <a:chExt cx="94" cy="94"/>
            </a:xfrm>
          </p:grpSpPr>
          <p:sp>
            <p:nvSpPr>
              <p:cNvPr id="37938" name="Freeform 177"/>
              <p:cNvSpPr>
                <a:spLocks/>
              </p:cNvSpPr>
              <p:nvPr/>
            </p:nvSpPr>
            <p:spPr bwMode="auto">
              <a:xfrm>
                <a:off x="1441" y="5750"/>
                <a:ext cx="94" cy="94"/>
              </a:xfrm>
              <a:custGeom>
                <a:avLst/>
                <a:gdLst>
                  <a:gd name="T0" fmla="*/ 47 w 94"/>
                  <a:gd name="T1" fmla="*/ 0 h 94"/>
                  <a:gd name="T2" fmla="*/ 0 w 94"/>
                  <a:gd name="T3" fmla="*/ 94 h 94"/>
                  <a:gd name="T4" fmla="*/ 94 w 94"/>
                  <a:gd name="T5" fmla="*/ 94 h 94"/>
                  <a:gd name="T6" fmla="*/ 47 w 94"/>
                  <a:gd name="T7" fmla="*/ 0 h 9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4"/>
                  <a:gd name="T13" fmla="*/ 0 h 94"/>
                  <a:gd name="T14" fmla="*/ 94 w 94"/>
                  <a:gd name="T15" fmla="*/ 94 h 9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4" h="94">
                    <a:moveTo>
                      <a:pt x="47" y="0"/>
                    </a:moveTo>
                    <a:lnTo>
                      <a:pt x="0" y="94"/>
                    </a:lnTo>
                    <a:lnTo>
                      <a:pt x="94" y="94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7939" name="Freeform 178"/>
              <p:cNvSpPr>
                <a:spLocks/>
              </p:cNvSpPr>
              <p:nvPr/>
            </p:nvSpPr>
            <p:spPr bwMode="auto">
              <a:xfrm>
                <a:off x="1441" y="5750"/>
                <a:ext cx="94" cy="94"/>
              </a:xfrm>
              <a:custGeom>
                <a:avLst/>
                <a:gdLst>
                  <a:gd name="T0" fmla="*/ 47 w 94"/>
                  <a:gd name="T1" fmla="*/ 0 h 94"/>
                  <a:gd name="T2" fmla="*/ 0 w 94"/>
                  <a:gd name="T3" fmla="*/ 94 h 94"/>
                  <a:gd name="T4" fmla="*/ 94 w 94"/>
                  <a:gd name="T5" fmla="*/ 94 h 94"/>
                  <a:gd name="T6" fmla="*/ 47 w 94"/>
                  <a:gd name="T7" fmla="*/ 0 h 9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4"/>
                  <a:gd name="T13" fmla="*/ 0 h 94"/>
                  <a:gd name="T14" fmla="*/ 94 w 94"/>
                  <a:gd name="T15" fmla="*/ 94 h 9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4" h="94">
                    <a:moveTo>
                      <a:pt x="47" y="0"/>
                    </a:moveTo>
                    <a:lnTo>
                      <a:pt x="0" y="94"/>
                    </a:lnTo>
                    <a:lnTo>
                      <a:pt x="94" y="94"/>
                    </a:lnTo>
                    <a:lnTo>
                      <a:pt x="47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37903" name="Group 179"/>
            <p:cNvGrpSpPr>
              <a:grpSpLocks/>
            </p:cNvGrpSpPr>
            <p:nvPr/>
          </p:nvGrpSpPr>
          <p:grpSpPr bwMode="auto">
            <a:xfrm>
              <a:off x="2952750" y="1338809"/>
              <a:ext cx="173038" cy="174625"/>
              <a:chOff x="1725" y="5752"/>
              <a:chExt cx="95" cy="92"/>
            </a:xfrm>
          </p:grpSpPr>
          <p:sp>
            <p:nvSpPr>
              <p:cNvPr id="37936" name="Freeform 180"/>
              <p:cNvSpPr>
                <a:spLocks/>
              </p:cNvSpPr>
              <p:nvPr/>
            </p:nvSpPr>
            <p:spPr bwMode="auto">
              <a:xfrm>
                <a:off x="1725" y="5752"/>
                <a:ext cx="95" cy="92"/>
              </a:xfrm>
              <a:custGeom>
                <a:avLst/>
                <a:gdLst>
                  <a:gd name="T0" fmla="*/ 48 w 95"/>
                  <a:gd name="T1" fmla="*/ 0 h 92"/>
                  <a:gd name="T2" fmla="*/ 0 w 95"/>
                  <a:gd name="T3" fmla="*/ 92 h 92"/>
                  <a:gd name="T4" fmla="*/ 95 w 95"/>
                  <a:gd name="T5" fmla="*/ 92 h 92"/>
                  <a:gd name="T6" fmla="*/ 48 w 95"/>
                  <a:gd name="T7" fmla="*/ 0 h 9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2"/>
                  <a:gd name="T14" fmla="*/ 95 w 95"/>
                  <a:gd name="T15" fmla="*/ 92 h 9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2">
                    <a:moveTo>
                      <a:pt x="48" y="0"/>
                    </a:moveTo>
                    <a:lnTo>
                      <a:pt x="0" y="92"/>
                    </a:lnTo>
                    <a:lnTo>
                      <a:pt x="95" y="92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CC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7937" name="Freeform 181"/>
              <p:cNvSpPr>
                <a:spLocks/>
              </p:cNvSpPr>
              <p:nvPr/>
            </p:nvSpPr>
            <p:spPr bwMode="auto">
              <a:xfrm>
                <a:off x="1725" y="5752"/>
                <a:ext cx="95" cy="92"/>
              </a:xfrm>
              <a:custGeom>
                <a:avLst/>
                <a:gdLst>
                  <a:gd name="T0" fmla="*/ 48 w 95"/>
                  <a:gd name="T1" fmla="*/ 0 h 92"/>
                  <a:gd name="T2" fmla="*/ 0 w 95"/>
                  <a:gd name="T3" fmla="*/ 92 h 92"/>
                  <a:gd name="T4" fmla="*/ 95 w 95"/>
                  <a:gd name="T5" fmla="*/ 92 h 92"/>
                  <a:gd name="T6" fmla="*/ 48 w 95"/>
                  <a:gd name="T7" fmla="*/ 0 h 9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2"/>
                  <a:gd name="T14" fmla="*/ 95 w 95"/>
                  <a:gd name="T15" fmla="*/ 92 h 9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2">
                    <a:moveTo>
                      <a:pt x="48" y="0"/>
                    </a:moveTo>
                    <a:lnTo>
                      <a:pt x="0" y="92"/>
                    </a:lnTo>
                    <a:lnTo>
                      <a:pt x="95" y="92"/>
                    </a:lnTo>
                    <a:lnTo>
                      <a:pt x="48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37914" name="Freeform 210"/>
            <p:cNvSpPr>
              <a:spLocks noEditPoints="1"/>
            </p:cNvSpPr>
            <p:nvPr/>
          </p:nvSpPr>
          <p:spPr bwMode="auto">
            <a:xfrm>
              <a:off x="1641475" y="1986509"/>
              <a:ext cx="2209800" cy="198438"/>
            </a:xfrm>
            <a:custGeom>
              <a:avLst/>
              <a:gdLst>
                <a:gd name="T0" fmla="*/ 0 w 4875"/>
                <a:gd name="T1" fmla="*/ 0 h 400"/>
                <a:gd name="T2" fmla="*/ 0 w 4875"/>
                <a:gd name="T3" fmla="*/ 0 h 400"/>
                <a:gd name="T4" fmla="*/ 0 w 4875"/>
                <a:gd name="T5" fmla="*/ 0 h 400"/>
                <a:gd name="T6" fmla="*/ 0 w 4875"/>
                <a:gd name="T7" fmla="*/ 0 h 400"/>
                <a:gd name="T8" fmla="*/ 0 w 4875"/>
                <a:gd name="T9" fmla="*/ 0 h 400"/>
                <a:gd name="T10" fmla="*/ 0 w 4875"/>
                <a:gd name="T11" fmla="*/ 0 h 400"/>
                <a:gd name="T12" fmla="*/ 0 w 4875"/>
                <a:gd name="T13" fmla="*/ 0 h 400"/>
                <a:gd name="T14" fmla="*/ 0 w 4875"/>
                <a:gd name="T15" fmla="*/ 0 h 400"/>
                <a:gd name="T16" fmla="*/ 0 w 4875"/>
                <a:gd name="T17" fmla="*/ 0 h 400"/>
                <a:gd name="T18" fmla="*/ 0 w 4875"/>
                <a:gd name="T19" fmla="*/ 0 h 400"/>
                <a:gd name="T20" fmla="*/ 0 w 4875"/>
                <a:gd name="T21" fmla="*/ 0 h 4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875"/>
                <a:gd name="T34" fmla="*/ 0 h 400"/>
                <a:gd name="T35" fmla="*/ 4875 w 4875"/>
                <a:gd name="T36" fmla="*/ 400 h 4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875" h="400">
                  <a:moveTo>
                    <a:pt x="34" y="167"/>
                  </a:moveTo>
                  <a:lnTo>
                    <a:pt x="4542" y="167"/>
                  </a:lnTo>
                  <a:cubicBezTo>
                    <a:pt x="4561" y="167"/>
                    <a:pt x="4575" y="182"/>
                    <a:pt x="4575" y="200"/>
                  </a:cubicBezTo>
                  <a:cubicBezTo>
                    <a:pt x="4575" y="219"/>
                    <a:pt x="4561" y="233"/>
                    <a:pt x="4542" y="233"/>
                  </a:cubicBezTo>
                  <a:lnTo>
                    <a:pt x="34" y="233"/>
                  </a:lnTo>
                  <a:cubicBezTo>
                    <a:pt x="15" y="233"/>
                    <a:pt x="0" y="219"/>
                    <a:pt x="0" y="200"/>
                  </a:cubicBezTo>
                  <a:cubicBezTo>
                    <a:pt x="0" y="182"/>
                    <a:pt x="15" y="167"/>
                    <a:pt x="34" y="167"/>
                  </a:cubicBezTo>
                  <a:close/>
                  <a:moveTo>
                    <a:pt x="4475" y="0"/>
                  </a:moveTo>
                  <a:lnTo>
                    <a:pt x="4875" y="200"/>
                  </a:lnTo>
                  <a:lnTo>
                    <a:pt x="4475" y="400"/>
                  </a:lnTo>
                  <a:lnTo>
                    <a:pt x="4475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7915" name="Rectangle 211"/>
            <p:cNvSpPr>
              <a:spLocks noChangeArrowheads="1"/>
            </p:cNvSpPr>
            <p:nvPr/>
          </p:nvSpPr>
          <p:spPr bwMode="auto">
            <a:xfrm>
              <a:off x="1990725" y="1873796"/>
              <a:ext cx="1158875" cy="358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Clr>
                  <a:srgbClr val="0000FF"/>
                </a:buClr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5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AU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37916" name="Rectangle 212"/>
            <p:cNvSpPr>
              <a:spLocks noChangeArrowheads="1"/>
            </p:cNvSpPr>
            <p:nvPr/>
          </p:nvSpPr>
          <p:spPr bwMode="auto">
            <a:xfrm>
              <a:off x="2171700" y="1913484"/>
              <a:ext cx="850900" cy="334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Clr>
                  <a:srgbClr val="0000FF"/>
                </a:buClr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5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 dirty="0">
                  <a:solidFill>
                    <a:srgbClr val="000000"/>
                  </a:solidFill>
                </a:rPr>
                <a:t>washout</a:t>
              </a:r>
              <a:endParaRPr lang="en-US" altLang="en-US" sz="26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37917" name="Freeform 213"/>
          <p:cNvSpPr>
            <a:spLocks noEditPoints="1"/>
          </p:cNvSpPr>
          <p:nvPr/>
        </p:nvSpPr>
        <p:spPr bwMode="auto">
          <a:xfrm>
            <a:off x="1466850" y="1540421"/>
            <a:ext cx="3321050" cy="311150"/>
          </a:xfrm>
          <a:custGeom>
            <a:avLst/>
            <a:gdLst>
              <a:gd name="T0" fmla="*/ 0 w 6875"/>
              <a:gd name="T1" fmla="*/ 0 h 625"/>
              <a:gd name="T2" fmla="*/ 0 w 6875"/>
              <a:gd name="T3" fmla="*/ 0 h 625"/>
              <a:gd name="T4" fmla="*/ 0 w 6875"/>
              <a:gd name="T5" fmla="*/ 0 h 625"/>
              <a:gd name="T6" fmla="*/ 0 w 6875"/>
              <a:gd name="T7" fmla="*/ 0 h 625"/>
              <a:gd name="T8" fmla="*/ 0 w 6875"/>
              <a:gd name="T9" fmla="*/ 0 h 625"/>
              <a:gd name="T10" fmla="*/ 0 w 6875"/>
              <a:gd name="T11" fmla="*/ 0 h 625"/>
              <a:gd name="T12" fmla="*/ 0 w 6875"/>
              <a:gd name="T13" fmla="*/ 0 h 625"/>
              <a:gd name="T14" fmla="*/ 0 w 6875"/>
              <a:gd name="T15" fmla="*/ 0 h 625"/>
              <a:gd name="T16" fmla="*/ 0 w 6875"/>
              <a:gd name="T17" fmla="*/ 0 h 625"/>
              <a:gd name="T18" fmla="*/ 0 w 6875"/>
              <a:gd name="T19" fmla="*/ 0 h 625"/>
              <a:gd name="T20" fmla="*/ 0 w 6875"/>
              <a:gd name="T21" fmla="*/ 0 h 625"/>
              <a:gd name="T22" fmla="*/ 0 w 6875"/>
              <a:gd name="T23" fmla="*/ 0 h 625"/>
              <a:gd name="T24" fmla="*/ 0 w 6875"/>
              <a:gd name="T25" fmla="*/ 0 h 625"/>
              <a:gd name="T26" fmla="*/ 0 w 6875"/>
              <a:gd name="T27" fmla="*/ 0 h 625"/>
              <a:gd name="T28" fmla="*/ 0 w 6875"/>
              <a:gd name="T29" fmla="*/ 0 h 625"/>
              <a:gd name="T30" fmla="*/ 0 w 6875"/>
              <a:gd name="T31" fmla="*/ 0 h 625"/>
              <a:gd name="T32" fmla="*/ 0 w 6875"/>
              <a:gd name="T33" fmla="*/ 0 h 625"/>
              <a:gd name="T34" fmla="*/ 0 w 6875"/>
              <a:gd name="T35" fmla="*/ 0 h 625"/>
              <a:gd name="T36" fmla="*/ 0 w 6875"/>
              <a:gd name="T37" fmla="*/ 0 h 62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6875"/>
              <a:gd name="T58" fmla="*/ 0 h 625"/>
              <a:gd name="T59" fmla="*/ 6875 w 6875"/>
              <a:gd name="T60" fmla="*/ 625 h 625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6875" h="625">
                <a:moveTo>
                  <a:pt x="67" y="34"/>
                </a:moveTo>
                <a:lnTo>
                  <a:pt x="67" y="592"/>
                </a:lnTo>
                <a:lnTo>
                  <a:pt x="33" y="559"/>
                </a:lnTo>
                <a:lnTo>
                  <a:pt x="6742" y="559"/>
                </a:lnTo>
                <a:lnTo>
                  <a:pt x="6708" y="592"/>
                </a:lnTo>
                <a:lnTo>
                  <a:pt x="6708" y="234"/>
                </a:lnTo>
                <a:cubicBezTo>
                  <a:pt x="6708" y="215"/>
                  <a:pt x="6723" y="200"/>
                  <a:pt x="6742" y="200"/>
                </a:cubicBezTo>
                <a:cubicBezTo>
                  <a:pt x="6760" y="200"/>
                  <a:pt x="6775" y="215"/>
                  <a:pt x="6775" y="234"/>
                </a:cubicBezTo>
                <a:lnTo>
                  <a:pt x="6775" y="592"/>
                </a:lnTo>
                <a:cubicBezTo>
                  <a:pt x="6775" y="611"/>
                  <a:pt x="6760" y="625"/>
                  <a:pt x="6742" y="625"/>
                </a:cubicBezTo>
                <a:lnTo>
                  <a:pt x="33" y="625"/>
                </a:lnTo>
                <a:cubicBezTo>
                  <a:pt x="15" y="625"/>
                  <a:pt x="0" y="611"/>
                  <a:pt x="0" y="592"/>
                </a:cubicBezTo>
                <a:lnTo>
                  <a:pt x="0" y="34"/>
                </a:lnTo>
                <a:cubicBezTo>
                  <a:pt x="0" y="15"/>
                  <a:pt x="15" y="0"/>
                  <a:pt x="33" y="0"/>
                </a:cubicBezTo>
                <a:cubicBezTo>
                  <a:pt x="52" y="0"/>
                  <a:pt x="67" y="15"/>
                  <a:pt x="67" y="34"/>
                </a:cubicBezTo>
                <a:close/>
                <a:moveTo>
                  <a:pt x="6608" y="300"/>
                </a:moveTo>
                <a:lnTo>
                  <a:pt x="6742" y="34"/>
                </a:lnTo>
                <a:lnTo>
                  <a:pt x="6875" y="300"/>
                </a:lnTo>
                <a:lnTo>
                  <a:pt x="6608" y="30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69" name="TextBox 68"/>
          <p:cNvSpPr txBox="1"/>
          <p:nvPr/>
        </p:nvSpPr>
        <p:spPr bwMode="auto">
          <a:xfrm>
            <a:off x="6708836" y="1005434"/>
            <a:ext cx="1628651" cy="57554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2200" dirty="0" smtClean="0">
                <a:latin typeface="+mn-lt"/>
                <a:cs typeface="+mn-cs"/>
              </a:rPr>
              <a:t>Sample is split</a:t>
            </a:r>
            <a:br>
              <a:rPr lang="en-US" sz="2200" dirty="0" smtClean="0">
                <a:latin typeface="+mn-lt"/>
                <a:cs typeface="+mn-cs"/>
              </a:rPr>
            </a:br>
            <a:r>
              <a:rPr lang="en-US" sz="2200" dirty="0" smtClean="0">
                <a:latin typeface="+mn-lt"/>
                <a:cs typeface="+mn-cs"/>
              </a:rPr>
              <a:t>into two groups.</a:t>
            </a:r>
            <a:endParaRPr lang="en-AU" sz="2200" dirty="0">
              <a:latin typeface="+mn-lt"/>
              <a:cs typeface="+mn-c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08025" y="1030834"/>
            <a:ext cx="7536382" cy="1384252"/>
            <a:chOff x="708025" y="1030834"/>
            <a:chExt cx="7536382" cy="1384252"/>
          </a:xfrm>
        </p:grpSpPr>
        <p:grpSp>
          <p:nvGrpSpPr>
            <p:cNvPr id="37893" name="Group 149"/>
            <p:cNvGrpSpPr>
              <a:grpSpLocks/>
            </p:cNvGrpSpPr>
            <p:nvPr/>
          </p:nvGrpSpPr>
          <p:grpSpPr bwMode="auto">
            <a:xfrm>
              <a:off x="708025" y="1035596"/>
              <a:ext cx="519113" cy="177800"/>
              <a:chOff x="495" y="5591"/>
              <a:chExt cx="284" cy="94"/>
            </a:xfrm>
          </p:grpSpPr>
          <p:sp>
            <p:nvSpPr>
              <p:cNvPr id="37956" name="Rectangle 150"/>
              <p:cNvSpPr>
                <a:spLocks noChangeArrowheads="1"/>
              </p:cNvSpPr>
              <p:nvPr/>
            </p:nvSpPr>
            <p:spPr bwMode="auto">
              <a:xfrm>
                <a:off x="495" y="5591"/>
                <a:ext cx="284" cy="9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57" name="Rectangle 151"/>
              <p:cNvSpPr>
                <a:spLocks noChangeArrowheads="1"/>
              </p:cNvSpPr>
              <p:nvPr/>
            </p:nvSpPr>
            <p:spPr bwMode="auto">
              <a:xfrm>
                <a:off x="495" y="5591"/>
                <a:ext cx="284" cy="94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7894" name="Group 152"/>
            <p:cNvGrpSpPr>
              <a:grpSpLocks/>
            </p:cNvGrpSpPr>
            <p:nvPr/>
          </p:nvGrpSpPr>
          <p:grpSpPr bwMode="auto">
            <a:xfrm>
              <a:off x="1403350" y="1030834"/>
              <a:ext cx="169863" cy="182563"/>
              <a:chOff x="876" y="5589"/>
              <a:chExt cx="93" cy="96"/>
            </a:xfrm>
          </p:grpSpPr>
          <p:sp>
            <p:nvSpPr>
              <p:cNvPr id="37954" name="Oval 153"/>
              <p:cNvSpPr>
                <a:spLocks noChangeArrowheads="1"/>
              </p:cNvSpPr>
              <p:nvPr/>
            </p:nvSpPr>
            <p:spPr bwMode="auto">
              <a:xfrm>
                <a:off x="876" y="5589"/>
                <a:ext cx="93" cy="96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55" name="Oval 154"/>
              <p:cNvSpPr>
                <a:spLocks noChangeArrowheads="1"/>
              </p:cNvSpPr>
              <p:nvPr/>
            </p:nvSpPr>
            <p:spPr bwMode="auto">
              <a:xfrm>
                <a:off x="876" y="5589"/>
                <a:ext cx="93" cy="96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7899" name="Group 167"/>
            <p:cNvGrpSpPr>
              <a:grpSpLocks/>
            </p:cNvGrpSpPr>
            <p:nvPr/>
          </p:nvGrpSpPr>
          <p:grpSpPr bwMode="auto">
            <a:xfrm>
              <a:off x="708025" y="1338809"/>
              <a:ext cx="519113" cy="174625"/>
              <a:chOff x="495" y="5752"/>
              <a:chExt cx="284" cy="92"/>
            </a:xfrm>
          </p:grpSpPr>
          <p:sp>
            <p:nvSpPr>
              <p:cNvPr id="37944" name="Rectangle 168"/>
              <p:cNvSpPr>
                <a:spLocks noChangeArrowheads="1"/>
              </p:cNvSpPr>
              <p:nvPr/>
            </p:nvSpPr>
            <p:spPr bwMode="auto">
              <a:xfrm>
                <a:off x="495" y="5752"/>
                <a:ext cx="284" cy="92"/>
              </a:xfrm>
              <a:prstGeom prst="rect">
                <a:avLst/>
              </a:prstGeom>
              <a:solidFill>
                <a:srgbClr val="00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45" name="Rectangle 169"/>
              <p:cNvSpPr>
                <a:spLocks noChangeArrowheads="1"/>
              </p:cNvSpPr>
              <p:nvPr/>
            </p:nvSpPr>
            <p:spPr bwMode="auto">
              <a:xfrm>
                <a:off x="495" y="5752"/>
                <a:ext cx="284" cy="92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7900" name="Group 170"/>
            <p:cNvGrpSpPr>
              <a:grpSpLocks/>
            </p:cNvGrpSpPr>
            <p:nvPr/>
          </p:nvGrpSpPr>
          <p:grpSpPr bwMode="auto">
            <a:xfrm>
              <a:off x="1400175" y="1335634"/>
              <a:ext cx="169863" cy="177800"/>
              <a:chOff x="874" y="5750"/>
              <a:chExt cx="93" cy="94"/>
            </a:xfrm>
          </p:grpSpPr>
          <p:sp>
            <p:nvSpPr>
              <p:cNvPr id="37942" name="Freeform 171"/>
              <p:cNvSpPr>
                <a:spLocks/>
              </p:cNvSpPr>
              <p:nvPr/>
            </p:nvSpPr>
            <p:spPr bwMode="auto">
              <a:xfrm>
                <a:off x="874" y="5750"/>
                <a:ext cx="93" cy="94"/>
              </a:xfrm>
              <a:custGeom>
                <a:avLst/>
                <a:gdLst>
                  <a:gd name="T0" fmla="*/ 46 w 93"/>
                  <a:gd name="T1" fmla="*/ 0 h 94"/>
                  <a:gd name="T2" fmla="*/ 0 w 93"/>
                  <a:gd name="T3" fmla="*/ 94 h 94"/>
                  <a:gd name="T4" fmla="*/ 93 w 93"/>
                  <a:gd name="T5" fmla="*/ 94 h 94"/>
                  <a:gd name="T6" fmla="*/ 46 w 93"/>
                  <a:gd name="T7" fmla="*/ 0 h 9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3"/>
                  <a:gd name="T13" fmla="*/ 0 h 94"/>
                  <a:gd name="T14" fmla="*/ 93 w 93"/>
                  <a:gd name="T15" fmla="*/ 94 h 9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3" h="94">
                    <a:moveTo>
                      <a:pt x="46" y="0"/>
                    </a:moveTo>
                    <a:lnTo>
                      <a:pt x="0" y="94"/>
                    </a:lnTo>
                    <a:lnTo>
                      <a:pt x="93" y="94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7943" name="Freeform 172"/>
              <p:cNvSpPr>
                <a:spLocks/>
              </p:cNvSpPr>
              <p:nvPr/>
            </p:nvSpPr>
            <p:spPr bwMode="auto">
              <a:xfrm>
                <a:off x="874" y="5750"/>
                <a:ext cx="93" cy="94"/>
              </a:xfrm>
              <a:custGeom>
                <a:avLst/>
                <a:gdLst>
                  <a:gd name="T0" fmla="*/ 46 w 93"/>
                  <a:gd name="T1" fmla="*/ 0 h 94"/>
                  <a:gd name="T2" fmla="*/ 0 w 93"/>
                  <a:gd name="T3" fmla="*/ 94 h 94"/>
                  <a:gd name="T4" fmla="*/ 93 w 93"/>
                  <a:gd name="T5" fmla="*/ 94 h 94"/>
                  <a:gd name="T6" fmla="*/ 46 w 93"/>
                  <a:gd name="T7" fmla="*/ 0 h 9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3"/>
                  <a:gd name="T13" fmla="*/ 0 h 94"/>
                  <a:gd name="T14" fmla="*/ 93 w 93"/>
                  <a:gd name="T15" fmla="*/ 94 h 9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3" h="94">
                    <a:moveTo>
                      <a:pt x="46" y="0"/>
                    </a:moveTo>
                    <a:lnTo>
                      <a:pt x="0" y="94"/>
                    </a:lnTo>
                    <a:lnTo>
                      <a:pt x="93" y="94"/>
                    </a:lnTo>
                    <a:lnTo>
                      <a:pt x="46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5215439" y="1776266"/>
              <a:ext cx="3028968" cy="304699"/>
              <a:chOff x="5211311" y="1301999"/>
              <a:chExt cx="3028968" cy="304699"/>
            </a:xfrm>
          </p:grpSpPr>
          <p:sp>
            <p:nvSpPr>
              <p:cNvPr id="72" name="Rectangle 531"/>
              <p:cNvSpPr>
                <a:spLocks noChangeArrowheads="1"/>
              </p:cNvSpPr>
              <p:nvPr/>
            </p:nvSpPr>
            <p:spPr bwMode="auto">
              <a:xfrm>
                <a:off x="5211311" y="1365350"/>
                <a:ext cx="519113" cy="18415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 bwMode="auto">
              <a:xfrm>
                <a:off x="5558972" y="1301999"/>
                <a:ext cx="2681307" cy="30469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US" sz="2200" dirty="0" smtClean="0">
                    <a:latin typeface="+mn-lt"/>
                    <a:cs typeface="+mn-cs"/>
                  </a:rPr>
                  <a:t>    = active intervention</a:t>
                </a:r>
                <a:endParaRPr lang="en-AU" sz="2200" dirty="0">
                  <a:latin typeface="+mn-lt"/>
                  <a:cs typeface="+mn-cs"/>
                </a:endParaRPr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5215439" y="2110387"/>
              <a:ext cx="2765426" cy="304699"/>
              <a:chOff x="5211311" y="1301999"/>
              <a:chExt cx="2765426" cy="304699"/>
            </a:xfrm>
          </p:grpSpPr>
          <p:sp>
            <p:nvSpPr>
              <p:cNvPr id="75" name="Rectangle 531"/>
              <p:cNvSpPr>
                <a:spLocks noChangeArrowheads="1"/>
              </p:cNvSpPr>
              <p:nvPr/>
            </p:nvSpPr>
            <p:spPr bwMode="auto">
              <a:xfrm>
                <a:off x="5211311" y="1365350"/>
                <a:ext cx="519113" cy="184150"/>
              </a:xfrm>
              <a:prstGeom prst="rect">
                <a:avLst/>
              </a:prstGeom>
              <a:solidFill>
                <a:srgbClr val="00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6" name="TextBox 75"/>
              <p:cNvSpPr txBox="1"/>
              <p:nvPr/>
            </p:nvSpPr>
            <p:spPr bwMode="auto">
              <a:xfrm>
                <a:off x="5558973" y="1301999"/>
                <a:ext cx="2417764" cy="30469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US" sz="2200" dirty="0" smtClean="0">
                    <a:latin typeface="+mn-lt"/>
                    <a:cs typeface="+mn-cs"/>
                  </a:rPr>
                  <a:t>    = control intervention</a:t>
                </a:r>
                <a:endParaRPr lang="en-AU" sz="2200" dirty="0">
                  <a:latin typeface="+mn-lt"/>
                  <a:cs typeface="+mn-cs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7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uiExpand="1" build="p" bldLvl="3" autoUpdateAnimBg="0"/>
      <p:bldP spid="37913" grpId="0" animBg="1"/>
      <p:bldP spid="37917" grpId="0" animBg="1"/>
      <p:bldP spid="6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0650" y="71691"/>
            <a:ext cx="8904288" cy="6165621"/>
          </a:xfrm>
        </p:spPr>
        <p:txBody>
          <a:bodyPr/>
          <a:lstStyle/>
          <a:p>
            <a:pPr marL="58738" indent="0">
              <a:spcBef>
                <a:spcPts val="600"/>
              </a:spcBef>
              <a:buNone/>
              <a:defRPr/>
            </a:pPr>
            <a:r>
              <a:rPr lang="en-US" b="1" dirty="0" smtClean="0"/>
              <a:t>Interventions</a:t>
            </a:r>
            <a:r>
              <a:rPr lang="en-US" b="1" dirty="0"/>
              <a:t>: </a:t>
            </a:r>
            <a:r>
              <a:rPr lang="en-US" altLang="en-US" b="1" dirty="0" smtClean="0"/>
              <a:t>Pre-post Crossover</a:t>
            </a:r>
          </a:p>
          <a:p>
            <a:pPr>
              <a:defRPr/>
            </a:pPr>
            <a:endParaRPr lang="en-US" altLang="en-US" sz="2200" b="1" dirty="0" smtClean="0"/>
          </a:p>
          <a:p>
            <a:pPr>
              <a:defRPr/>
            </a:pPr>
            <a:endParaRPr lang="en-US" altLang="en-US" sz="2200" dirty="0" smtClean="0"/>
          </a:p>
          <a:p>
            <a:pPr>
              <a:defRPr/>
            </a:pPr>
            <a:endParaRPr lang="en-US" altLang="en-US" sz="1600" dirty="0" smtClean="0"/>
          </a:p>
          <a:p>
            <a:pPr>
              <a:defRPr/>
            </a:pPr>
            <a:endParaRPr lang="en-US" altLang="en-US" sz="1600" dirty="0" smtClean="0"/>
          </a:p>
          <a:p>
            <a:pPr>
              <a:spcBef>
                <a:spcPts val="200"/>
              </a:spcBef>
              <a:defRPr/>
            </a:pPr>
            <a:endParaRPr lang="en-US" altLang="en-US" dirty="0" smtClean="0"/>
          </a:p>
          <a:p>
            <a:pPr>
              <a:spcBef>
                <a:spcPts val="200"/>
              </a:spcBef>
              <a:defRPr/>
            </a:pPr>
            <a:r>
              <a:rPr lang="en-US" altLang="en-US" dirty="0" smtClean="0"/>
              <a:t>Best design to estimate effect of treatment on </a:t>
            </a:r>
            <a:r>
              <a:rPr lang="en-US" altLang="en-US" dirty="0" smtClean="0">
                <a:solidFill>
                  <a:srgbClr val="0000FF"/>
                </a:solidFill>
              </a:rPr>
              <a:t>individuals</a:t>
            </a:r>
            <a:r>
              <a:rPr lang="en-US" altLang="en-US" dirty="0" smtClean="0"/>
              <a:t>, because all subjects get all treatments, and subjects can see if they respond to the active vs control intervention.</a:t>
            </a:r>
          </a:p>
          <a:p>
            <a:pPr>
              <a:spcBef>
                <a:spcPts val="200"/>
              </a:spcBef>
              <a:defRPr/>
            </a:pPr>
            <a:r>
              <a:rPr lang="en-US" altLang="en-US" dirty="0" smtClean="0"/>
              <a:t>Can also be used if unsure whether the washout is complete.</a:t>
            </a:r>
          </a:p>
          <a:p>
            <a:pPr lvl="1">
              <a:defRPr/>
            </a:pPr>
            <a:r>
              <a:rPr lang="en-US" altLang="en-US" dirty="0" smtClean="0"/>
              <a:t>Example: effect of a dietary intervention on body composition.</a:t>
            </a:r>
          </a:p>
          <a:p>
            <a:pPr>
              <a:spcBef>
                <a:spcPts val="200"/>
              </a:spcBef>
              <a:defRPr/>
            </a:pPr>
            <a:r>
              <a:rPr lang="en-US" altLang="en-US" dirty="0" smtClean="0"/>
              <a:t>But </a:t>
            </a:r>
            <a:r>
              <a:rPr lang="en-US" altLang="en-US" dirty="0" smtClean="0">
                <a:solidFill>
                  <a:srgbClr val="0000FF"/>
                </a:solidFill>
              </a:rPr>
              <a:t>no good for training studies</a:t>
            </a:r>
            <a:r>
              <a:rPr lang="en-US" altLang="en-US" dirty="0" smtClean="0"/>
              <a:t>, if the effect of training is permanent: skill training won't wash out, fitness might.</a:t>
            </a:r>
          </a:p>
          <a:p>
            <a:pPr>
              <a:spcBef>
                <a:spcPts val="200"/>
              </a:spcBef>
              <a:defRPr/>
            </a:pPr>
            <a:r>
              <a:rPr lang="en-US" altLang="en-US" dirty="0" smtClean="0"/>
              <a:t>Needs twice the sample size of the post-only crossover (and four tests on each subject, not two).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074738" y="1083201"/>
            <a:ext cx="2878138" cy="1038226"/>
            <a:chOff x="1074738" y="1083201"/>
            <a:chExt cx="2878138" cy="1038226"/>
          </a:xfrm>
        </p:grpSpPr>
        <p:grpSp>
          <p:nvGrpSpPr>
            <p:cNvPr id="4" name="Group 3"/>
            <p:cNvGrpSpPr/>
            <p:nvPr/>
          </p:nvGrpSpPr>
          <p:grpSpPr>
            <a:xfrm>
              <a:off x="1928813" y="1764239"/>
              <a:ext cx="2024063" cy="357188"/>
              <a:chOff x="1928813" y="1764239"/>
              <a:chExt cx="2024063" cy="357188"/>
            </a:xfrm>
          </p:grpSpPr>
          <p:sp>
            <p:nvSpPr>
              <p:cNvPr id="38917" name="Freeform 70"/>
              <p:cNvSpPr>
                <a:spLocks noEditPoints="1"/>
              </p:cNvSpPr>
              <p:nvPr/>
            </p:nvSpPr>
            <p:spPr bwMode="auto">
              <a:xfrm>
                <a:off x="1928813" y="1876951"/>
                <a:ext cx="2024063" cy="200025"/>
              </a:xfrm>
              <a:custGeom>
                <a:avLst/>
                <a:gdLst>
                  <a:gd name="T0" fmla="*/ 0 w 4192"/>
                  <a:gd name="T1" fmla="*/ 0 h 400"/>
                  <a:gd name="T2" fmla="*/ 0 w 4192"/>
                  <a:gd name="T3" fmla="*/ 0 h 400"/>
                  <a:gd name="T4" fmla="*/ 0 w 4192"/>
                  <a:gd name="T5" fmla="*/ 0 h 400"/>
                  <a:gd name="T6" fmla="*/ 0 w 4192"/>
                  <a:gd name="T7" fmla="*/ 0 h 400"/>
                  <a:gd name="T8" fmla="*/ 0 w 4192"/>
                  <a:gd name="T9" fmla="*/ 0 h 400"/>
                  <a:gd name="T10" fmla="*/ 0 w 4192"/>
                  <a:gd name="T11" fmla="*/ 0 h 400"/>
                  <a:gd name="T12" fmla="*/ 0 w 4192"/>
                  <a:gd name="T13" fmla="*/ 0 h 400"/>
                  <a:gd name="T14" fmla="*/ 0 w 4192"/>
                  <a:gd name="T15" fmla="*/ 0 h 400"/>
                  <a:gd name="T16" fmla="*/ 0 w 4192"/>
                  <a:gd name="T17" fmla="*/ 0 h 400"/>
                  <a:gd name="T18" fmla="*/ 0 w 4192"/>
                  <a:gd name="T19" fmla="*/ 0 h 400"/>
                  <a:gd name="T20" fmla="*/ 0 w 4192"/>
                  <a:gd name="T21" fmla="*/ 0 h 4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192"/>
                  <a:gd name="T34" fmla="*/ 0 h 400"/>
                  <a:gd name="T35" fmla="*/ 4192 w 4192"/>
                  <a:gd name="T36" fmla="*/ 400 h 40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192" h="400">
                    <a:moveTo>
                      <a:pt x="33" y="167"/>
                    </a:moveTo>
                    <a:lnTo>
                      <a:pt x="3858" y="167"/>
                    </a:lnTo>
                    <a:cubicBezTo>
                      <a:pt x="3877" y="167"/>
                      <a:pt x="3892" y="182"/>
                      <a:pt x="3892" y="200"/>
                    </a:cubicBezTo>
                    <a:cubicBezTo>
                      <a:pt x="3892" y="219"/>
                      <a:pt x="3877" y="233"/>
                      <a:pt x="3858" y="233"/>
                    </a:cubicBezTo>
                    <a:lnTo>
                      <a:pt x="33" y="233"/>
                    </a:lnTo>
                    <a:cubicBezTo>
                      <a:pt x="15" y="233"/>
                      <a:pt x="0" y="219"/>
                      <a:pt x="0" y="200"/>
                    </a:cubicBezTo>
                    <a:cubicBezTo>
                      <a:pt x="0" y="182"/>
                      <a:pt x="15" y="167"/>
                      <a:pt x="33" y="167"/>
                    </a:cubicBezTo>
                    <a:close/>
                    <a:moveTo>
                      <a:pt x="3792" y="0"/>
                    </a:moveTo>
                    <a:lnTo>
                      <a:pt x="4192" y="200"/>
                    </a:lnTo>
                    <a:lnTo>
                      <a:pt x="3792" y="400"/>
                    </a:lnTo>
                    <a:lnTo>
                      <a:pt x="3792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8918" name="Rectangle 71"/>
              <p:cNvSpPr>
                <a:spLocks noChangeArrowheads="1"/>
              </p:cNvSpPr>
              <p:nvPr/>
            </p:nvSpPr>
            <p:spPr bwMode="auto">
              <a:xfrm>
                <a:off x="2290763" y="1764239"/>
                <a:ext cx="1160463" cy="35718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919" name="Rectangle 72"/>
              <p:cNvSpPr>
                <a:spLocks noChangeArrowheads="1"/>
              </p:cNvSpPr>
              <p:nvPr/>
            </p:nvSpPr>
            <p:spPr bwMode="auto">
              <a:xfrm>
                <a:off x="2439988" y="1783289"/>
                <a:ext cx="850900" cy="334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200" dirty="0">
                    <a:solidFill>
                      <a:srgbClr val="000000"/>
                    </a:solidFill>
                  </a:rPr>
                  <a:t>washout</a:t>
                </a:r>
                <a:endParaRPr lang="en-US" altLang="en-US" sz="2600" dirty="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8921" name="Group 76"/>
            <p:cNvGrpSpPr>
              <a:grpSpLocks/>
            </p:cNvGrpSpPr>
            <p:nvPr/>
          </p:nvGrpSpPr>
          <p:grpSpPr bwMode="auto">
            <a:xfrm>
              <a:off x="1074738" y="1083201"/>
              <a:ext cx="520700" cy="184150"/>
              <a:chOff x="503" y="4457"/>
              <a:chExt cx="285" cy="97"/>
            </a:xfrm>
          </p:grpSpPr>
          <p:sp>
            <p:nvSpPr>
              <p:cNvPr id="38992" name="Rectangle 77"/>
              <p:cNvSpPr>
                <a:spLocks noChangeArrowheads="1"/>
              </p:cNvSpPr>
              <p:nvPr/>
            </p:nvSpPr>
            <p:spPr bwMode="auto">
              <a:xfrm>
                <a:off x="503" y="4457"/>
                <a:ext cx="285" cy="97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993" name="Rectangle 78"/>
              <p:cNvSpPr>
                <a:spLocks noChangeArrowheads="1"/>
              </p:cNvSpPr>
              <p:nvPr/>
            </p:nvSpPr>
            <p:spPr bwMode="auto">
              <a:xfrm>
                <a:off x="503" y="4457"/>
                <a:ext cx="285" cy="97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8922" name="Group 79"/>
            <p:cNvGrpSpPr>
              <a:grpSpLocks/>
            </p:cNvGrpSpPr>
            <p:nvPr/>
          </p:nvGrpSpPr>
          <p:grpSpPr bwMode="auto">
            <a:xfrm>
              <a:off x="1771650" y="1083201"/>
              <a:ext cx="169863" cy="179388"/>
              <a:chOff x="885" y="4457"/>
              <a:chExt cx="93" cy="95"/>
            </a:xfrm>
          </p:grpSpPr>
          <p:sp>
            <p:nvSpPr>
              <p:cNvPr id="38990" name="Oval 80"/>
              <p:cNvSpPr>
                <a:spLocks noChangeArrowheads="1"/>
              </p:cNvSpPr>
              <p:nvPr/>
            </p:nvSpPr>
            <p:spPr bwMode="auto">
              <a:xfrm>
                <a:off x="885" y="4457"/>
                <a:ext cx="93" cy="95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991" name="Oval 81"/>
              <p:cNvSpPr>
                <a:spLocks noChangeArrowheads="1"/>
              </p:cNvSpPr>
              <p:nvPr/>
            </p:nvSpPr>
            <p:spPr bwMode="auto">
              <a:xfrm>
                <a:off x="885" y="4457"/>
                <a:ext cx="93" cy="95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8923" name="Group 82"/>
            <p:cNvGrpSpPr>
              <a:grpSpLocks/>
            </p:cNvGrpSpPr>
            <p:nvPr/>
          </p:nvGrpSpPr>
          <p:grpSpPr bwMode="auto">
            <a:xfrm>
              <a:off x="2287588" y="1083201"/>
              <a:ext cx="173038" cy="184150"/>
              <a:chOff x="1167" y="4457"/>
              <a:chExt cx="95" cy="97"/>
            </a:xfrm>
          </p:grpSpPr>
          <p:sp>
            <p:nvSpPr>
              <p:cNvPr id="38988" name="Oval 83"/>
              <p:cNvSpPr>
                <a:spLocks noChangeArrowheads="1"/>
              </p:cNvSpPr>
              <p:nvPr/>
            </p:nvSpPr>
            <p:spPr bwMode="auto">
              <a:xfrm>
                <a:off x="1167" y="4457"/>
                <a:ext cx="95" cy="97"/>
              </a:xfrm>
              <a:prstGeom prst="ellipse">
                <a:avLst/>
              </a:prstGeom>
              <a:solidFill>
                <a:srgbClr val="FF505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989" name="Oval 84"/>
              <p:cNvSpPr>
                <a:spLocks noChangeArrowheads="1"/>
              </p:cNvSpPr>
              <p:nvPr/>
            </p:nvSpPr>
            <p:spPr bwMode="auto">
              <a:xfrm>
                <a:off x="1167" y="4457"/>
                <a:ext cx="95" cy="97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8924" name="Group 85"/>
            <p:cNvGrpSpPr>
              <a:grpSpLocks/>
            </p:cNvGrpSpPr>
            <p:nvPr/>
          </p:nvGrpSpPr>
          <p:grpSpPr bwMode="auto">
            <a:xfrm>
              <a:off x="2806700" y="1083201"/>
              <a:ext cx="173038" cy="184150"/>
              <a:chOff x="1452" y="4457"/>
              <a:chExt cx="95" cy="97"/>
            </a:xfrm>
          </p:grpSpPr>
          <p:sp>
            <p:nvSpPr>
              <p:cNvPr id="38986" name="Oval 86"/>
              <p:cNvSpPr>
                <a:spLocks noChangeArrowheads="1"/>
              </p:cNvSpPr>
              <p:nvPr/>
            </p:nvSpPr>
            <p:spPr bwMode="auto">
              <a:xfrm>
                <a:off x="1452" y="4457"/>
                <a:ext cx="95" cy="97"/>
              </a:xfrm>
              <a:prstGeom prst="ellipse">
                <a:avLst/>
              </a:prstGeom>
              <a:solidFill>
                <a:srgbClr val="FF9999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987" name="Oval 87"/>
              <p:cNvSpPr>
                <a:spLocks noChangeArrowheads="1"/>
              </p:cNvSpPr>
              <p:nvPr/>
            </p:nvSpPr>
            <p:spPr bwMode="auto">
              <a:xfrm>
                <a:off x="1452" y="4457"/>
                <a:ext cx="95" cy="97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8925" name="Group 88"/>
            <p:cNvGrpSpPr>
              <a:grpSpLocks/>
            </p:cNvGrpSpPr>
            <p:nvPr/>
          </p:nvGrpSpPr>
          <p:grpSpPr bwMode="auto">
            <a:xfrm>
              <a:off x="3325813" y="1083201"/>
              <a:ext cx="173038" cy="184150"/>
              <a:chOff x="1736" y="4457"/>
              <a:chExt cx="95" cy="97"/>
            </a:xfrm>
          </p:grpSpPr>
          <p:sp>
            <p:nvSpPr>
              <p:cNvPr id="38984" name="Oval 89"/>
              <p:cNvSpPr>
                <a:spLocks noChangeArrowheads="1"/>
              </p:cNvSpPr>
              <p:nvPr/>
            </p:nvSpPr>
            <p:spPr bwMode="auto">
              <a:xfrm>
                <a:off x="1736" y="4457"/>
                <a:ext cx="95" cy="97"/>
              </a:xfrm>
              <a:prstGeom prst="ellipse">
                <a:avLst/>
              </a:prstGeom>
              <a:solidFill>
                <a:srgbClr val="FFCC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985" name="Oval 90"/>
              <p:cNvSpPr>
                <a:spLocks noChangeArrowheads="1"/>
              </p:cNvSpPr>
              <p:nvPr/>
            </p:nvSpPr>
            <p:spPr bwMode="auto">
              <a:xfrm>
                <a:off x="1736" y="4457"/>
                <a:ext cx="95" cy="97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8927" name="Group 94"/>
            <p:cNvGrpSpPr>
              <a:grpSpLocks/>
            </p:cNvGrpSpPr>
            <p:nvPr/>
          </p:nvGrpSpPr>
          <p:grpSpPr bwMode="auto">
            <a:xfrm>
              <a:off x="1768475" y="1388001"/>
              <a:ext cx="169863" cy="179388"/>
              <a:chOff x="883" y="4618"/>
              <a:chExt cx="93" cy="95"/>
            </a:xfrm>
          </p:grpSpPr>
          <p:sp>
            <p:nvSpPr>
              <p:cNvPr id="38980" name="Freeform 95"/>
              <p:cNvSpPr>
                <a:spLocks/>
              </p:cNvSpPr>
              <p:nvPr/>
            </p:nvSpPr>
            <p:spPr bwMode="auto">
              <a:xfrm>
                <a:off x="883" y="4618"/>
                <a:ext cx="93" cy="95"/>
              </a:xfrm>
              <a:custGeom>
                <a:avLst/>
                <a:gdLst>
                  <a:gd name="T0" fmla="*/ 46 w 93"/>
                  <a:gd name="T1" fmla="*/ 0 h 95"/>
                  <a:gd name="T2" fmla="*/ 0 w 93"/>
                  <a:gd name="T3" fmla="*/ 95 h 95"/>
                  <a:gd name="T4" fmla="*/ 93 w 93"/>
                  <a:gd name="T5" fmla="*/ 95 h 95"/>
                  <a:gd name="T6" fmla="*/ 46 w 93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3"/>
                  <a:gd name="T13" fmla="*/ 0 h 95"/>
                  <a:gd name="T14" fmla="*/ 93 w 93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3" h="95">
                    <a:moveTo>
                      <a:pt x="46" y="0"/>
                    </a:moveTo>
                    <a:lnTo>
                      <a:pt x="0" y="95"/>
                    </a:lnTo>
                    <a:lnTo>
                      <a:pt x="93" y="95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8981" name="Freeform 96"/>
              <p:cNvSpPr>
                <a:spLocks/>
              </p:cNvSpPr>
              <p:nvPr/>
            </p:nvSpPr>
            <p:spPr bwMode="auto">
              <a:xfrm>
                <a:off x="883" y="4618"/>
                <a:ext cx="93" cy="95"/>
              </a:xfrm>
              <a:custGeom>
                <a:avLst/>
                <a:gdLst>
                  <a:gd name="T0" fmla="*/ 46 w 93"/>
                  <a:gd name="T1" fmla="*/ 0 h 95"/>
                  <a:gd name="T2" fmla="*/ 0 w 93"/>
                  <a:gd name="T3" fmla="*/ 95 h 95"/>
                  <a:gd name="T4" fmla="*/ 93 w 93"/>
                  <a:gd name="T5" fmla="*/ 95 h 95"/>
                  <a:gd name="T6" fmla="*/ 46 w 93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3"/>
                  <a:gd name="T13" fmla="*/ 0 h 95"/>
                  <a:gd name="T14" fmla="*/ 93 w 93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3" h="95">
                    <a:moveTo>
                      <a:pt x="46" y="0"/>
                    </a:moveTo>
                    <a:lnTo>
                      <a:pt x="0" y="95"/>
                    </a:lnTo>
                    <a:lnTo>
                      <a:pt x="93" y="95"/>
                    </a:lnTo>
                    <a:lnTo>
                      <a:pt x="46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38928" name="Group 97"/>
            <p:cNvGrpSpPr>
              <a:grpSpLocks/>
            </p:cNvGrpSpPr>
            <p:nvPr/>
          </p:nvGrpSpPr>
          <p:grpSpPr bwMode="auto">
            <a:xfrm>
              <a:off x="2282825" y="1388001"/>
              <a:ext cx="174625" cy="176213"/>
              <a:chOff x="1165" y="4618"/>
              <a:chExt cx="95" cy="93"/>
            </a:xfrm>
          </p:grpSpPr>
          <p:sp>
            <p:nvSpPr>
              <p:cNvPr id="38978" name="Freeform 98"/>
              <p:cNvSpPr>
                <a:spLocks/>
              </p:cNvSpPr>
              <p:nvPr/>
            </p:nvSpPr>
            <p:spPr bwMode="auto">
              <a:xfrm>
                <a:off x="1165" y="4618"/>
                <a:ext cx="95" cy="93"/>
              </a:xfrm>
              <a:custGeom>
                <a:avLst/>
                <a:gdLst>
                  <a:gd name="T0" fmla="*/ 48 w 95"/>
                  <a:gd name="T1" fmla="*/ 0 h 93"/>
                  <a:gd name="T2" fmla="*/ 0 w 95"/>
                  <a:gd name="T3" fmla="*/ 93 h 93"/>
                  <a:gd name="T4" fmla="*/ 95 w 95"/>
                  <a:gd name="T5" fmla="*/ 93 h 93"/>
                  <a:gd name="T6" fmla="*/ 48 w 95"/>
                  <a:gd name="T7" fmla="*/ 0 h 9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3"/>
                  <a:gd name="T14" fmla="*/ 95 w 95"/>
                  <a:gd name="T15" fmla="*/ 93 h 9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3">
                    <a:moveTo>
                      <a:pt x="48" y="0"/>
                    </a:moveTo>
                    <a:lnTo>
                      <a:pt x="0" y="93"/>
                    </a:lnTo>
                    <a:lnTo>
                      <a:pt x="95" y="93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66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8979" name="Freeform 99"/>
              <p:cNvSpPr>
                <a:spLocks/>
              </p:cNvSpPr>
              <p:nvPr/>
            </p:nvSpPr>
            <p:spPr bwMode="auto">
              <a:xfrm>
                <a:off x="1165" y="4618"/>
                <a:ext cx="95" cy="93"/>
              </a:xfrm>
              <a:custGeom>
                <a:avLst/>
                <a:gdLst>
                  <a:gd name="T0" fmla="*/ 48 w 95"/>
                  <a:gd name="T1" fmla="*/ 0 h 93"/>
                  <a:gd name="T2" fmla="*/ 0 w 95"/>
                  <a:gd name="T3" fmla="*/ 93 h 93"/>
                  <a:gd name="T4" fmla="*/ 95 w 95"/>
                  <a:gd name="T5" fmla="*/ 93 h 93"/>
                  <a:gd name="T6" fmla="*/ 48 w 95"/>
                  <a:gd name="T7" fmla="*/ 0 h 9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3"/>
                  <a:gd name="T14" fmla="*/ 95 w 95"/>
                  <a:gd name="T15" fmla="*/ 93 h 9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3">
                    <a:moveTo>
                      <a:pt x="48" y="0"/>
                    </a:moveTo>
                    <a:lnTo>
                      <a:pt x="0" y="93"/>
                    </a:lnTo>
                    <a:lnTo>
                      <a:pt x="95" y="93"/>
                    </a:lnTo>
                    <a:lnTo>
                      <a:pt x="48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38929" name="Group 100"/>
            <p:cNvGrpSpPr>
              <a:grpSpLocks/>
            </p:cNvGrpSpPr>
            <p:nvPr/>
          </p:nvGrpSpPr>
          <p:grpSpPr bwMode="auto">
            <a:xfrm>
              <a:off x="2801938" y="1388001"/>
              <a:ext cx="173038" cy="179388"/>
              <a:chOff x="1449" y="4618"/>
              <a:chExt cx="95" cy="95"/>
            </a:xfrm>
          </p:grpSpPr>
          <p:sp>
            <p:nvSpPr>
              <p:cNvPr id="38976" name="Freeform 101"/>
              <p:cNvSpPr>
                <a:spLocks/>
              </p:cNvSpPr>
              <p:nvPr/>
            </p:nvSpPr>
            <p:spPr bwMode="auto">
              <a:xfrm>
                <a:off x="1449" y="4618"/>
                <a:ext cx="95" cy="95"/>
              </a:xfrm>
              <a:custGeom>
                <a:avLst/>
                <a:gdLst>
                  <a:gd name="T0" fmla="*/ 48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8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8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8977" name="Freeform 102"/>
              <p:cNvSpPr>
                <a:spLocks/>
              </p:cNvSpPr>
              <p:nvPr/>
            </p:nvSpPr>
            <p:spPr bwMode="auto">
              <a:xfrm>
                <a:off x="1449" y="4618"/>
                <a:ext cx="95" cy="95"/>
              </a:xfrm>
              <a:custGeom>
                <a:avLst/>
                <a:gdLst>
                  <a:gd name="T0" fmla="*/ 48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8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8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8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38930" name="Group 103"/>
            <p:cNvGrpSpPr>
              <a:grpSpLocks/>
            </p:cNvGrpSpPr>
            <p:nvPr/>
          </p:nvGrpSpPr>
          <p:grpSpPr bwMode="auto">
            <a:xfrm>
              <a:off x="3321050" y="1388001"/>
              <a:ext cx="174625" cy="179388"/>
              <a:chOff x="1734" y="4618"/>
              <a:chExt cx="95" cy="95"/>
            </a:xfrm>
          </p:grpSpPr>
          <p:sp>
            <p:nvSpPr>
              <p:cNvPr id="38974" name="Freeform 104"/>
              <p:cNvSpPr>
                <a:spLocks/>
              </p:cNvSpPr>
              <p:nvPr/>
            </p:nvSpPr>
            <p:spPr bwMode="auto">
              <a:xfrm>
                <a:off x="1734" y="4618"/>
                <a:ext cx="95" cy="95"/>
              </a:xfrm>
              <a:custGeom>
                <a:avLst/>
                <a:gdLst>
                  <a:gd name="T0" fmla="*/ 48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8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8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CC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8975" name="Freeform 105"/>
              <p:cNvSpPr>
                <a:spLocks/>
              </p:cNvSpPr>
              <p:nvPr/>
            </p:nvSpPr>
            <p:spPr bwMode="auto">
              <a:xfrm>
                <a:off x="1734" y="4618"/>
                <a:ext cx="95" cy="95"/>
              </a:xfrm>
              <a:custGeom>
                <a:avLst/>
                <a:gdLst>
                  <a:gd name="T0" fmla="*/ 48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8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8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8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38935" name="Group 118"/>
            <p:cNvGrpSpPr>
              <a:grpSpLocks/>
            </p:cNvGrpSpPr>
            <p:nvPr/>
          </p:nvGrpSpPr>
          <p:grpSpPr bwMode="auto">
            <a:xfrm>
              <a:off x="1074738" y="1391176"/>
              <a:ext cx="520700" cy="176213"/>
              <a:chOff x="503" y="4620"/>
              <a:chExt cx="285" cy="93"/>
            </a:xfrm>
          </p:grpSpPr>
          <p:sp>
            <p:nvSpPr>
              <p:cNvPr id="38964" name="Rectangle 119"/>
              <p:cNvSpPr>
                <a:spLocks noChangeArrowheads="1"/>
              </p:cNvSpPr>
              <p:nvPr/>
            </p:nvSpPr>
            <p:spPr bwMode="auto">
              <a:xfrm>
                <a:off x="503" y="4620"/>
                <a:ext cx="285" cy="93"/>
              </a:xfrm>
              <a:prstGeom prst="rect">
                <a:avLst/>
              </a:prstGeom>
              <a:solidFill>
                <a:srgbClr val="00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965" name="Rectangle 120"/>
              <p:cNvSpPr>
                <a:spLocks noChangeArrowheads="1"/>
              </p:cNvSpPr>
              <p:nvPr/>
            </p:nvSpPr>
            <p:spPr bwMode="auto">
              <a:xfrm>
                <a:off x="503" y="4620"/>
                <a:ext cx="285" cy="93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4303713" y="1083201"/>
            <a:ext cx="2420937" cy="488950"/>
            <a:chOff x="4303713" y="1083201"/>
            <a:chExt cx="2420937" cy="488950"/>
          </a:xfrm>
        </p:grpSpPr>
        <p:grpSp>
          <p:nvGrpSpPr>
            <p:cNvPr id="38932" name="Group 109"/>
            <p:cNvGrpSpPr>
              <a:grpSpLocks/>
            </p:cNvGrpSpPr>
            <p:nvPr/>
          </p:nvGrpSpPr>
          <p:grpSpPr bwMode="auto">
            <a:xfrm>
              <a:off x="4303713" y="1388001"/>
              <a:ext cx="519113" cy="184150"/>
              <a:chOff x="2272" y="4618"/>
              <a:chExt cx="285" cy="97"/>
            </a:xfrm>
          </p:grpSpPr>
          <p:sp>
            <p:nvSpPr>
              <p:cNvPr id="38970" name="Rectangle 110"/>
              <p:cNvSpPr>
                <a:spLocks noChangeArrowheads="1"/>
              </p:cNvSpPr>
              <p:nvPr/>
            </p:nvSpPr>
            <p:spPr bwMode="auto">
              <a:xfrm>
                <a:off x="2272" y="4618"/>
                <a:ext cx="285" cy="97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971" name="Rectangle 111"/>
              <p:cNvSpPr>
                <a:spLocks noChangeArrowheads="1"/>
              </p:cNvSpPr>
              <p:nvPr/>
            </p:nvSpPr>
            <p:spPr bwMode="auto">
              <a:xfrm>
                <a:off x="2272" y="4618"/>
                <a:ext cx="285" cy="97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8934" name="Group 115"/>
            <p:cNvGrpSpPr>
              <a:grpSpLocks/>
            </p:cNvGrpSpPr>
            <p:nvPr/>
          </p:nvGrpSpPr>
          <p:grpSpPr bwMode="auto">
            <a:xfrm>
              <a:off x="4303713" y="1087964"/>
              <a:ext cx="519113" cy="174625"/>
              <a:chOff x="2272" y="4459"/>
              <a:chExt cx="285" cy="93"/>
            </a:xfrm>
          </p:grpSpPr>
          <p:sp>
            <p:nvSpPr>
              <p:cNvPr id="38966" name="Rectangle 116"/>
              <p:cNvSpPr>
                <a:spLocks noChangeArrowheads="1"/>
              </p:cNvSpPr>
              <p:nvPr/>
            </p:nvSpPr>
            <p:spPr bwMode="auto">
              <a:xfrm>
                <a:off x="2272" y="4459"/>
                <a:ext cx="285" cy="93"/>
              </a:xfrm>
              <a:prstGeom prst="rect">
                <a:avLst/>
              </a:prstGeom>
              <a:solidFill>
                <a:srgbClr val="00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967" name="Rectangle 117"/>
              <p:cNvSpPr>
                <a:spLocks noChangeArrowheads="1"/>
              </p:cNvSpPr>
              <p:nvPr/>
            </p:nvSpPr>
            <p:spPr bwMode="auto">
              <a:xfrm>
                <a:off x="2272" y="4459"/>
                <a:ext cx="285" cy="93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8936" name="Group 121"/>
            <p:cNvGrpSpPr>
              <a:grpSpLocks/>
            </p:cNvGrpSpPr>
            <p:nvPr/>
          </p:nvGrpSpPr>
          <p:grpSpPr bwMode="auto">
            <a:xfrm>
              <a:off x="4994275" y="1083201"/>
              <a:ext cx="174625" cy="179388"/>
              <a:chOff x="2651" y="4457"/>
              <a:chExt cx="95" cy="95"/>
            </a:xfrm>
          </p:grpSpPr>
          <p:sp>
            <p:nvSpPr>
              <p:cNvPr id="38962" name="Oval 122"/>
              <p:cNvSpPr>
                <a:spLocks noChangeArrowheads="1"/>
              </p:cNvSpPr>
              <p:nvPr/>
            </p:nvSpPr>
            <p:spPr bwMode="auto">
              <a:xfrm>
                <a:off x="2651" y="4457"/>
                <a:ext cx="95" cy="95"/>
              </a:xfrm>
              <a:prstGeom prst="ellipse">
                <a:avLst/>
              </a:prstGeom>
              <a:solidFill>
                <a:srgbClr val="0066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963" name="Oval 123"/>
              <p:cNvSpPr>
                <a:spLocks noChangeArrowheads="1"/>
              </p:cNvSpPr>
              <p:nvPr/>
            </p:nvSpPr>
            <p:spPr bwMode="auto">
              <a:xfrm>
                <a:off x="2651" y="4457"/>
                <a:ext cx="95" cy="95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8937" name="Group 124"/>
            <p:cNvGrpSpPr>
              <a:grpSpLocks/>
            </p:cNvGrpSpPr>
            <p:nvPr/>
          </p:nvGrpSpPr>
          <p:grpSpPr bwMode="auto">
            <a:xfrm>
              <a:off x="5514975" y="1083201"/>
              <a:ext cx="173038" cy="179388"/>
              <a:chOff x="2936" y="4457"/>
              <a:chExt cx="95" cy="95"/>
            </a:xfrm>
          </p:grpSpPr>
          <p:sp>
            <p:nvSpPr>
              <p:cNvPr id="38960" name="Oval 125"/>
              <p:cNvSpPr>
                <a:spLocks noChangeArrowheads="1"/>
              </p:cNvSpPr>
              <p:nvPr/>
            </p:nvSpPr>
            <p:spPr bwMode="auto">
              <a:xfrm>
                <a:off x="2936" y="4457"/>
                <a:ext cx="95" cy="95"/>
              </a:xfrm>
              <a:prstGeom prst="ellipse">
                <a:avLst/>
              </a:prstGeom>
              <a:solidFill>
                <a:srgbClr val="6699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961" name="Oval 126"/>
              <p:cNvSpPr>
                <a:spLocks noChangeArrowheads="1"/>
              </p:cNvSpPr>
              <p:nvPr/>
            </p:nvSpPr>
            <p:spPr bwMode="auto">
              <a:xfrm>
                <a:off x="2936" y="4457"/>
                <a:ext cx="95" cy="95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8938" name="Group 127"/>
            <p:cNvGrpSpPr>
              <a:grpSpLocks/>
            </p:cNvGrpSpPr>
            <p:nvPr/>
          </p:nvGrpSpPr>
          <p:grpSpPr bwMode="auto">
            <a:xfrm>
              <a:off x="6032500" y="1083201"/>
              <a:ext cx="174625" cy="179388"/>
              <a:chOff x="3220" y="4457"/>
              <a:chExt cx="95" cy="95"/>
            </a:xfrm>
          </p:grpSpPr>
          <p:sp>
            <p:nvSpPr>
              <p:cNvPr id="38958" name="Oval 128"/>
              <p:cNvSpPr>
                <a:spLocks noChangeArrowheads="1"/>
              </p:cNvSpPr>
              <p:nvPr/>
            </p:nvSpPr>
            <p:spPr bwMode="auto">
              <a:xfrm>
                <a:off x="3220" y="4457"/>
                <a:ext cx="95" cy="95"/>
              </a:xfrm>
              <a:prstGeom prst="ellipse">
                <a:avLst/>
              </a:prstGeom>
              <a:solidFill>
                <a:srgbClr val="99CC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959" name="Oval 129"/>
              <p:cNvSpPr>
                <a:spLocks noChangeArrowheads="1"/>
              </p:cNvSpPr>
              <p:nvPr/>
            </p:nvSpPr>
            <p:spPr bwMode="auto">
              <a:xfrm>
                <a:off x="3220" y="4457"/>
                <a:ext cx="95" cy="95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8939" name="Group 130"/>
            <p:cNvGrpSpPr>
              <a:grpSpLocks/>
            </p:cNvGrpSpPr>
            <p:nvPr/>
          </p:nvGrpSpPr>
          <p:grpSpPr bwMode="auto">
            <a:xfrm>
              <a:off x="6553200" y="1083201"/>
              <a:ext cx="171450" cy="179388"/>
              <a:chOff x="3505" y="4457"/>
              <a:chExt cx="94" cy="95"/>
            </a:xfrm>
          </p:grpSpPr>
          <p:sp>
            <p:nvSpPr>
              <p:cNvPr id="38956" name="Oval 131"/>
              <p:cNvSpPr>
                <a:spLocks noChangeArrowheads="1"/>
              </p:cNvSpPr>
              <p:nvPr/>
            </p:nvSpPr>
            <p:spPr bwMode="auto">
              <a:xfrm>
                <a:off x="3505" y="4457"/>
                <a:ext cx="94" cy="95"/>
              </a:xfrm>
              <a:prstGeom prst="ellipse">
                <a:avLst/>
              </a:prstGeom>
              <a:solidFill>
                <a:srgbClr val="CCEC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957" name="Oval 132"/>
              <p:cNvSpPr>
                <a:spLocks noChangeArrowheads="1"/>
              </p:cNvSpPr>
              <p:nvPr/>
            </p:nvSpPr>
            <p:spPr bwMode="auto">
              <a:xfrm>
                <a:off x="3505" y="4457"/>
                <a:ext cx="94" cy="95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8940" name="Group 133"/>
            <p:cNvGrpSpPr>
              <a:grpSpLocks/>
            </p:cNvGrpSpPr>
            <p:nvPr/>
          </p:nvGrpSpPr>
          <p:grpSpPr bwMode="auto">
            <a:xfrm>
              <a:off x="4991100" y="1380064"/>
              <a:ext cx="173038" cy="179388"/>
              <a:chOff x="2649" y="4614"/>
              <a:chExt cx="95" cy="95"/>
            </a:xfrm>
          </p:grpSpPr>
          <p:sp>
            <p:nvSpPr>
              <p:cNvPr id="38954" name="Freeform 134"/>
              <p:cNvSpPr>
                <a:spLocks/>
              </p:cNvSpPr>
              <p:nvPr/>
            </p:nvSpPr>
            <p:spPr bwMode="auto">
              <a:xfrm>
                <a:off x="2649" y="4614"/>
                <a:ext cx="95" cy="95"/>
              </a:xfrm>
              <a:custGeom>
                <a:avLst/>
                <a:gdLst>
                  <a:gd name="T0" fmla="*/ 48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8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8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8955" name="Freeform 135"/>
              <p:cNvSpPr>
                <a:spLocks/>
              </p:cNvSpPr>
              <p:nvPr/>
            </p:nvSpPr>
            <p:spPr bwMode="auto">
              <a:xfrm>
                <a:off x="2649" y="4614"/>
                <a:ext cx="95" cy="95"/>
              </a:xfrm>
              <a:custGeom>
                <a:avLst/>
                <a:gdLst>
                  <a:gd name="T0" fmla="*/ 48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8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8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8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38941" name="Group 136"/>
            <p:cNvGrpSpPr>
              <a:grpSpLocks/>
            </p:cNvGrpSpPr>
            <p:nvPr/>
          </p:nvGrpSpPr>
          <p:grpSpPr bwMode="auto">
            <a:xfrm>
              <a:off x="5511800" y="1380064"/>
              <a:ext cx="171450" cy="179388"/>
              <a:chOff x="2934" y="4614"/>
              <a:chExt cx="94" cy="95"/>
            </a:xfrm>
          </p:grpSpPr>
          <p:sp>
            <p:nvSpPr>
              <p:cNvPr id="38952" name="Freeform 137"/>
              <p:cNvSpPr>
                <a:spLocks/>
              </p:cNvSpPr>
              <p:nvPr/>
            </p:nvSpPr>
            <p:spPr bwMode="auto">
              <a:xfrm>
                <a:off x="2934" y="4614"/>
                <a:ext cx="94" cy="95"/>
              </a:xfrm>
              <a:custGeom>
                <a:avLst/>
                <a:gdLst>
                  <a:gd name="T0" fmla="*/ 47 w 94"/>
                  <a:gd name="T1" fmla="*/ 0 h 95"/>
                  <a:gd name="T2" fmla="*/ 0 w 94"/>
                  <a:gd name="T3" fmla="*/ 95 h 95"/>
                  <a:gd name="T4" fmla="*/ 94 w 94"/>
                  <a:gd name="T5" fmla="*/ 95 h 95"/>
                  <a:gd name="T6" fmla="*/ 47 w 94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4"/>
                  <a:gd name="T13" fmla="*/ 0 h 95"/>
                  <a:gd name="T14" fmla="*/ 94 w 94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4" h="95">
                    <a:moveTo>
                      <a:pt x="47" y="0"/>
                    </a:moveTo>
                    <a:lnTo>
                      <a:pt x="0" y="95"/>
                    </a:lnTo>
                    <a:lnTo>
                      <a:pt x="94" y="95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FF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8953" name="Freeform 138"/>
              <p:cNvSpPr>
                <a:spLocks/>
              </p:cNvSpPr>
              <p:nvPr/>
            </p:nvSpPr>
            <p:spPr bwMode="auto">
              <a:xfrm>
                <a:off x="2934" y="4614"/>
                <a:ext cx="94" cy="95"/>
              </a:xfrm>
              <a:custGeom>
                <a:avLst/>
                <a:gdLst>
                  <a:gd name="T0" fmla="*/ 47 w 94"/>
                  <a:gd name="T1" fmla="*/ 0 h 95"/>
                  <a:gd name="T2" fmla="*/ 0 w 94"/>
                  <a:gd name="T3" fmla="*/ 95 h 95"/>
                  <a:gd name="T4" fmla="*/ 94 w 94"/>
                  <a:gd name="T5" fmla="*/ 95 h 95"/>
                  <a:gd name="T6" fmla="*/ 47 w 94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4"/>
                  <a:gd name="T13" fmla="*/ 0 h 95"/>
                  <a:gd name="T14" fmla="*/ 94 w 94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4" h="95">
                    <a:moveTo>
                      <a:pt x="47" y="0"/>
                    </a:moveTo>
                    <a:lnTo>
                      <a:pt x="0" y="95"/>
                    </a:lnTo>
                    <a:lnTo>
                      <a:pt x="94" y="95"/>
                    </a:lnTo>
                    <a:lnTo>
                      <a:pt x="47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38942" name="Group 139"/>
            <p:cNvGrpSpPr>
              <a:grpSpLocks/>
            </p:cNvGrpSpPr>
            <p:nvPr/>
          </p:nvGrpSpPr>
          <p:grpSpPr bwMode="auto">
            <a:xfrm>
              <a:off x="6029325" y="1380064"/>
              <a:ext cx="173038" cy="179388"/>
              <a:chOff x="3218" y="4614"/>
              <a:chExt cx="95" cy="95"/>
            </a:xfrm>
          </p:grpSpPr>
          <p:sp>
            <p:nvSpPr>
              <p:cNvPr id="38950" name="Freeform 140"/>
              <p:cNvSpPr>
                <a:spLocks/>
              </p:cNvSpPr>
              <p:nvPr/>
            </p:nvSpPr>
            <p:spPr bwMode="auto">
              <a:xfrm>
                <a:off x="3218" y="4614"/>
                <a:ext cx="95" cy="95"/>
              </a:xfrm>
              <a:custGeom>
                <a:avLst/>
                <a:gdLst>
                  <a:gd name="T0" fmla="*/ 48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8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8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FF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8951" name="Freeform 141"/>
              <p:cNvSpPr>
                <a:spLocks/>
              </p:cNvSpPr>
              <p:nvPr/>
            </p:nvSpPr>
            <p:spPr bwMode="auto">
              <a:xfrm>
                <a:off x="3218" y="4614"/>
                <a:ext cx="95" cy="95"/>
              </a:xfrm>
              <a:custGeom>
                <a:avLst/>
                <a:gdLst>
                  <a:gd name="T0" fmla="*/ 48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8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8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8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38943" name="Group 142"/>
            <p:cNvGrpSpPr>
              <a:grpSpLocks/>
            </p:cNvGrpSpPr>
            <p:nvPr/>
          </p:nvGrpSpPr>
          <p:grpSpPr bwMode="auto">
            <a:xfrm>
              <a:off x="6550025" y="1384826"/>
              <a:ext cx="171450" cy="179388"/>
              <a:chOff x="3503" y="4616"/>
              <a:chExt cx="94" cy="95"/>
            </a:xfrm>
          </p:grpSpPr>
          <p:sp>
            <p:nvSpPr>
              <p:cNvPr id="38948" name="Freeform 143"/>
              <p:cNvSpPr>
                <a:spLocks/>
              </p:cNvSpPr>
              <p:nvPr/>
            </p:nvSpPr>
            <p:spPr bwMode="auto">
              <a:xfrm>
                <a:off x="3503" y="4616"/>
                <a:ext cx="94" cy="95"/>
              </a:xfrm>
              <a:custGeom>
                <a:avLst/>
                <a:gdLst>
                  <a:gd name="T0" fmla="*/ 47 w 94"/>
                  <a:gd name="T1" fmla="*/ 0 h 95"/>
                  <a:gd name="T2" fmla="*/ 0 w 94"/>
                  <a:gd name="T3" fmla="*/ 95 h 95"/>
                  <a:gd name="T4" fmla="*/ 94 w 94"/>
                  <a:gd name="T5" fmla="*/ 95 h 95"/>
                  <a:gd name="T6" fmla="*/ 47 w 94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4"/>
                  <a:gd name="T13" fmla="*/ 0 h 95"/>
                  <a:gd name="T14" fmla="*/ 94 w 94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4" h="95">
                    <a:moveTo>
                      <a:pt x="47" y="0"/>
                    </a:moveTo>
                    <a:lnTo>
                      <a:pt x="0" y="95"/>
                    </a:lnTo>
                    <a:lnTo>
                      <a:pt x="94" y="95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FF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8949" name="Freeform 144"/>
              <p:cNvSpPr>
                <a:spLocks/>
              </p:cNvSpPr>
              <p:nvPr/>
            </p:nvSpPr>
            <p:spPr bwMode="auto">
              <a:xfrm>
                <a:off x="3503" y="4616"/>
                <a:ext cx="94" cy="95"/>
              </a:xfrm>
              <a:custGeom>
                <a:avLst/>
                <a:gdLst>
                  <a:gd name="T0" fmla="*/ 47 w 94"/>
                  <a:gd name="T1" fmla="*/ 0 h 95"/>
                  <a:gd name="T2" fmla="*/ 0 w 94"/>
                  <a:gd name="T3" fmla="*/ 95 h 95"/>
                  <a:gd name="T4" fmla="*/ 94 w 94"/>
                  <a:gd name="T5" fmla="*/ 95 h 95"/>
                  <a:gd name="T6" fmla="*/ 47 w 94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4"/>
                  <a:gd name="T13" fmla="*/ 0 h 95"/>
                  <a:gd name="T14" fmla="*/ 94 w 94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4" h="95">
                    <a:moveTo>
                      <a:pt x="47" y="0"/>
                    </a:moveTo>
                    <a:lnTo>
                      <a:pt x="0" y="95"/>
                    </a:lnTo>
                    <a:lnTo>
                      <a:pt x="94" y="95"/>
                    </a:lnTo>
                    <a:lnTo>
                      <a:pt x="47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730250" y="726966"/>
            <a:ext cx="1195388" cy="1153161"/>
            <a:chOff x="730250" y="726966"/>
            <a:chExt cx="1195388" cy="1153161"/>
          </a:xfrm>
        </p:grpSpPr>
        <p:grpSp>
          <p:nvGrpSpPr>
            <p:cNvPr id="38926" name="Group 91"/>
            <p:cNvGrpSpPr>
              <a:grpSpLocks/>
            </p:cNvGrpSpPr>
            <p:nvPr/>
          </p:nvGrpSpPr>
          <p:grpSpPr bwMode="auto">
            <a:xfrm>
              <a:off x="733425" y="1087964"/>
              <a:ext cx="169863" cy="179388"/>
              <a:chOff x="316" y="4459"/>
              <a:chExt cx="93" cy="95"/>
            </a:xfrm>
          </p:grpSpPr>
          <p:sp>
            <p:nvSpPr>
              <p:cNvPr id="38982" name="Oval 92"/>
              <p:cNvSpPr>
                <a:spLocks noChangeArrowheads="1"/>
              </p:cNvSpPr>
              <p:nvPr/>
            </p:nvSpPr>
            <p:spPr bwMode="auto">
              <a:xfrm>
                <a:off x="316" y="4459"/>
                <a:ext cx="93" cy="9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983" name="Oval 93"/>
              <p:cNvSpPr>
                <a:spLocks noChangeArrowheads="1"/>
              </p:cNvSpPr>
              <p:nvPr/>
            </p:nvSpPr>
            <p:spPr bwMode="auto">
              <a:xfrm>
                <a:off x="316" y="4459"/>
                <a:ext cx="93" cy="95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8931" name="Group 106"/>
            <p:cNvGrpSpPr>
              <a:grpSpLocks/>
            </p:cNvGrpSpPr>
            <p:nvPr/>
          </p:nvGrpSpPr>
          <p:grpSpPr bwMode="auto">
            <a:xfrm>
              <a:off x="730250" y="1388001"/>
              <a:ext cx="169863" cy="176213"/>
              <a:chOff x="314" y="4618"/>
              <a:chExt cx="93" cy="93"/>
            </a:xfrm>
          </p:grpSpPr>
          <p:sp>
            <p:nvSpPr>
              <p:cNvPr id="38972" name="Freeform 107"/>
              <p:cNvSpPr>
                <a:spLocks/>
              </p:cNvSpPr>
              <p:nvPr/>
            </p:nvSpPr>
            <p:spPr bwMode="auto">
              <a:xfrm>
                <a:off x="314" y="4618"/>
                <a:ext cx="93" cy="93"/>
              </a:xfrm>
              <a:custGeom>
                <a:avLst/>
                <a:gdLst>
                  <a:gd name="T0" fmla="*/ 46 w 93"/>
                  <a:gd name="T1" fmla="*/ 0 h 93"/>
                  <a:gd name="T2" fmla="*/ 0 w 93"/>
                  <a:gd name="T3" fmla="*/ 93 h 93"/>
                  <a:gd name="T4" fmla="*/ 93 w 93"/>
                  <a:gd name="T5" fmla="*/ 93 h 93"/>
                  <a:gd name="T6" fmla="*/ 46 w 93"/>
                  <a:gd name="T7" fmla="*/ 0 h 9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3"/>
                  <a:gd name="T13" fmla="*/ 0 h 93"/>
                  <a:gd name="T14" fmla="*/ 93 w 93"/>
                  <a:gd name="T15" fmla="*/ 93 h 9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3" h="93">
                    <a:moveTo>
                      <a:pt x="46" y="0"/>
                    </a:moveTo>
                    <a:lnTo>
                      <a:pt x="0" y="93"/>
                    </a:lnTo>
                    <a:lnTo>
                      <a:pt x="93" y="93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8973" name="Freeform 108"/>
              <p:cNvSpPr>
                <a:spLocks/>
              </p:cNvSpPr>
              <p:nvPr/>
            </p:nvSpPr>
            <p:spPr bwMode="auto">
              <a:xfrm>
                <a:off x="314" y="4618"/>
                <a:ext cx="93" cy="93"/>
              </a:xfrm>
              <a:custGeom>
                <a:avLst/>
                <a:gdLst>
                  <a:gd name="T0" fmla="*/ 46 w 93"/>
                  <a:gd name="T1" fmla="*/ 0 h 93"/>
                  <a:gd name="T2" fmla="*/ 0 w 93"/>
                  <a:gd name="T3" fmla="*/ 93 h 93"/>
                  <a:gd name="T4" fmla="*/ 93 w 93"/>
                  <a:gd name="T5" fmla="*/ 93 h 93"/>
                  <a:gd name="T6" fmla="*/ 46 w 93"/>
                  <a:gd name="T7" fmla="*/ 0 h 9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3"/>
                  <a:gd name="T13" fmla="*/ 0 h 93"/>
                  <a:gd name="T14" fmla="*/ 93 w 93"/>
                  <a:gd name="T15" fmla="*/ 93 h 9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3" h="93">
                    <a:moveTo>
                      <a:pt x="46" y="0"/>
                    </a:moveTo>
                    <a:lnTo>
                      <a:pt x="0" y="93"/>
                    </a:lnTo>
                    <a:lnTo>
                      <a:pt x="93" y="93"/>
                    </a:lnTo>
                    <a:lnTo>
                      <a:pt x="46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38944" name="Freeform 145"/>
            <p:cNvSpPr>
              <a:spLocks noEditPoints="1"/>
            </p:cNvSpPr>
            <p:nvPr/>
          </p:nvSpPr>
          <p:spPr bwMode="auto">
            <a:xfrm>
              <a:off x="798513" y="1605489"/>
              <a:ext cx="1123950" cy="274638"/>
            </a:xfrm>
            <a:custGeom>
              <a:avLst/>
              <a:gdLst>
                <a:gd name="T0" fmla="*/ 0 w 2325"/>
                <a:gd name="T1" fmla="*/ 0 h 550"/>
                <a:gd name="T2" fmla="*/ 0 w 2325"/>
                <a:gd name="T3" fmla="*/ 0 h 550"/>
                <a:gd name="T4" fmla="*/ 0 w 2325"/>
                <a:gd name="T5" fmla="*/ 0 h 550"/>
                <a:gd name="T6" fmla="*/ 0 w 2325"/>
                <a:gd name="T7" fmla="*/ 0 h 550"/>
                <a:gd name="T8" fmla="*/ 0 w 2325"/>
                <a:gd name="T9" fmla="*/ 0 h 550"/>
                <a:gd name="T10" fmla="*/ 0 w 2325"/>
                <a:gd name="T11" fmla="*/ 0 h 550"/>
                <a:gd name="T12" fmla="*/ 0 w 2325"/>
                <a:gd name="T13" fmla="*/ 0 h 550"/>
                <a:gd name="T14" fmla="*/ 0 w 2325"/>
                <a:gd name="T15" fmla="*/ 0 h 550"/>
                <a:gd name="T16" fmla="*/ 0 w 2325"/>
                <a:gd name="T17" fmla="*/ 0 h 550"/>
                <a:gd name="T18" fmla="*/ 0 w 2325"/>
                <a:gd name="T19" fmla="*/ 0 h 550"/>
                <a:gd name="T20" fmla="*/ 0 w 2325"/>
                <a:gd name="T21" fmla="*/ 0 h 550"/>
                <a:gd name="T22" fmla="*/ 0 w 2325"/>
                <a:gd name="T23" fmla="*/ 0 h 550"/>
                <a:gd name="T24" fmla="*/ 0 w 2325"/>
                <a:gd name="T25" fmla="*/ 0 h 550"/>
                <a:gd name="T26" fmla="*/ 0 w 2325"/>
                <a:gd name="T27" fmla="*/ 0 h 550"/>
                <a:gd name="T28" fmla="*/ 0 w 2325"/>
                <a:gd name="T29" fmla="*/ 0 h 550"/>
                <a:gd name="T30" fmla="*/ 0 w 2325"/>
                <a:gd name="T31" fmla="*/ 0 h 550"/>
                <a:gd name="T32" fmla="*/ 0 w 2325"/>
                <a:gd name="T33" fmla="*/ 0 h 550"/>
                <a:gd name="T34" fmla="*/ 0 w 2325"/>
                <a:gd name="T35" fmla="*/ 0 h 550"/>
                <a:gd name="T36" fmla="*/ 0 w 2325"/>
                <a:gd name="T37" fmla="*/ 0 h 55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325"/>
                <a:gd name="T58" fmla="*/ 0 h 550"/>
                <a:gd name="T59" fmla="*/ 2325 w 2325"/>
                <a:gd name="T60" fmla="*/ 550 h 55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325" h="550">
                  <a:moveTo>
                    <a:pt x="67" y="34"/>
                  </a:moveTo>
                  <a:lnTo>
                    <a:pt x="67" y="517"/>
                  </a:lnTo>
                  <a:lnTo>
                    <a:pt x="34" y="484"/>
                  </a:lnTo>
                  <a:lnTo>
                    <a:pt x="2192" y="484"/>
                  </a:lnTo>
                  <a:lnTo>
                    <a:pt x="2159" y="517"/>
                  </a:lnTo>
                  <a:lnTo>
                    <a:pt x="2159" y="234"/>
                  </a:lnTo>
                  <a:cubicBezTo>
                    <a:pt x="2159" y="215"/>
                    <a:pt x="2174" y="200"/>
                    <a:pt x="2192" y="200"/>
                  </a:cubicBezTo>
                  <a:cubicBezTo>
                    <a:pt x="2211" y="200"/>
                    <a:pt x="2225" y="215"/>
                    <a:pt x="2225" y="234"/>
                  </a:cubicBezTo>
                  <a:lnTo>
                    <a:pt x="2225" y="517"/>
                  </a:lnTo>
                  <a:cubicBezTo>
                    <a:pt x="2225" y="536"/>
                    <a:pt x="2211" y="550"/>
                    <a:pt x="2192" y="550"/>
                  </a:cubicBezTo>
                  <a:lnTo>
                    <a:pt x="34" y="550"/>
                  </a:lnTo>
                  <a:cubicBezTo>
                    <a:pt x="15" y="550"/>
                    <a:pt x="0" y="536"/>
                    <a:pt x="0" y="517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ubicBezTo>
                    <a:pt x="52" y="0"/>
                    <a:pt x="67" y="15"/>
                    <a:pt x="67" y="34"/>
                  </a:cubicBezTo>
                  <a:close/>
                  <a:moveTo>
                    <a:pt x="2059" y="300"/>
                  </a:moveTo>
                  <a:lnTo>
                    <a:pt x="2192" y="34"/>
                  </a:lnTo>
                  <a:lnTo>
                    <a:pt x="2325" y="300"/>
                  </a:lnTo>
                  <a:lnTo>
                    <a:pt x="2059" y="30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8945" name="Freeform 146"/>
            <p:cNvSpPr>
              <a:spLocks noEditPoints="1"/>
            </p:cNvSpPr>
            <p:nvPr/>
          </p:nvSpPr>
          <p:spPr bwMode="auto">
            <a:xfrm>
              <a:off x="803275" y="726966"/>
              <a:ext cx="1122363" cy="312738"/>
            </a:xfrm>
            <a:custGeom>
              <a:avLst/>
              <a:gdLst>
                <a:gd name="T0" fmla="*/ 0 w 2325"/>
                <a:gd name="T1" fmla="*/ 0 h 625"/>
                <a:gd name="T2" fmla="*/ 0 w 2325"/>
                <a:gd name="T3" fmla="*/ 0 h 625"/>
                <a:gd name="T4" fmla="*/ 0 w 2325"/>
                <a:gd name="T5" fmla="*/ 0 h 625"/>
                <a:gd name="T6" fmla="*/ 0 w 2325"/>
                <a:gd name="T7" fmla="*/ 0 h 625"/>
                <a:gd name="T8" fmla="*/ 0 w 2325"/>
                <a:gd name="T9" fmla="*/ 0 h 625"/>
                <a:gd name="T10" fmla="*/ 0 w 2325"/>
                <a:gd name="T11" fmla="*/ 0 h 625"/>
                <a:gd name="T12" fmla="*/ 0 w 2325"/>
                <a:gd name="T13" fmla="*/ 0 h 625"/>
                <a:gd name="T14" fmla="*/ 0 w 2325"/>
                <a:gd name="T15" fmla="*/ 0 h 625"/>
                <a:gd name="T16" fmla="*/ 0 w 2325"/>
                <a:gd name="T17" fmla="*/ 0 h 625"/>
                <a:gd name="T18" fmla="*/ 0 w 2325"/>
                <a:gd name="T19" fmla="*/ 0 h 625"/>
                <a:gd name="T20" fmla="*/ 0 w 2325"/>
                <a:gd name="T21" fmla="*/ 0 h 625"/>
                <a:gd name="T22" fmla="*/ 0 w 2325"/>
                <a:gd name="T23" fmla="*/ 0 h 625"/>
                <a:gd name="T24" fmla="*/ 0 w 2325"/>
                <a:gd name="T25" fmla="*/ 0 h 625"/>
                <a:gd name="T26" fmla="*/ 0 w 2325"/>
                <a:gd name="T27" fmla="*/ 0 h 625"/>
                <a:gd name="T28" fmla="*/ 0 w 2325"/>
                <a:gd name="T29" fmla="*/ 0 h 625"/>
                <a:gd name="T30" fmla="*/ 0 w 2325"/>
                <a:gd name="T31" fmla="*/ 0 h 625"/>
                <a:gd name="T32" fmla="*/ 0 w 2325"/>
                <a:gd name="T33" fmla="*/ 0 h 625"/>
                <a:gd name="T34" fmla="*/ 0 w 2325"/>
                <a:gd name="T35" fmla="*/ 0 h 625"/>
                <a:gd name="T36" fmla="*/ 0 w 2325"/>
                <a:gd name="T37" fmla="*/ 0 h 6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325"/>
                <a:gd name="T58" fmla="*/ 0 h 625"/>
                <a:gd name="T59" fmla="*/ 2325 w 2325"/>
                <a:gd name="T60" fmla="*/ 625 h 62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325" h="625">
                  <a:moveTo>
                    <a:pt x="0" y="592"/>
                  </a:moveTo>
                  <a:lnTo>
                    <a:pt x="0" y="33"/>
                  </a:lnTo>
                  <a:cubicBezTo>
                    <a:pt x="0" y="15"/>
                    <a:pt x="15" y="0"/>
                    <a:pt x="33" y="0"/>
                  </a:cubicBezTo>
                  <a:lnTo>
                    <a:pt x="2191" y="0"/>
                  </a:lnTo>
                  <a:cubicBezTo>
                    <a:pt x="2210" y="0"/>
                    <a:pt x="2225" y="15"/>
                    <a:pt x="2225" y="33"/>
                  </a:cubicBezTo>
                  <a:lnTo>
                    <a:pt x="2225" y="392"/>
                  </a:lnTo>
                  <a:cubicBezTo>
                    <a:pt x="2225" y="410"/>
                    <a:pt x="2210" y="425"/>
                    <a:pt x="2191" y="425"/>
                  </a:cubicBezTo>
                  <a:cubicBezTo>
                    <a:pt x="2173" y="425"/>
                    <a:pt x="2158" y="410"/>
                    <a:pt x="2158" y="392"/>
                  </a:cubicBezTo>
                  <a:lnTo>
                    <a:pt x="2158" y="33"/>
                  </a:lnTo>
                  <a:lnTo>
                    <a:pt x="2191" y="67"/>
                  </a:lnTo>
                  <a:lnTo>
                    <a:pt x="33" y="67"/>
                  </a:lnTo>
                  <a:lnTo>
                    <a:pt x="66" y="33"/>
                  </a:lnTo>
                  <a:lnTo>
                    <a:pt x="66" y="592"/>
                  </a:lnTo>
                  <a:cubicBezTo>
                    <a:pt x="66" y="610"/>
                    <a:pt x="52" y="625"/>
                    <a:pt x="33" y="625"/>
                  </a:cubicBezTo>
                  <a:cubicBezTo>
                    <a:pt x="15" y="625"/>
                    <a:pt x="0" y="610"/>
                    <a:pt x="0" y="592"/>
                  </a:cubicBezTo>
                  <a:close/>
                  <a:moveTo>
                    <a:pt x="2325" y="325"/>
                  </a:moveTo>
                  <a:lnTo>
                    <a:pt x="2191" y="592"/>
                  </a:lnTo>
                  <a:lnTo>
                    <a:pt x="2058" y="325"/>
                  </a:lnTo>
                  <a:lnTo>
                    <a:pt x="2325" y="325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956050" y="728871"/>
            <a:ext cx="1195388" cy="1143318"/>
            <a:chOff x="3956050" y="728871"/>
            <a:chExt cx="1195388" cy="1143318"/>
          </a:xfrm>
        </p:grpSpPr>
        <p:grpSp>
          <p:nvGrpSpPr>
            <p:cNvPr id="38920" name="Group 73"/>
            <p:cNvGrpSpPr>
              <a:grpSpLocks/>
            </p:cNvGrpSpPr>
            <p:nvPr/>
          </p:nvGrpSpPr>
          <p:grpSpPr bwMode="auto">
            <a:xfrm>
              <a:off x="3962400" y="1087964"/>
              <a:ext cx="168275" cy="179388"/>
              <a:chOff x="2085" y="4459"/>
              <a:chExt cx="92" cy="95"/>
            </a:xfrm>
          </p:grpSpPr>
          <p:sp>
            <p:nvSpPr>
              <p:cNvPr id="38994" name="Oval 74"/>
              <p:cNvSpPr>
                <a:spLocks noChangeArrowheads="1"/>
              </p:cNvSpPr>
              <p:nvPr/>
            </p:nvSpPr>
            <p:spPr bwMode="auto">
              <a:xfrm>
                <a:off x="2085" y="4459"/>
                <a:ext cx="92" cy="9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995" name="Oval 75"/>
              <p:cNvSpPr>
                <a:spLocks noChangeArrowheads="1"/>
              </p:cNvSpPr>
              <p:nvPr/>
            </p:nvSpPr>
            <p:spPr bwMode="auto">
              <a:xfrm>
                <a:off x="2085" y="4459"/>
                <a:ext cx="92" cy="95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8933" name="Group 112"/>
            <p:cNvGrpSpPr>
              <a:grpSpLocks/>
            </p:cNvGrpSpPr>
            <p:nvPr/>
          </p:nvGrpSpPr>
          <p:grpSpPr bwMode="auto">
            <a:xfrm>
              <a:off x="3956050" y="1388001"/>
              <a:ext cx="169863" cy="179388"/>
              <a:chOff x="2082" y="4618"/>
              <a:chExt cx="93" cy="95"/>
            </a:xfrm>
          </p:grpSpPr>
          <p:sp>
            <p:nvSpPr>
              <p:cNvPr id="38968" name="Freeform 113"/>
              <p:cNvSpPr>
                <a:spLocks/>
              </p:cNvSpPr>
              <p:nvPr/>
            </p:nvSpPr>
            <p:spPr bwMode="auto">
              <a:xfrm>
                <a:off x="2082" y="4618"/>
                <a:ext cx="93" cy="95"/>
              </a:xfrm>
              <a:custGeom>
                <a:avLst/>
                <a:gdLst>
                  <a:gd name="T0" fmla="*/ 47 w 93"/>
                  <a:gd name="T1" fmla="*/ 0 h 95"/>
                  <a:gd name="T2" fmla="*/ 0 w 93"/>
                  <a:gd name="T3" fmla="*/ 95 h 95"/>
                  <a:gd name="T4" fmla="*/ 93 w 93"/>
                  <a:gd name="T5" fmla="*/ 95 h 95"/>
                  <a:gd name="T6" fmla="*/ 47 w 93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3"/>
                  <a:gd name="T13" fmla="*/ 0 h 95"/>
                  <a:gd name="T14" fmla="*/ 93 w 93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3" h="95">
                    <a:moveTo>
                      <a:pt x="47" y="0"/>
                    </a:moveTo>
                    <a:lnTo>
                      <a:pt x="0" y="95"/>
                    </a:lnTo>
                    <a:lnTo>
                      <a:pt x="93" y="95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8969" name="Freeform 114"/>
              <p:cNvSpPr>
                <a:spLocks/>
              </p:cNvSpPr>
              <p:nvPr/>
            </p:nvSpPr>
            <p:spPr bwMode="auto">
              <a:xfrm>
                <a:off x="2082" y="4618"/>
                <a:ext cx="93" cy="95"/>
              </a:xfrm>
              <a:custGeom>
                <a:avLst/>
                <a:gdLst>
                  <a:gd name="T0" fmla="*/ 47 w 93"/>
                  <a:gd name="T1" fmla="*/ 0 h 95"/>
                  <a:gd name="T2" fmla="*/ 0 w 93"/>
                  <a:gd name="T3" fmla="*/ 95 h 95"/>
                  <a:gd name="T4" fmla="*/ 93 w 93"/>
                  <a:gd name="T5" fmla="*/ 95 h 95"/>
                  <a:gd name="T6" fmla="*/ 47 w 93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3"/>
                  <a:gd name="T13" fmla="*/ 0 h 95"/>
                  <a:gd name="T14" fmla="*/ 93 w 93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3" h="95">
                    <a:moveTo>
                      <a:pt x="47" y="0"/>
                    </a:moveTo>
                    <a:lnTo>
                      <a:pt x="0" y="95"/>
                    </a:lnTo>
                    <a:lnTo>
                      <a:pt x="93" y="95"/>
                    </a:lnTo>
                    <a:lnTo>
                      <a:pt x="47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38946" name="Freeform 147"/>
            <p:cNvSpPr>
              <a:spLocks noEditPoints="1"/>
            </p:cNvSpPr>
            <p:nvPr/>
          </p:nvSpPr>
          <p:spPr bwMode="auto">
            <a:xfrm>
              <a:off x="4025900" y="1595964"/>
              <a:ext cx="1122363" cy="276225"/>
            </a:xfrm>
            <a:custGeom>
              <a:avLst/>
              <a:gdLst>
                <a:gd name="T0" fmla="*/ 0 w 2325"/>
                <a:gd name="T1" fmla="*/ 0 h 550"/>
                <a:gd name="T2" fmla="*/ 0 w 2325"/>
                <a:gd name="T3" fmla="*/ 0 h 550"/>
                <a:gd name="T4" fmla="*/ 0 w 2325"/>
                <a:gd name="T5" fmla="*/ 0 h 550"/>
                <a:gd name="T6" fmla="*/ 0 w 2325"/>
                <a:gd name="T7" fmla="*/ 0 h 550"/>
                <a:gd name="T8" fmla="*/ 0 w 2325"/>
                <a:gd name="T9" fmla="*/ 0 h 550"/>
                <a:gd name="T10" fmla="*/ 0 w 2325"/>
                <a:gd name="T11" fmla="*/ 0 h 550"/>
                <a:gd name="T12" fmla="*/ 0 w 2325"/>
                <a:gd name="T13" fmla="*/ 0 h 550"/>
                <a:gd name="T14" fmla="*/ 0 w 2325"/>
                <a:gd name="T15" fmla="*/ 0 h 550"/>
                <a:gd name="T16" fmla="*/ 0 w 2325"/>
                <a:gd name="T17" fmla="*/ 0 h 550"/>
                <a:gd name="T18" fmla="*/ 0 w 2325"/>
                <a:gd name="T19" fmla="*/ 0 h 550"/>
                <a:gd name="T20" fmla="*/ 0 w 2325"/>
                <a:gd name="T21" fmla="*/ 0 h 550"/>
                <a:gd name="T22" fmla="*/ 0 w 2325"/>
                <a:gd name="T23" fmla="*/ 0 h 550"/>
                <a:gd name="T24" fmla="*/ 0 w 2325"/>
                <a:gd name="T25" fmla="*/ 0 h 550"/>
                <a:gd name="T26" fmla="*/ 0 w 2325"/>
                <a:gd name="T27" fmla="*/ 0 h 550"/>
                <a:gd name="T28" fmla="*/ 0 w 2325"/>
                <a:gd name="T29" fmla="*/ 0 h 550"/>
                <a:gd name="T30" fmla="*/ 0 w 2325"/>
                <a:gd name="T31" fmla="*/ 0 h 550"/>
                <a:gd name="T32" fmla="*/ 0 w 2325"/>
                <a:gd name="T33" fmla="*/ 0 h 550"/>
                <a:gd name="T34" fmla="*/ 0 w 2325"/>
                <a:gd name="T35" fmla="*/ 0 h 550"/>
                <a:gd name="T36" fmla="*/ 0 w 2325"/>
                <a:gd name="T37" fmla="*/ 0 h 55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325"/>
                <a:gd name="T58" fmla="*/ 0 h 550"/>
                <a:gd name="T59" fmla="*/ 2325 w 2325"/>
                <a:gd name="T60" fmla="*/ 550 h 55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325" h="550">
                  <a:moveTo>
                    <a:pt x="66" y="33"/>
                  </a:moveTo>
                  <a:lnTo>
                    <a:pt x="66" y="516"/>
                  </a:lnTo>
                  <a:lnTo>
                    <a:pt x="33" y="483"/>
                  </a:lnTo>
                  <a:lnTo>
                    <a:pt x="2191" y="483"/>
                  </a:lnTo>
                  <a:lnTo>
                    <a:pt x="2158" y="516"/>
                  </a:lnTo>
                  <a:lnTo>
                    <a:pt x="2158" y="233"/>
                  </a:lnTo>
                  <a:cubicBezTo>
                    <a:pt x="2158" y="215"/>
                    <a:pt x="2173" y="200"/>
                    <a:pt x="2191" y="200"/>
                  </a:cubicBezTo>
                  <a:cubicBezTo>
                    <a:pt x="2210" y="200"/>
                    <a:pt x="2225" y="215"/>
                    <a:pt x="2225" y="233"/>
                  </a:cubicBezTo>
                  <a:lnTo>
                    <a:pt x="2225" y="516"/>
                  </a:lnTo>
                  <a:cubicBezTo>
                    <a:pt x="2225" y="535"/>
                    <a:pt x="2210" y="550"/>
                    <a:pt x="2191" y="550"/>
                  </a:cubicBezTo>
                  <a:lnTo>
                    <a:pt x="33" y="550"/>
                  </a:lnTo>
                  <a:cubicBezTo>
                    <a:pt x="15" y="550"/>
                    <a:pt x="0" y="535"/>
                    <a:pt x="0" y="516"/>
                  </a:cubicBezTo>
                  <a:lnTo>
                    <a:pt x="0" y="33"/>
                  </a:lnTo>
                  <a:cubicBezTo>
                    <a:pt x="0" y="15"/>
                    <a:pt x="15" y="0"/>
                    <a:pt x="33" y="0"/>
                  </a:cubicBezTo>
                  <a:cubicBezTo>
                    <a:pt x="52" y="0"/>
                    <a:pt x="66" y="15"/>
                    <a:pt x="66" y="33"/>
                  </a:cubicBezTo>
                  <a:close/>
                  <a:moveTo>
                    <a:pt x="2058" y="300"/>
                  </a:moveTo>
                  <a:lnTo>
                    <a:pt x="2191" y="33"/>
                  </a:lnTo>
                  <a:lnTo>
                    <a:pt x="2325" y="300"/>
                  </a:lnTo>
                  <a:lnTo>
                    <a:pt x="2058" y="30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8947" name="Freeform 148"/>
            <p:cNvSpPr>
              <a:spLocks noEditPoints="1"/>
            </p:cNvSpPr>
            <p:nvPr/>
          </p:nvSpPr>
          <p:spPr bwMode="auto">
            <a:xfrm>
              <a:off x="4029075" y="728871"/>
              <a:ext cx="1122363" cy="314325"/>
            </a:xfrm>
            <a:custGeom>
              <a:avLst/>
              <a:gdLst>
                <a:gd name="T0" fmla="*/ 0 w 2325"/>
                <a:gd name="T1" fmla="*/ 0 h 625"/>
                <a:gd name="T2" fmla="*/ 0 w 2325"/>
                <a:gd name="T3" fmla="*/ 0 h 625"/>
                <a:gd name="T4" fmla="*/ 0 w 2325"/>
                <a:gd name="T5" fmla="*/ 0 h 625"/>
                <a:gd name="T6" fmla="*/ 0 w 2325"/>
                <a:gd name="T7" fmla="*/ 0 h 625"/>
                <a:gd name="T8" fmla="*/ 0 w 2325"/>
                <a:gd name="T9" fmla="*/ 0 h 625"/>
                <a:gd name="T10" fmla="*/ 0 w 2325"/>
                <a:gd name="T11" fmla="*/ 0 h 625"/>
                <a:gd name="T12" fmla="*/ 0 w 2325"/>
                <a:gd name="T13" fmla="*/ 0 h 625"/>
                <a:gd name="T14" fmla="*/ 0 w 2325"/>
                <a:gd name="T15" fmla="*/ 0 h 625"/>
                <a:gd name="T16" fmla="*/ 0 w 2325"/>
                <a:gd name="T17" fmla="*/ 0 h 625"/>
                <a:gd name="T18" fmla="*/ 0 w 2325"/>
                <a:gd name="T19" fmla="*/ 0 h 625"/>
                <a:gd name="T20" fmla="*/ 0 w 2325"/>
                <a:gd name="T21" fmla="*/ 0 h 625"/>
                <a:gd name="T22" fmla="*/ 0 w 2325"/>
                <a:gd name="T23" fmla="*/ 0 h 625"/>
                <a:gd name="T24" fmla="*/ 0 w 2325"/>
                <a:gd name="T25" fmla="*/ 0 h 625"/>
                <a:gd name="T26" fmla="*/ 0 w 2325"/>
                <a:gd name="T27" fmla="*/ 0 h 625"/>
                <a:gd name="T28" fmla="*/ 0 w 2325"/>
                <a:gd name="T29" fmla="*/ 0 h 625"/>
                <a:gd name="T30" fmla="*/ 0 w 2325"/>
                <a:gd name="T31" fmla="*/ 0 h 625"/>
                <a:gd name="T32" fmla="*/ 0 w 2325"/>
                <a:gd name="T33" fmla="*/ 0 h 625"/>
                <a:gd name="T34" fmla="*/ 0 w 2325"/>
                <a:gd name="T35" fmla="*/ 0 h 625"/>
                <a:gd name="T36" fmla="*/ 0 w 2325"/>
                <a:gd name="T37" fmla="*/ 0 h 6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325"/>
                <a:gd name="T58" fmla="*/ 0 h 625"/>
                <a:gd name="T59" fmla="*/ 2325 w 2325"/>
                <a:gd name="T60" fmla="*/ 625 h 62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325" h="625">
                  <a:moveTo>
                    <a:pt x="0" y="592"/>
                  </a:moveTo>
                  <a:lnTo>
                    <a:pt x="0" y="34"/>
                  </a:lnTo>
                  <a:cubicBezTo>
                    <a:pt x="0" y="15"/>
                    <a:pt x="15" y="0"/>
                    <a:pt x="33" y="0"/>
                  </a:cubicBezTo>
                  <a:lnTo>
                    <a:pt x="2192" y="0"/>
                  </a:lnTo>
                  <a:cubicBezTo>
                    <a:pt x="2210" y="0"/>
                    <a:pt x="2225" y="15"/>
                    <a:pt x="2225" y="34"/>
                  </a:cubicBezTo>
                  <a:lnTo>
                    <a:pt x="2225" y="392"/>
                  </a:lnTo>
                  <a:cubicBezTo>
                    <a:pt x="2225" y="411"/>
                    <a:pt x="2210" y="425"/>
                    <a:pt x="2192" y="425"/>
                  </a:cubicBezTo>
                  <a:cubicBezTo>
                    <a:pt x="2173" y="425"/>
                    <a:pt x="2158" y="411"/>
                    <a:pt x="2158" y="392"/>
                  </a:cubicBezTo>
                  <a:lnTo>
                    <a:pt x="2158" y="34"/>
                  </a:lnTo>
                  <a:lnTo>
                    <a:pt x="2192" y="67"/>
                  </a:lnTo>
                  <a:lnTo>
                    <a:pt x="33" y="67"/>
                  </a:lnTo>
                  <a:lnTo>
                    <a:pt x="67" y="34"/>
                  </a:lnTo>
                  <a:lnTo>
                    <a:pt x="67" y="592"/>
                  </a:lnTo>
                  <a:cubicBezTo>
                    <a:pt x="67" y="611"/>
                    <a:pt x="52" y="625"/>
                    <a:pt x="33" y="625"/>
                  </a:cubicBezTo>
                  <a:cubicBezTo>
                    <a:pt x="15" y="625"/>
                    <a:pt x="0" y="611"/>
                    <a:pt x="0" y="592"/>
                  </a:cubicBezTo>
                  <a:close/>
                  <a:moveTo>
                    <a:pt x="2325" y="325"/>
                  </a:moveTo>
                  <a:lnTo>
                    <a:pt x="2192" y="592"/>
                  </a:lnTo>
                  <a:lnTo>
                    <a:pt x="2058" y="325"/>
                  </a:lnTo>
                  <a:lnTo>
                    <a:pt x="2325" y="325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 uiExpand="1" build="p" bldLvl="3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5725" y="123825"/>
            <a:ext cx="8956675" cy="6545535"/>
          </a:xfrm>
        </p:spPr>
        <p:txBody>
          <a:bodyPr/>
          <a:lstStyle/>
          <a:p>
            <a:pPr>
              <a:spcBef>
                <a:spcPts val="900"/>
              </a:spcBef>
              <a:buNone/>
            </a:pPr>
            <a:r>
              <a:rPr lang="en-US" b="1" dirty="0"/>
              <a:t>Interventions: </a:t>
            </a:r>
            <a:r>
              <a:rPr lang="en-US" altLang="en-US" b="1" dirty="0" smtClean="0"/>
              <a:t>Pre-post Parallel Groups</a:t>
            </a:r>
            <a:endParaRPr lang="en-US" altLang="en-US" dirty="0" smtClean="0"/>
          </a:p>
          <a:p>
            <a:endParaRPr lang="en-US" altLang="en-US" b="1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pPr>
              <a:spcBef>
                <a:spcPts val="200"/>
              </a:spcBef>
            </a:pPr>
            <a:r>
              <a:rPr lang="en-US" altLang="en-US" dirty="0" smtClean="0"/>
              <a:t>Use this design when a washout isn't feasible.</a:t>
            </a:r>
          </a:p>
          <a:p>
            <a:pPr>
              <a:spcBef>
                <a:spcPts val="200"/>
              </a:spcBef>
            </a:pPr>
            <a:r>
              <a:rPr lang="en-US" altLang="en-US" dirty="0" smtClean="0"/>
              <a:t>Example: effect of training on performance.</a:t>
            </a:r>
          </a:p>
          <a:p>
            <a:pPr>
              <a:spcBef>
                <a:spcPts val="200"/>
              </a:spcBef>
            </a:pPr>
            <a:r>
              <a:rPr lang="en-US" altLang="en-US" dirty="0" smtClean="0">
                <a:solidFill>
                  <a:srgbClr val="0000FF"/>
                </a:solidFill>
              </a:rPr>
              <a:t>Most common</a:t>
            </a:r>
            <a:r>
              <a:rPr lang="en-US" altLang="en-US" dirty="0" smtClean="0"/>
              <a:t> type of intervention.</a:t>
            </a:r>
          </a:p>
          <a:p>
            <a:pPr lvl="1"/>
            <a:r>
              <a:rPr lang="en-US" altLang="en-US" dirty="0" smtClean="0"/>
              <a:t>Usually known as a </a:t>
            </a:r>
            <a:r>
              <a:rPr lang="en-US" altLang="en-US" dirty="0" smtClean="0">
                <a:solidFill>
                  <a:srgbClr val="0000FF"/>
                </a:solidFill>
              </a:rPr>
              <a:t>randomized controlled trial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RCT</a:t>
            </a:r>
            <a:r>
              <a:rPr lang="en-US" altLang="en-US" dirty="0" smtClean="0"/>
              <a:t>).</a:t>
            </a:r>
          </a:p>
          <a:p>
            <a:pPr lvl="1"/>
            <a:r>
              <a:rPr lang="en-US" altLang="en-US" dirty="0" smtClean="0"/>
              <a:t>Subjects used to be </a:t>
            </a:r>
            <a:r>
              <a:rPr lang="en-US" altLang="en-US" dirty="0" smtClean="0">
                <a:solidFill>
                  <a:srgbClr val="0000FF"/>
                </a:solidFill>
              </a:rPr>
              <a:t>randomized</a:t>
            </a:r>
            <a:r>
              <a:rPr lang="en-US" altLang="en-US" dirty="0" smtClean="0"/>
              <a:t> to the groups.</a:t>
            </a:r>
          </a:p>
          <a:p>
            <a:pPr lvl="1"/>
            <a:r>
              <a:rPr lang="en-US" altLang="en-US" dirty="0" smtClean="0"/>
              <a:t>But better if subjects are </a:t>
            </a:r>
            <a:r>
              <a:rPr lang="en-US" altLang="en-US" dirty="0" smtClean="0">
                <a:solidFill>
                  <a:srgbClr val="0000FF"/>
                </a:solidFill>
              </a:rPr>
              <a:t>assigned</a:t>
            </a:r>
            <a:r>
              <a:rPr lang="en-US" altLang="en-US" dirty="0" smtClean="0"/>
              <a:t> to the groups to aim for </a:t>
            </a:r>
            <a:r>
              <a:rPr lang="en-US" altLang="en-US" dirty="0" smtClean="0">
                <a:solidFill>
                  <a:srgbClr val="0000FF"/>
                </a:solidFill>
              </a:rPr>
              <a:t>balance</a:t>
            </a:r>
            <a:r>
              <a:rPr lang="en-US" altLang="en-US" dirty="0" smtClean="0"/>
              <a:t> in the subject characteristics that could modify the treatment effect.</a:t>
            </a:r>
          </a:p>
          <a:p>
            <a:pPr lvl="1"/>
            <a:r>
              <a:rPr lang="en-US" altLang="en-US" i="1" dirty="0" smtClean="0"/>
              <a:t>Balance</a:t>
            </a:r>
            <a:r>
              <a:rPr lang="en-US" altLang="en-US" dirty="0" smtClean="0"/>
              <a:t> = similar means and similar proportions of dissimilar subjects (e.g., females and males).</a:t>
            </a:r>
          </a:p>
          <a:p>
            <a:pPr>
              <a:spcBef>
                <a:spcPts val="200"/>
              </a:spcBef>
            </a:pPr>
            <a:r>
              <a:rPr lang="en-US" altLang="en-US" dirty="0" smtClean="0"/>
              <a:t>Requires less overall time than crossovers.</a:t>
            </a:r>
          </a:p>
          <a:p>
            <a:pPr>
              <a:spcBef>
                <a:spcPts val="200"/>
              </a:spcBef>
            </a:pPr>
            <a:r>
              <a:rPr lang="en-US" altLang="en-US" dirty="0" smtClean="0"/>
              <a:t>Sample size: ~4</a:t>
            </a:r>
            <a:r>
              <a:rPr lang="en-US" altLang="en-US" dirty="0" smtClean="0">
                <a:sym typeface="Symbol" panose="05050102010706020507" pitchFamily="18" charset="2"/>
              </a:rPr>
              <a:t> that of post-only crossover,</a:t>
            </a:r>
            <a:r>
              <a:rPr lang="en-US" altLang="en-US" dirty="0" smtClean="0"/>
              <a:t> typically ~20-100+.</a:t>
            </a:r>
          </a:p>
        </p:txBody>
      </p:sp>
      <p:grpSp>
        <p:nvGrpSpPr>
          <p:cNvPr id="2" name="Group 149"/>
          <p:cNvGrpSpPr>
            <a:grpSpLocks/>
          </p:cNvGrpSpPr>
          <p:nvPr/>
        </p:nvGrpSpPr>
        <p:grpSpPr bwMode="auto">
          <a:xfrm>
            <a:off x="796925" y="765175"/>
            <a:ext cx="2767013" cy="1160463"/>
            <a:chOff x="475" y="618"/>
            <a:chExt cx="1743" cy="731"/>
          </a:xfrm>
        </p:grpSpPr>
        <p:grpSp>
          <p:nvGrpSpPr>
            <p:cNvPr id="39941" name="Group 34"/>
            <p:cNvGrpSpPr>
              <a:grpSpLocks/>
            </p:cNvGrpSpPr>
            <p:nvPr/>
          </p:nvGrpSpPr>
          <p:grpSpPr bwMode="auto">
            <a:xfrm>
              <a:off x="692" y="831"/>
              <a:ext cx="327" cy="113"/>
              <a:chOff x="503" y="3394"/>
              <a:chExt cx="285" cy="95"/>
            </a:xfrm>
          </p:grpSpPr>
          <p:sp>
            <p:nvSpPr>
              <p:cNvPr id="39975" name="Rectangle 35"/>
              <p:cNvSpPr>
                <a:spLocks noChangeArrowheads="1"/>
              </p:cNvSpPr>
              <p:nvPr/>
            </p:nvSpPr>
            <p:spPr bwMode="auto">
              <a:xfrm>
                <a:off x="503" y="3394"/>
                <a:ext cx="285" cy="95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76" name="Rectangle 36"/>
              <p:cNvSpPr>
                <a:spLocks noChangeArrowheads="1"/>
              </p:cNvSpPr>
              <p:nvPr/>
            </p:nvSpPr>
            <p:spPr bwMode="auto">
              <a:xfrm>
                <a:off x="503" y="3394"/>
                <a:ext cx="285" cy="95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9942" name="Group 37"/>
            <p:cNvGrpSpPr>
              <a:grpSpLocks/>
            </p:cNvGrpSpPr>
            <p:nvPr/>
          </p:nvGrpSpPr>
          <p:grpSpPr bwMode="auto">
            <a:xfrm>
              <a:off x="1131" y="829"/>
              <a:ext cx="107" cy="115"/>
              <a:chOff x="885" y="3392"/>
              <a:chExt cx="93" cy="97"/>
            </a:xfrm>
          </p:grpSpPr>
          <p:sp>
            <p:nvSpPr>
              <p:cNvPr id="39973" name="Oval 38"/>
              <p:cNvSpPr>
                <a:spLocks noChangeArrowheads="1"/>
              </p:cNvSpPr>
              <p:nvPr/>
            </p:nvSpPr>
            <p:spPr bwMode="auto">
              <a:xfrm>
                <a:off x="885" y="3392"/>
                <a:ext cx="93" cy="97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74" name="Oval 39"/>
              <p:cNvSpPr>
                <a:spLocks noChangeArrowheads="1"/>
              </p:cNvSpPr>
              <p:nvPr/>
            </p:nvSpPr>
            <p:spPr bwMode="auto">
              <a:xfrm>
                <a:off x="885" y="3392"/>
                <a:ext cx="93" cy="97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9943" name="Group 40"/>
            <p:cNvGrpSpPr>
              <a:grpSpLocks/>
            </p:cNvGrpSpPr>
            <p:nvPr/>
          </p:nvGrpSpPr>
          <p:grpSpPr bwMode="auto">
            <a:xfrm>
              <a:off x="1455" y="829"/>
              <a:ext cx="109" cy="115"/>
              <a:chOff x="1167" y="3392"/>
              <a:chExt cx="95" cy="97"/>
            </a:xfrm>
          </p:grpSpPr>
          <p:sp>
            <p:nvSpPr>
              <p:cNvPr id="39971" name="Oval 41"/>
              <p:cNvSpPr>
                <a:spLocks noChangeArrowheads="1"/>
              </p:cNvSpPr>
              <p:nvPr/>
            </p:nvSpPr>
            <p:spPr bwMode="auto">
              <a:xfrm>
                <a:off x="1167" y="3392"/>
                <a:ext cx="95" cy="97"/>
              </a:xfrm>
              <a:prstGeom prst="ellipse">
                <a:avLst/>
              </a:prstGeom>
              <a:solidFill>
                <a:srgbClr val="FF505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72" name="Oval 42"/>
              <p:cNvSpPr>
                <a:spLocks noChangeArrowheads="1"/>
              </p:cNvSpPr>
              <p:nvPr/>
            </p:nvSpPr>
            <p:spPr bwMode="auto">
              <a:xfrm>
                <a:off x="1167" y="3392"/>
                <a:ext cx="95" cy="97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9944" name="Group 43"/>
            <p:cNvGrpSpPr>
              <a:grpSpLocks/>
            </p:cNvGrpSpPr>
            <p:nvPr/>
          </p:nvGrpSpPr>
          <p:grpSpPr bwMode="auto">
            <a:xfrm>
              <a:off x="1783" y="829"/>
              <a:ext cx="109" cy="115"/>
              <a:chOff x="1452" y="3392"/>
              <a:chExt cx="95" cy="97"/>
            </a:xfrm>
          </p:grpSpPr>
          <p:sp>
            <p:nvSpPr>
              <p:cNvPr id="39969" name="Oval 44"/>
              <p:cNvSpPr>
                <a:spLocks noChangeArrowheads="1"/>
              </p:cNvSpPr>
              <p:nvPr/>
            </p:nvSpPr>
            <p:spPr bwMode="auto">
              <a:xfrm>
                <a:off x="1452" y="3392"/>
                <a:ext cx="95" cy="97"/>
              </a:xfrm>
              <a:prstGeom prst="ellipse">
                <a:avLst/>
              </a:prstGeom>
              <a:solidFill>
                <a:srgbClr val="FF9999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70" name="Oval 45"/>
              <p:cNvSpPr>
                <a:spLocks noChangeArrowheads="1"/>
              </p:cNvSpPr>
              <p:nvPr/>
            </p:nvSpPr>
            <p:spPr bwMode="auto">
              <a:xfrm>
                <a:off x="1452" y="3392"/>
                <a:ext cx="95" cy="97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9945" name="Group 46"/>
            <p:cNvGrpSpPr>
              <a:grpSpLocks/>
            </p:cNvGrpSpPr>
            <p:nvPr/>
          </p:nvGrpSpPr>
          <p:grpSpPr bwMode="auto">
            <a:xfrm>
              <a:off x="2109" y="831"/>
              <a:ext cx="109" cy="113"/>
              <a:chOff x="1736" y="3394"/>
              <a:chExt cx="95" cy="95"/>
            </a:xfrm>
          </p:grpSpPr>
          <p:sp>
            <p:nvSpPr>
              <p:cNvPr id="39967" name="Oval 47"/>
              <p:cNvSpPr>
                <a:spLocks noChangeArrowheads="1"/>
              </p:cNvSpPr>
              <p:nvPr/>
            </p:nvSpPr>
            <p:spPr bwMode="auto">
              <a:xfrm>
                <a:off x="1736" y="3394"/>
                <a:ext cx="95" cy="95"/>
              </a:xfrm>
              <a:prstGeom prst="ellipse">
                <a:avLst/>
              </a:prstGeom>
              <a:solidFill>
                <a:srgbClr val="FFCC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68" name="Oval 48"/>
              <p:cNvSpPr>
                <a:spLocks noChangeArrowheads="1"/>
              </p:cNvSpPr>
              <p:nvPr/>
            </p:nvSpPr>
            <p:spPr bwMode="auto">
              <a:xfrm>
                <a:off x="1736" y="3394"/>
                <a:ext cx="95" cy="95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9946" name="Oval 49"/>
            <p:cNvSpPr>
              <a:spLocks noChangeArrowheads="1"/>
            </p:cNvSpPr>
            <p:nvPr/>
          </p:nvSpPr>
          <p:spPr bwMode="auto">
            <a:xfrm>
              <a:off x="477" y="831"/>
              <a:ext cx="107" cy="116"/>
            </a:xfrm>
            <a:prstGeom prst="ellipse">
              <a:avLst/>
            </a:prstGeom>
            <a:noFill/>
            <a:ln w="206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Clr>
                  <a:srgbClr val="0000FF"/>
                </a:buClr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5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AU" altLang="en-US" sz="2600">
                <a:latin typeface="Times New Roman" panose="02020603050405020304" pitchFamily="18" charset="0"/>
              </a:endParaRPr>
            </a:p>
          </p:txBody>
        </p:sp>
        <p:grpSp>
          <p:nvGrpSpPr>
            <p:cNvPr id="39947" name="Group 50"/>
            <p:cNvGrpSpPr>
              <a:grpSpLocks/>
            </p:cNvGrpSpPr>
            <p:nvPr/>
          </p:nvGrpSpPr>
          <p:grpSpPr bwMode="auto">
            <a:xfrm>
              <a:off x="1129" y="1034"/>
              <a:ext cx="107" cy="113"/>
              <a:chOff x="883" y="3564"/>
              <a:chExt cx="93" cy="95"/>
            </a:xfrm>
          </p:grpSpPr>
          <p:sp>
            <p:nvSpPr>
              <p:cNvPr id="39965" name="Freeform 51"/>
              <p:cNvSpPr>
                <a:spLocks/>
              </p:cNvSpPr>
              <p:nvPr/>
            </p:nvSpPr>
            <p:spPr bwMode="auto">
              <a:xfrm>
                <a:off x="883" y="3564"/>
                <a:ext cx="93" cy="95"/>
              </a:xfrm>
              <a:custGeom>
                <a:avLst/>
                <a:gdLst>
                  <a:gd name="T0" fmla="*/ 46 w 93"/>
                  <a:gd name="T1" fmla="*/ 0 h 95"/>
                  <a:gd name="T2" fmla="*/ 0 w 93"/>
                  <a:gd name="T3" fmla="*/ 95 h 95"/>
                  <a:gd name="T4" fmla="*/ 93 w 93"/>
                  <a:gd name="T5" fmla="*/ 95 h 95"/>
                  <a:gd name="T6" fmla="*/ 46 w 93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3"/>
                  <a:gd name="T13" fmla="*/ 0 h 95"/>
                  <a:gd name="T14" fmla="*/ 93 w 93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3" h="95">
                    <a:moveTo>
                      <a:pt x="46" y="0"/>
                    </a:moveTo>
                    <a:lnTo>
                      <a:pt x="0" y="95"/>
                    </a:lnTo>
                    <a:lnTo>
                      <a:pt x="93" y="95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9966" name="Freeform 52"/>
              <p:cNvSpPr>
                <a:spLocks/>
              </p:cNvSpPr>
              <p:nvPr/>
            </p:nvSpPr>
            <p:spPr bwMode="auto">
              <a:xfrm>
                <a:off x="883" y="3564"/>
                <a:ext cx="93" cy="95"/>
              </a:xfrm>
              <a:custGeom>
                <a:avLst/>
                <a:gdLst>
                  <a:gd name="T0" fmla="*/ 46 w 93"/>
                  <a:gd name="T1" fmla="*/ 0 h 95"/>
                  <a:gd name="T2" fmla="*/ 0 w 93"/>
                  <a:gd name="T3" fmla="*/ 95 h 95"/>
                  <a:gd name="T4" fmla="*/ 93 w 93"/>
                  <a:gd name="T5" fmla="*/ 95 h 95"/>
                  <a:gd name="T6" fmla="*/ 46 w 93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3"/>
                  <a:gd name="T13" fmla="*/ 0 h 95"/>
                  <a:gd name="T14" fmla="*/ 93 w 93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3" h="95">
                    <a:moveTo>
                      <a:pt x="46" y="0"/>
                    </a:moveTo>
                    <a:lnTo>
                      <a:pt x="0" y="95"/>
                    </a:lnTo>
                    <a:lnTo>
                      <a:pt x="93" y="95"/>
                    </a:lnTo>
                    <a:lnTo>
                      <a:pt x="46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39948" name="Group 53"/>
            <p:cNvGrpSpPr>
              <a:grpSpLocks/>
            </p:cNvGrpSpPr>
            <p:nvPr/>
          </p:nvGrpSpPr>
          <p:grpSpPr bwMode="auto">
            <a:xfrm>
              <a:off x="1453" y="1034"/>
              <a:ext cx="109" cy="113"/>
              <a:chOff x="1165" y="3564"/>
              <a:chExt cx="95" cy="95"/>
            </a:xfrm>
          </p:grpSpPr>
          <p:sp>
            <p:nvSpPr>
              <p:cNvPr id="39963" name="Freeform 54"/>
              <p:cNvSpPr>
                <a:spLocks/>
              </p:cNvSpPr>
              <p:nvPr/>
            </p:nvSpPr>
            <p:spPr bwMode="auto">
              <a:xfrm>
                <a:off x="1165" y="3564"/>
                <a:ext cx="95" cy="95"/>
              </a:xfrm>
              <a:custGeom>
                <a:avLst/>
                <a:gdLst>
                  <a:gd name="T0" fmla="*/ 48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8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8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66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9964" name="Freeform 55"/>
              <p:cNvSpPr>
                <a:spLocks/>
              </p:cNvSpPr>
              <p:nvPr/>
            </p:nvSpPr>
            <p:spPr bwMode="auto">
              <a:xfrm>
                <a:off x="1165" y="3564"/>
                <a:ext cx="95" cy="95"/>
              </a:xfrm>
              <a:custGeom>
                <a:avLst/>
                <a:gdLst>
                  <a:gd name="T0" fmla="*/ 48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8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8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8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39949" name="Group 56"/>
            <p:cNvGrpSpPr>
              <a:grpSpLocks/>
            </p:cNvGrpSpPr>
            <p:nvPr/>
          </p:nvGrpSpPr>
          <p:grpSpPr bwMode="auto">
            <a:xfrm>
              <a:off x="1779" y="1034"/>
              <a:ext cx="109" cy="113"/>
              <a:chOff x="1449" y="3564"/>
              <a:chExt cx="95" cy="95"/>
            </a:xfrm>
          </p:grpSpPr>
          <p:sp>
            <p:nvSpPr>
              <p:cNvPr id="39961" name="Freeform 57"/>
              <p:cNvSpPr>
                <a:spLocks/>
              </p:cNvSpPr>
              <p:nvPr/>
            </p:nvSpPr>
            <p:spPr bwMode="auto">
              <a:xfrm>
                <a:off x="1449" y="3564"/>
                <a:ext cx="95" cy="95"/>
              </a:xfrm>
              <a:custGeom>
                <a:avLst/>
                <a:gdLst>
                  <a:gd name="T0" fmla="*/ 48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8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8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9962" name="Freeform 58"/>
              <p:cNvSpPr>
                <a:spLocks/>
              </p:cNvSpPr>
              <p:nvPr/>
            </p:nvSpPr>
            <p:spPr bwMode="auto">
              <a:xfrm>
                <a:off x="1449" y="3564"/>
                <a:ext cx="95" cy="95"/>
              </a:xfrm>
              <a:custGeom>
                <a:avLst/>
                <a:gdLst>
                  <a:gd name="T0" fmla="*/ 48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8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8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8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39950" name="Group 59"/>
            <p:cNvGrpSpPr>
              <a:grpSpLocks/>
            </p:cNvGrpSpPr>
            <p:nvPr/>
          </p:nvGrpSpPr>
          <p:grpSpPr bwMode="auto">
            <a:xfrm>
              <a:off x="2107" y="1034"/>
              <a:ext cx="109" cy="113"/>
              <a:chOff x="1734" y="3564"/>
              <a:chExt cx="95" cy="95"/>
            </a:xfrm>
          </p:grpSpPr>
          <p:sp>
            <p:nvSpPr>
              <p:cNvPr id="39959" name="Freeform 60"/>
              <p:cNvSpPr>
                <a:spLocks/>
              </p:cNvSpPr>
              <p:nvPr/>
            </p:nvSpPr>
            <p:spPr bwMode="auto">
              <a:xfrm>
                <a:off x="1734" y="3564"/>
                <a:ext cx="95" cy="95"/>
              </a:xfrm>
              <a:custGeom>
                <a:avLst/>
                <a:gdLst>
                  <a:gd name="T0" fmla="*/ 48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8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8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CC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9960" name="Freeform 61"/>
              <p:cNvSpPr>
                <a:spLocks/>
              </p:cNvSpPr>
              <p:nvPr/>
            </p:nvSpPr>
            <p:spPr bwMode="auto">
              <a:xfrm>
                <a:off x="1734" y="3564"/>
                <a:ext cx="95" cy="95"/>
              </a:xfrm>
              <a:custGeom>
                <a:avLst/>
                <a:gdLst>
                  <a:gd name="T0" fmla="*/ 48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8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8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8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39951" name="Group 62"/>
            <p:cNvGrpSpPr>
              <a:grpSpLocks/>
            </p:cNvGrpSpPr>
            <p:nvPr/>
          </p:nvGrpSpPr>
          <p:grpSpPr bwMode="auto">
            <a:xfrm>
              <a:off x="475" y="1034"/>
              <a:ext cx="107" cy="113"/>
              <a:chOff x="314" y="3564"/>
              <a:chExt cx="93" cy="95"/>
            </a:xfrm>
          </p:grpSpPr>
          <p:sp>
            <p:nvSpPr>
              <p:cNvPr id="39957" name="Freeform 63"/>
              <p:cNvSpPr>
                <a:spLocks/>
              </p:cNvSpPr>
              <p:nvPr/>
            </p:nvSpPr>
            <p:spPr bwMode="auto">
              <a:xfrm>
                <a:off x="314" y="3564"/>
                <a:ext cx="93" cy="95"/>
              </a:xfrm>
              <a:custGeom>
                <a:avLst/>
                <a:gdLst>
                  <a:gd name="T0" fmla="*/ 46 w 93"/>
                  <a:gd name="T1" fmla="*/ 0 h 95"/>
                  <a:gd name="T2" fmla="*/ 0 w 93"/>
                  <a:gd name="T3" fmla="*/ 95 h 95"/>
                  <a:gd name="T4" fmla="*/ 93 w 93"/>
                  <a:gd name="T5" fmla="*/ 95 h 95"/>
                  <a:gd name="T6" fmla="*/ 46 w 93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3"/>
                  <a:gd name="T13" fmla="*/ 0 h 95"/>
                  <a:gd name="T14" fmla="*/ 93 w 93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3" h="95">
                    <a:moveTo>
                      <a:pt x="46" y="0"/>
                    </a:moveTo>
                    <a:lnTo>
                      <a:pt x="0" y="95"/>
                    </a:lnTo>
                    <a:lnTo>
                      <a:pt x="93" y="95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9958" name="Freeform 64"/>
              <p:cNvSpPr>
                <a:spLocks/>
              </p:cNvSpPr>
              <p:nvPr/>
            </p:nvSpPr>
            <p:spPr bwMode="auto">
              <a:xfrm>
                <a:off x="314" y="3564"/>
                <a:ext cx="93" cy="95"/>
              </a:xfrm>
              <a:custGeom>
                <a:avLst/>
                <a:gdLst>
                  <a:gd name="T0" fmla="*/ 46 w 93"/>
                  <a:gd name="T1" fmla="*/ 0 h 95"/>
                  <a:gd name="T2" fmla="*/ 0 w 93"/>
                  <a:gd name="T3" fmla="*/ 95 h 95"/>
                  <a:gd name="T4" fmla="*/ 93 w 93"/>
                  <a:gd name="T5" fmla="*/ 95 h 95"/>
                  <a:gd name="T6" fmla="*/ 46 w 93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3"/>
                  <a:gd name="T13" fmla="*/ 0 h 95"/>
                  <a:gd name="T14" fmla="*/ 93 w 93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3" h="95">
                    <a:moveTo>
                      <a:pt x="46" y="0"/>
                    </a:moveTo>
                    <a:lnTo>
                      <a:pt x="0" y="95"/>
                    </a:lnTo>
                    <a:lnTo>
                      <a:pt x="93" y="95"/>
                    </a:lnTo>
                    <a:lnTo>
                      <a:pt x="46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39952" name="Group 65"/>
            <p:cNvGrpSpPr>
              <a:grpSpLocks/>
            </p:cNvGrpSpPr>
            <p:nvPr/>
          </p:nvGrpSpPr>
          <p:grpSpPr bwMode="auto">
            <a:xfrm>
              <a:off x="692" y="1036"/>
              <a:ext cx="327" cy="111"/>
              <a:chOff x="503" y="3566"/>
              <a:chExt cx="285" cy="93"/>
            </a:xfrm>
          </p:grpSpPr>
          <p:sp>
            <p:nvSpPr>
              <p:cNvPr id="39955" name="Rectangle 66"/>
              <p:cNvSpPr>
                <a:spLocks noChangeArrowheads="1"/>
              </p:cNvSpPr>
              <p:nvPr/>
            </p:nvSpPr>
            <p:spPr bwMode="auto">
              <a:xfrm>
                <a:off x="503" y="3566"/>
                <a:ext cx="285" cy="93"/>
              </a:xfrm>
              <a:prstGeom prst="rect">
                <a:avLst/>
              </a:prstGeom>
              <a:solidFill>
                <a:srgbClr val="00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56" name="Rectangle 67"/>
              <p:cNvSpPr>
                <a:spLocks noChangeArrowheads="1"/>
              </p:cNvSpPr>
              <p:nvPr/>
            </p:nvSpPr>
            <p:spPr bwMode="auto">
              <a:xfrm>
                <a:off x="503" y="3566"/>
                <a:ext cx="285" cy="93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9953" name="Freeform 68"/>
            <p:cNvSpPr>
              <a:spLocks noEditPoints="1"/>
            </p:cNvSpPr>
            <p:nvPr/>
          </p:nvSpPr>
          <p:spPr bwMode="auto">
            <a:xfrm>
              <a:off x="517" y="1175"/>
              <a:ext cx="708" cy="174"/>
            </a:xfrm>
            <a:custGeom>
              <a:avLst/>
              <a:gdLst>
                <a:gd name="T0" fmla="*/ 0 w 2325"/>
                <a:gd name="T1" fmla="*/ 0 h 550"/>
                <a:gd name="T2" fmla="*/ 0 w 2325"/>
                <a:gd name="T3" fmla="*/ 0 h 550"/>
                <a:gd name="T4" fmla="*/ 0 w 2325"/>
                <a:gd name="T5" fmla="*/ 0 h 550"/>
                <a:gd name="T6" fmla="*/ 0 w 2325"/>
                <a:gd name="T7" fmla="*/ 0 h 550"/>
                <a:gd name="T8" fmla="*/ 0 w 2325"/>
                <a:gd name="T9" fmla="*/ 0 h 550"/>
                <a:gd name="T10" fmla="*/ 0 w 2325"/>
                <a:gd name="T11" fmla="*/ 0 h 550"/>
                <a:gd name="T12" fmla="*/ 0 w 2325"/>
                <a:gd name="T13" fmla="*/ 0 h 550"/>
                <a:gd name="T14" fmla="*/ 0 w 2325"/>
                <a:gd name="T15" fmla="*/ 0 h 550"/>
                <a:gd name="T16" fmla="*/ 0 w 2325"/>
                <a:gd name="T17" fmla="*/ 0 h 550"/>
                <a:gd name="T18" fmla="*/ 0 w 2325"/>
                <a:gd name="T19" fmla="*/ 0 h 550"/>
                <a:gd name="T20" fmla="*/ 0 w 2325"/>
                <a:gd name="T21" fmla="*/ 0 h 550"/>
                <a:gd name="T22" fmla="*/ 0 w 2325"/>
                <a:gd name="T23" fmla="*/ 0 h 550"/>
                <a:gd name="T24" fmla="*/ 0 w 2325"/>
                <a:gd name="T25" fmla="*/ 0 h 550"/>
                <a:gd name="T26" fmla="*/ 0 w 2325"/>
                <a:gd name="T27" fmla="*/ 0 h 550"/>
                <a:gd name="T28" fmla="*/ 0 w 2325"/>
                <a:gd name="T29" fmla="*/ 0 h 550"/>
                <a:gd name="T30" fmla="*/ 0 w 2325"/>
                <a:gd name="T31" fmla="*/ 0 h 550"/>
                <a:gd name="T32" fmla="*/ 0 w 2325"/>
                <a:gd name="T33" fmla="*/ 0 h 550"/>
                <a:gd name="T34" fmla="*/ 0 w 2325"/>
                <a:gd name="T35" fmla="*/ 0 h 550"/>
                <a:gd name="T36" fmla="*/ 0 w 2325"/>
                <a:gd name="T37" fmla="*/ 0 h 55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325"/>
                <a:gd name="T58" fmla="*/ 0 h 550"/>
                <a:gd name="T59" fmla="*/ 2325 w 2325"/>
                <a:gd name="T60" fmla="*/ 550 h 55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325" h="550">
                  <a:moveTo>
                    <a:pt x="67" y="33"/>
                  </a:moveTo>
                  <a:lnTo>
                    <a:pt x="67" y="516"/>
                  </a:lnTo>
                  <a:lnTo>
                    <a:pt x="34" y="483"/>
                  </a:lnTo>
                  <a:lnTo>
                    <a:pt x="2192" y="483"/>
                  </a:lnTo>
                  <a:lnTo>
                    <a:pt x="2159" y="516"/>
                  </a:lnTo>
                  <a:lnTo>
                    <a:pt x="2159" y="233"/>
                  </a:lnTo>
                  <a:cubicBezTo>
                    <a:pt x="2159" y="215"/>
                    <a:pt x="2174" y="200"/>
                    <a:pt x="2192" y="200"/>
                  </a:cubicBezTo>
                  <a:cubicBezTo>
                    <a:pt x="2211" y="200"/>
                    <a:pt x="2225" y="215"/>
                    <a:pt x="2225" y="233"/>
                  </a:cubicBezTo>
                  <a:lnTo>
                    <a:pt x="2225" y="516"/>
                  </a:lnTo>
                  <a:cubicBezTo>
                    <a:pt x="2225" y="535"/>
                    <a:pt x="2211" y="550"/>
                    <a:pt x="2192" y="550"/>
                  </a:cubicBezTo>
                  <a:lnTo>
                    <a:pt x="34" y="550"/>
                  </a:lnTo>
                  <a:cubicBezTo>
                    <a:pt x="15" y="550"/>
                    <a:pt x="0" y="535"/>
                    <a:pt x="0" y="516"/>
                  </a:cubicBezTo>
                  <a:lnTo>
                    <a:pt x="0" y="33"/>
                  </a:lnTo>
                  <a:cubicBezTo>
                    <a:pt x="0" y="15"/>
                    <a:pt x="15" y="0"/>
                    <a:pt x="34" y="0"/>
                  </a:cubicBezTo>
                  <a:cubicBezTo>
                    <a:pt x="52" y="0"/>
                    <a:pt x="67" y="15"/>
                    <a:pt x="67" y="33"/>
                  </a:cubicBezTo>
                  <a:close/>
                  <a:moveTo>
                    <a:pt x="2059" y="300"/>
                  </a:moveTo>
                  <a:lnTo>
                    <a:pt x="2192" y="33"/>
                  </a:lnTo>
                  <a:lnTo>
                    <a:pt x="2325" y="300"/>
                  </a:lnTo>
                  <a:lnTo>
                    <a:pt x="2059" y="30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9954" name="Freeform 69"/>
            <p:cNvSpPr>
              <a:spLocks noEditPoints="1"/>
            </p:cNvSpPr>
            <p:nvPr/>
          </p:nvSpPr>
          <p:spPr bwMode="auto">
            <a:xfrm>
              <a:off x="521" y="618"/>
              <a:ext cx="707" cy="198"/>
            </a:xfrm>
            <a:custGeom>
              <a:avLst/>
              <a:gdLst>
                <a:gd name="T0" fmla="*/ 0 w 4650"/>
                <a:gd name="T1" fmla="*/ 0 h 1250"/>
                <a:gd name="T2" fmla="*/ 0 w 4650"/>
                <a:gd name="T3" fmla="*/ 0 h 1250"/>
                <a:gd name="T4" fmla="*/ 0 w 4650"/>
                <a:gd name="T5" fmla="*/ 0 h 1250"/>
                <a:gd name="T6" fmla="*/ 0 w 4650"/>
                <a:gd name="T7" fmla="*/ 0 h 1250"/>
                <a:gd name="T8" fmla="*/ 0 w 4650"/>
                <a:gd name="T9" fmla="*/ 0 h 1250"/>
                <a:gd name="T10" fmla="*/ 0 w 4650"/>
                <a:gd name="T11" fmla="*/ 0 h 1250"/>
                <a:gd name="T12" fmla="*/ 0 w 4650"/>
                <a:gd name="T13" fmla="*/ 0 h 1250"/>
                <a:gd name="T14" fmla="*/ 0 w 4650"/>
                <a:gd name="T15" fmla="*/ 0 h 1250"/>
                <a:gd name="T16" fmla="*/ 0 w 4650"/>
                <a:gd name="T17" fmla="*/ 0 h 1250"/>
                <a:gd name="T18" fmla="*/ 0 w 4650"/>
                <a:gd name="T19" fmla="*/ 0 h 1250"/>
                <a:gd name="T20" fmla="*/ 0 w 4650"/>
                <a:gd name="T21" fmla="*/ 0 h 1250"/>
                <a:gd name="T22" fmla="*/ 0 w 4650"/>
                <a:gd name="T23" fmla="*/ 0 h 1250"/>
                <a:gd name="T24" fmla="*/ 0 w 4650"/>
                <a:gd name="T25" fmla="*/ 0 h 1250"/>
                <a:gd name="T26" fmla="*/ 0 w 4650"/>
                <a:gd name="T27" fmla="*/ 0 h 1250"/>
                <a:gd name="T28" fmla="*/ 0 w 4650"/>
                <a:gd name="T29" fmla="*/ 0 h 1250"/>
                <a:gd name="T30" fmla="*/ 0 w 4650"/>
                <a:gd name="T31" fmla="*/ 0 h 1250"/>
                <a:gd name="T32" fmla="*/ 0 w 4650"/>
                <a:gd name="T33" fmla="*/ 0 h 1250"/>
                <a:gd name="T34" fmla="*/ 0 w 4650"/>
                <a:gd name="T35" fmla="*/ 0 h 1250"/>
                <a:gd name="T36" fmla="*/ 0 w 4650"/>
                <a:gd name="T37" fmla="*/ 0 h 125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650"/>
                <a:gd name="T58" fmla="*/ 0 h 1250"/>
                <a:gd name="T59" fmla="*/ 4650 w 4650"/>
                <a:gd name="T60" fmla="*/ 1250 h 125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650" h="1250">
                  <a:moveTo>
                    <a:pt x="0" y="1183"/>
                  </a:moveTo>
                  <a:lnTo>
                    <a:pt x="0" y="66"/>
                  </a:lnTo>
                  <a:cubicBezTo>
                    <a:pt x="0" y="30"/>
                    <a:pt x="30" y="0"/>
                    <a:pt x="67" y="0"/>
                  </a:cubicBezTo>
                  <a:lnTo>
                    <a:pt x="4383" y="0"/>
                  </a:lnTo>
                  <a:cubicBezTo>
                    <a:pt x="4420" y="0"/>
                    <a:pt x="4450" y="30"/>
                    <a:pt x="4450" y="66"/>
                  </a:cubicBezTo>
                  <a:lnTo>
                    <a:pt x="4450" y="783"/>
                  </a:lnTo>
                  <a:cubicBezTo>
                    <a:pt x="4450" y="820"/>
                    <a:pt x="4420" y="850"/>
                    <a:pt x="4383" y="850"/>
                  </a:cubicBezTo>
                  <a:cubicBezTo>
                    <a:pt x="4347" y="850"/>
                    <a:pt x="4317" y="820"/>
                    <a:pt x="4317" y="783"/>
                  </a:cubicBezTo>
                  <a:lnTo>
                    <a:pt x="4317" y="66"/>
                  </a:lnTo>
                  <a:lnTo>
                    <a:pt x="4383" y="133"/>
                  </a:lnTo>
                  <a:lnTo>
                    <a:pt x="67" y="133"/>
                  </a:lnTo>
                  <a:lnTo>
                    <a:pt x="133" y="66"/>
                  </a:lnTo>
                  <a:lnTo>
                    <a:pt x="133" y="1183"/>
                  </a:lnTo>
                  <a:cubicBezTo>
                    <a:pt x="133" y="1220"/>
                    <a:pt x="104" y="1250"/>
                    <a:pt x="67" y="1250"/>
                  </a:cubicBezTo>
                  <a:cubicBezTo>
                    <a:pt x="30" y="1250"/>
                    <a:pt x="0" y="1220"/>
                    <a:pt x="0" y="1183"/>
                  </a:cubicBezTo>
                  <a:close/>
                  <a:moveTo>
                    <a:pt x="4650" y="650"/>
                  </a:moveTo>
                  <a:lnTo>
                    <a:pt x="4383" y="1183"/>
                  </a:lnTo>
                  <a:lnTo>
                    <a:pt x="4117" y="650"/>
                  </a:lnTo>
                  <a:lnTo>
                    <a:pt x="4650" y="65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956050" y="728871"/>
            <a:ext cx="2768600" cy="1143318"/>
            <a:chOff x="3956050" y="728871"/>
            <a:chExt cx="2768600" cy="1143318"/>
          </a:xfrm>
        </p:grpSpPr>
        <p:grpSp>
          <p:nvGrpSpPr>
            <p:cNvPr id="40" name="Group 39"/>
            <p:cNvGrpSpPr/>
            <p:nvPr/>
          </p:nvGrpSpPr>
          <p:grpSpPr>
            <a:xfrm>
              <a:off x="4303713" y="1083201"/>
              <a:ext cx="2420937" cy="488950"/>
              <a:chOff x="4303713" y="1083201"/>
              <a:chExt cx="2420937" cy="488950"/>
            </a:xfrm>
          </p:grpSpPr>
          <p:grpSp>
            <p:nvGrpSpPr>
              <p:cNvPr id="41" name="Group 109"/>
              <p:cNvGrpSpPr>
                <a:grpSpLocks/>
              </p:cNvGrpSpPr>
              <p:nvPr/>
            </p:nvGrpSpPr>
            <p:grpSpPr bwMode="auto">
              <a:xfrm>
                <a:off x="4303713" y="1388001"/>
                <a:ext cx="519113" cy="184150"/>
                <a:chOff x="2272" y="4618"/>
                <a:chExt cx="285" cy="97"/>
              </a:xfrm>
            </p:grpSpPr>
            <p:sp>
              <p:nvSpPr>
                <p:cNvPr id="69" name="Rectangle 110"/>
                <p:cNvSpPr>
                  <a:spLocks noChangeArrowheads="1"/>
                </p:cNvSpPr>
                <p:nvPr/>
              </p:nvSpPr>
              <p:spPr bwMode="auto">
                <a:xfrm>
                  <a:off x="2272" y="4618"/>
                  <a:ext cx="285" cy="97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70" name="Rectangle 111"/>
                <p:cNvSpPr>
                  <a:spLocks noChangeArrowheads="1"/>
                </p:cNvSpPr>
                <p:nvPr/>
              </p:nvSpPr>
              <p:spPr bwMode="auto">
                <a:xfrm>
                  <a:off x="2272" y="4618"/>
                  <a:ext cx="285" cy="97"/>
                </a:xfrm>
                <a:prstGeom prst="rect">
                  <a:avLst/>
                </a:prstGeom>
                <a:noFill/>
                <a:ln w="12700" cap="rnd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2" name="Group 115"/>
              <p:cNvGrpSpPr>
                <a:grpSpLocks/>
              </p:cNvGrpSpPr>
              <p:nvPr/>
            </p:nvGrpSpPr>
            <p:grpSpPr bwMode="auto">
              <a:xfrm>
                <a:off x="4303713" y="1087964"/>
                <a:ext cx="519113" cy="174625"/>
                <a:chOff x="2272" y="4459"/>
                <a:chExt cx="285" cy="93"/>
              </a:xfrm>
            </p:grpSpPr>
            <p:sp>
              <p:nvSpPr>
                <p:cNvPr id="67" name="Rectangle 116"/>
                <p:cNvSpPr>
                  <a:spLocks noChangeArrowheads="1"/>
                </p:cNvSpPr>
                <p:nvPr/>
              </p:nvSpPr>
              <p:spPr bwMode="auto">
                <a:xfrm>
                  <a:off x="2272" y="4459"/>
                  <a:ext cx="285" cy="93"/>
                </a:xfrm>
                <a:prstGeom prst="rect">
                  <a:avLst/>
                </a:prstGeom>
                <a:solidFill>
                  <a:srgbClr val="0066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8" name="Rectangle 117"/>
                <p:cNvSpPr>
                  <a:spLocks noChangeArrowheads="1"/>
                </p:cNvSpPr>
                <p:nvPr/>
              </p:nvSpPr>
              <p:spPr bwMode="auto">
                <a:xfrm>
                  <a:off x="2272" y="4459"/>
                  <a:ext cx="285" cy="93"/>
                </a:xfrm>
                <a:prstGeom prst="rect">
                  <a:avLst/>
                </a:prstGeom>
                <a:noFill/>
                <a:ln w="12700" cap="rnd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3" name="Group 121"/>
              <p:cNvGrpSpPr>
                <a:grpSpLocks/>
              </p:cNvGrpSpPr>
              <p:nvPr/>
            </p:nvGrpSpPr>
            <p:grpSpPr bwMode="auto">
              <a:xfrm>
                <a:off x="4994275" y="1083201"/>
                <a:ext cx="174625" cy="179388"/>
                <a:chOff x="2651" y="4457"/>
                <a:chExt cx="95" cy="95"/>
              </a:xfrm>
            </p:grpSpPr>
            <p:sp>
              <p:nvSpPr>
                <p:cNvPr id="65" name="Oval 122"/>
                <p:cNvSpPr>
                  <a:spLocks noChangeArrowheads="1"/>
                </p:cNvSpPr>
                <p:nvPr/>
              </p:nvSpPr>
              <p:spPr bwMode="auto">
                <a:xfrm>
                  <a:off x="2651" y="4457"/>
                  <a:ext cx="95" cy="95"/>
                </a:xfrm>
                <a:prstGeom prst="ellipse">
                  <a:avLst/>
                </a:prstGeom>
                <a:solidFill>
                  <a:srgbClr val="0066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6" name="Oval 123"/>
                <p:cNvSpPr>
                  <a:spLocks noChangeArrowheads="1"/>
                </p:cNvSpPr>
                <p:nvPr/>
              </p:nvSpPr>
              <p:spPr bwMode="auto">
                <a:xfrm>
                  <a:off x="2651" y="4457"/>
                  <a:ext cx="95" cy="95"/>
                </a:xfrm>
                <a:prstGeom prst="ellipse">
                  <a:avLst/>
                </a:prstGeom>
                <a:noFill/>
                <a:ln w="20638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4" name="Group 124"/>
              <p:cNvGrpSpPr>
                <a:grpSpLocks/>
              </p:cNvGrpSpPr>
              <p:nvPr/>
            </p:nvGrpSpPr>
            <p:grpSpPr bwMode="auto">
              <a:xfrm>
                <a:off x="5514975" y="1083201"/>
                <a:ext cx="173038" cy="179388"/>
                <a:chOff x="2936" y="4457"/>
                <a:chExt cx="95" cy="95"/>
              </a:xfrm>
            </p:grpSpPr>
            <p:sp>
              <p:nvSpPr>
                <p:cNvPr id="63" name="Oval 125"/>
                <p:cNvSpPr>
                  <a:spLocks noChangeArrowheads="1"/>
                </p:cNvSpPr>
                <p:nvPr/>
              </p:nvSpPr>
              <p:spPr bwMode="auto">
                <a:xfrm>
                  <a:off x="2936" y="4457"/>
                  <a:ext cx="95" cy="95"/>
                </a:xfrm>
                <a:prstGeom prst="ellipse">
                  <a:avLst/>
                </a:prstGeom>
                <a:solidFill>
                  <a:srgbClr val="6699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4" name="Oval 126"/>
                <p:cNvSpPr>
                  <a:spLocks noChangeArrowheads="1"/>
                </p:cNvSpPr>
                <p:nvPr/>
              </p:nvSpPr>
              <p:spPr bwMode="auto">
                <a:xfrm>
                  <a:off x="2936" y="4457"/>
                  <a:ext cx="95" cy="95"/>
                </a:xfrm>
                <a:prstGeom prst="ellipse">
                  <a:avLst/>
                </a:prstGeom>
                <a:noFill/>
                <a:ln w="20638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5" name="Group 127"/>
              <p:cNvGrpSpPr>
                <a:grpSpLocks/>
              </p:cNvGrpSpPr>
              <p:nvPr/>
            </p:nvGrpSpPr>
            <p:grpSpPr bwMode="auto">
              <a:xfrm>
                <a:off x="6032500" y="1083201"/>
                <a:ext cx="174625" cy="179388"/>
                <a:chOff x="3220" y="4457"/>
                <a:chExt cx="95" cy="95"/>
              </a:xfrm>
            </p:grpSpPr>
            <p:sp>
              <p:nvSpPr>
                <p:cNvPr id="61" name="Oval 128"/>
                <p:cNvSpPr>
                  <a:spLocks noChangeArrowheads="1"/>
                </p:cNvSpPr>
                <p:nvPr/>
              </p:nvSpPr>
              <p:spPr bwMode="auto">
                <a:xfrm>
                  <a:off x="3220" y="4457"/>
                  <a:ext cx="95" cy="95"/>
                </a:xfrm>
                <a:prstGeom prst="ellipse">
                  <a:avLst/>
                </a:prstGeom>
                <a:solidFill>
                  <a:srgbClr val="99CC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2" name="Oval 129"/>
                <p:cNvSpPr>
                  <a:spLocks noChangeArrowheads="1"/>
                </p:cNvSpPr>
                <p:nvPr/>
              </p:nvSpPr>
              <p:spPr bwMode="auto">
                <a:xfrm>
                  <a:off x="3220" y="4457"/>
                  <a:ext cx="95" cy="95"/>
                </a:xfrm>
                <a:prstGeom prst="ellipse">
                  <a:avLst/>
                </a:prstGeom>
                <a:noFill/>
                <a:ln w="20638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6" name="Group 130"/>
              <p:cNvGrpSpPr>
                <a:grpSpLocks/>
              </p:cNvGrpSpPr>
              <p:nvPr/>
            </p:nvGrpSpPr>
            <p:grpSpPr bwMode="auto">
              <a:xfrm>
                <a:off x="6553200" y="1083201"/>
                <a:ext cx="171450" cy="179388"/>
                <a:chOff x="3505" y="4457"/>
                <a:chExt cx="94" cy="95"/>
              </a:xfrm>
            </p:grpSpPr>
            <p:sp>
              <p:nvSpPr>
                <p:cNvPr id="59" name="Oval 131"/>
                <p:cNvSpPr>
                  <a:spLocks noChangeArrowheads="1"/>
                </p:cNvSpPr>
                <p:nvPr/>
              </p:nvSpPr>
              <p:spPr bwMode="auto">
                <a:xfrm>
                  <a:off x="3505" y="4457"/>
                  <a:ext cx="94" cy="95"/>
                </a:xfrm>
                <a:prstGeom prst="ellipse">
                  <a:avLst/>
                </a:prstGeom>
                <a:solidFill>
                  <a:srgbClr val="CCEC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0" name="Oval 132"/>
                <p:cNvSpPr>
                  <a:spLocks noChangeArrowheads="1"/>
                </p:cNvSpPr>
                <p:nvPr/>
              </p:nvSpPr>
              <p:spPr bwMode="auto">
                <a:xfrm>
                  <a:off x="3505" y="4457"/>
                  <a:ext cx="94" cy="95"/>
                </a:xfrm>
                <a:prstGeom prst="ellipse">
                  <a:avLst/>
                </a:prstGeom>
                <a:noFill/>
                <a:ln w="20638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7" name="Group 133"/>
              <p:cNvGrpSpPr>
                <a:grpSpLocks/>
              </p:cNvGrpSpPr>
              <p:nvPr/>
            </p:nvGrpSpPr>
            <p:grpSpPr bwMode="auto">
              <a:xfrm>
                <a:off x="4991100" y="1380064"/>
                <a:ext cx="173038" cy="179388"/>
                <a:chOff x="2649" y="4614"/>
                <a:chExt cx="95" cy="95"/>
              </a:xfrm>
            </p:grpSpPr>
            <p:sp>
              <p:nvSpPr>
                <p:cNvPr id="57" name="Freeform 134"/>
                <p:cNvSpPr>
                  <a:spLocks/>
                </p:cNvSpPr>
                <p:nvPr/>
              </p:nvSpPr>
              <p:spPr bwMode="auto">
                <a:xfrm>
                  <a:off x="2649" y="4614"/>
                  <a:ext cx="95" cy="95"/>
                </a:xfrm>
                <a:custGeom>
                  <a:avLst/>
                  <a:gdLst>
                    <a:gd name="T0" fmla="*/ 48 w 95"/>
                    <a:gd name="T1" fmla="*/ 0 h 95"/>
                    <a:gd name="T2" fmla="*/ 0 w 95"/>
                    <a:gd name="T3" fmla="*/ 95 h 95"/>
                    <a:gd name="T4" fmla="*/ 95 w 95"/>
                    <a:gd name="T5" fmla="*/ 95 h 95"/>
                    <a:gd name="T6" fmla="*/ 48 w 95"/>
                    <a:gd name="T7" fmla="*/ 0 h 9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5"/>
                    <a:gd name="T13" fmla="*/ 0 h 95"/>
                    <a:gd name="T14" fmla="*/ 95 w 95"/>
                    <a:gd name="T15" fmla="*/ 95 h 9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5" h="95">
                      <a:moveTo>
                        <a:pt x="48" y="0"/>
                      </a:moveTo>
                      <a:lnTo>
                        <a:pt x="0" y="95"/>
                      </a:lnTo>
                      <a:lnTo>
                        <a:pt x="95" y="95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58" name="Freeform 135"/>
                <p:cNvSpPr>
                  <a:spLocks/>
                </p:cNvSpPr>
                <p:nvPr/>
              </p:nvSpPr>
              <p:spPr bwMode="auto">
                <a:xfrm>
                  <a:off x="2649" y="4614"/>
                  <a:ext cx="95" cy="95"/>
                </a:xfrm>
                <a:custGeom>
                  <a:avLst/>
                  <a:gdLst>
                    <a:gd name="T0" fmla="*/ 48 w 95"/>
                    <a:gd name="T1" fmla="*/ 0 h 95"/>
                    <a:gd name="T2" fmla="*/ 0 w 95"/>
                    <a:gd name="T3" fmla="*/ 95 h 95"/>
                    <a:gd name="T4" fmla="*/ 95 w 95"/>
                    <a:gd name="T5" fmla="*/ 95 h 95"/>
                    <a:gd name="T6" fmla="*/ 48 w 95"/>
                    <a:gd name="T7" fmla="*/ 0 h 9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5"/>
                    <a:gd name="T13" fmla="*/ 0 h 95"/>
                    <a:gd name="T14" fmla="*/ 95 w 95"/>
                    <a:gd name="T15" fmla="*/ 95 h 9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5" h="95">
                      <a:moveTo>
                        <a:pt x="48" y="0"/>
                      </a:moveTo>
                      <a:lnTo>
                        <a:pt x="0" y="95"/>
                      </a:lnTo>
                      <a:lnTo>
                        <a:pt x="95" y="95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noFill/>
                <a:ln w="20638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</p:grpSp>
          <p:grpSp>
            <p:nvGrpSpPr>
              <p:cNvPr id="48" name="Group 136"/>
              <p:cNvGrpSpPr>
                <a:grpSpLocks/>
              </p:cNvGrpSpPr>
              <p:nvPr/>
            </p:nvGrpSpPr>
            <p:grpSpPr bwMode="auto">
              <a:xfrm>
                <a:off x="5511800" y="1380064"/>
                <a:ext cx="171450" cy="179388"/>
                <a:chOff x="2934" y="4614"/>
                <a:chExt cx="94" cy="95"/>
              </a:xfrm>
            </p:grpSpPr>
            <p:sp>
              <p:nvSpPr>
                <p:cNvPr id="55" name="Freeform 137"/>
                <p:cNvSpPr>
                  <a:spLocks/>
                </p:cNvSpPr>
                <p:nvPr/>
              </p:nvSpPr>
              <p:spPr bwMode="auto">
                <a:xfrm>
                  <a:off x="2934" y="4614"/>
                  <a:ext cx="94" cy="95"/>
                </a:xfrm>
                <a:custGeom>
                  <a:avLst/>
                  <a:gdLst>
                    <a:gd name="T0" fmla="*/ 47 w 94"/>
                    <a:gd name="T1" fmla="*/ 0 h 95"/>
                    <a:gd name="T2" fmla="*/ 0 w 94"/>
                    <a:gd name="T3" fmla="*/ 95 h 95"/>
                    <a:gd name="T4" fmla="*/ 94 w 94"/>
                    <a:gd name="T5" fmla="*/ 95 h 95"/>
                    <a:gd name="T6" fmla="*/ 47 w 94"/>
                    <a:gd name="T7" fmla="*/ 0 h 9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4"/>
                    <a:gd name="T13" fmla="*/ 0 h 95"/>
                    <a:gd name="T14" fmla="*/ 94 w 94"/>
                    <a:gd name="T15" fmla="*/ 95 h 9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4" h="95">
                      <a:moveTo>
                        <a:pt x="47" y="0"/>
                      </a:moveTo>
                      <a:lnTo>
                        <a:pt x="0" y="95"/>
                      </a:lnTo>
                      <a:lnTo>
                        <a:pt x="94" y="95"/>
                      </a:lnTo>
                      <a:lnTo>
                        <a:pt x="47" y="0"/>
                      </a:lnTo>
                      <a:close/>
                    </a:path>
                  </a:pathLst>
                </a:custGeom>
                <a:solidFill>
                  <a:srgbClr val="FF5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56" name="Freeform 138"/>
                <p:cNvSpPr>
                  <a:spLocks/>
                </p:cNvSpPr>
                <p:nvPr/>
              </p:nvSpPr>
              <p:spPr bwMode="auto">
                <a:xfrm>
                  <a:off x="2934" y="4614"/>
                  <a:ext cx="94" cy="95"/>
                </a:xfrm>
                <a:custGeom>
                  <a:avLst/>
                  <a:gdLst>
                    <a:gd name="T0" fmla="*/ 47 w 94"/>
                    <a:gd name="T1" fmla="*/ 0 h 95"/>
                    <a:gd name="T2" fmla="*/ 0 w 94"/>
                    <a:gd name="T3" fmla="*/ 95 h 95"/>
                    <a:gd name="T4" fmla="*/ 94 w 94"/>
                    <a:gd name="T5" fmla="*/ 95 h 95"/>
                    <a:gd name="T6" fmla="*/ 47 w 94"/>
                    <a:gd name="T7" fmla="*/ 0 h 9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4"/>
                    <a:gd name="T13" fmla="*/ 0 h 95"/>
                    <a:gd name="T14" fmla="*/ 94 w 94"/>
                    <a:gd name="T15" fmla="*/ 95 h 9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4" h="95">
                      <a:moveTo>
                        <a:pt x="47" y="0"/>
                      </a:moveTo>
                      <a:lnTo>
                        <a:pt x="0" y="95"/>
                      </a:lnTo>
                      <a:lnTo>
                        <a:pt x="94" y="95"/>
                      </a:lnTo>
                      <a:lnTo>
                        <a:pt x="47" y="0"/>
                      </a:lnTo>
                      <a:close/>
                    </a:path>
                  </a:pathLst>
                </a:custGeom>
                <a:noFill/>
                <a:ln w="20638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</p:grpSp>
          <p:grpSp>
            <p:nvGrpSpPr>
              <p:cNvPr id="49" name="Group 139"/>
              <p:cNvGrpSpPr>
                <a:grpSpLocks/>
              </p:cNvGrpSpPr>
              <p:nvPr/>
            </p:nvGrpSpPr>
            <p:grpSpPr bwMode="auto">
              <a:xfrm>
                <a:off x="6029325" y="1380064"/>
                <a:ext cx="173038" cy="179388"/>
                <a:chOff x="3218" y="4614"/>
                <a:chExt cx="95" cy="95"/>
              </a:xfrm>
            </p:grpSpPr>
            <p:sp>
              <p:nvSpPr>
                <p:cNvPr id="53" name="Freeform 140"/>
                <p:cNvSpPr>
                  <a:spLocks/>
                </p:cNvSpPr>
                <p:nvPr/>
              </p:nvSpPr>
              <p:spPr bwMode="auto">
                <a:xfrm>
                  <a:off x="3218" y="4614"/>
                  <a:ext cx="95" cy="95"/>
                </a:xfrm>
                <a:custGeom>
                  <a:avLst/>
                  <a:gdLst>
                    <a:gd name="T0" fmla="*/ 48 w 95"/>
                    <a:gd name="T1" fmla="*/ 0 h 95"/>
                    <a:gd name="T2" fmla="*/ 0 w 95"/>
                    <a:gd name="T3" fmla="*/ 95 h 95"/>
                    <a:gd name="T4" fmla="*/ 95 w 95"/>
                    <a:gd name="T5" fmla="*/ 95 h 95"/>
                    <a:gd name="T6" fmla="*/ 48 w 95"/>
                    <a:gd name="T7" fmla="*/ 0 h 9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5"/>
                    <a:gd name="T13" fmla="*/ 0 h 95"/>
                    <a:gd name="T14" fmla="*/ 95 w 95"/>
                    <a:gd name="T15" fmla="*/ 95 h 9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5" h="95">
                      <a:moveTo>
                        <a:pt x="48" y="0"/>
                      </a:moveTo>
                      <a:lnTo>
                        <a:pt x="0" y="95"/>
                      </a:lnTo>
                      <a:lnTo>
                        <a:pt x="95" y="95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rgbClr val="FF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54" name="Freeform 141"/>
                <p:cNvSpPr>
                  <a:spLocks/>
                </p:cNvSpPr>
                <p:nvPr/>
              </p:nvSpPr>
              <p:spPr bwMode="auto">
                <a:xfrm>
                  <a:off x="3218" y="4614"/>
                  <a:ext cx="95" cy="95"/>
                </a:xfrm>
                <a:custGeom>
                  <a:avLst/>
                  <a:gdLst>
                    <a:gd name="T0" fmla="*/ 48 w 95"/>
                    <a:gd name="T1" fmla="*/ 0 h 95"/>
                    <a:gd name="T2" fmla="*/ 0 w 95"/>
                    <a:gd name="T3" fmla="*/ 95 h 95"/>
                    <a:gd name="T4" fmla="*/ 95 w 95"/>
                    <a:gd name="T5" fmla="*/ 95 h 95"/>
                    <a:gd name="T6" fmla="*/ 48 w 95"/>
                    <a:gd name="T7" fmla="*/ 0 h 9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5"/>
                    <a:gd name="T13" fmla="*/ 0 h 95"/>
                    <a:gd name="T14" fmla="*/ 95 w 95"/>
                    <a:gd name="T15" fmla="*/ 95 h 9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5" h="95">
                      <a:moveTo>
                        <a:pt x="48" y="0"/>
                      </a:moveTo>
                      <a:lnTo>
                        <a:pt x="0" y="95"/>
                      </a:lnTo>
                      <a:lnTo>
                        <a:pt x="95" y="95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noFill/>
                <a:ln w="20638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</p:grpSp>
          <p:grpSp>
            <p:nvGrpSpPr>
              <p:cNvPr id="50" name="Group 142"/>
              <p:cNvGrpSpPr>
                <a:grpSpLocks/>
              </p:cNvGrpSpPr>
              <p:nvPr/>
            </p:nvGrpSpPr>
            <p:grpSpPr bwMode="auto">
              <a:xfrm>
                <a:off x="6550025" y="1384826"/>
                <a:ext cx="171450" cy="179388"/>
                <a:chOff x="3503" y="4616"/>
                <a:chExt cx="94" cy="95"/>
              </a:xfrm>
            </p:grpSpPr>
            <p:sp>
              <p:nvSpPr>
                <p:cNvPr id="51" name="Freeform 143"/>
                <p:cNvSpPr>
                  <a:spLocks/>
                </p:cNvSpPr>
                <p:nvPr/>
              </p:nvSpPr>
              <p:spPr bwMode="auto">
                <a:xfrm>
                  <a:off x="3503" y="4616"/>
                  <a:ext cx="94" cy="95"/>
                </a:xfrm>
                <a:custGeom>
                  <a:avLst/>
                  <a:gdLst>
                    <a:gd name="T0" fmla="*/ 47 w 94"/>
                    <a:gd name="T1" fmla="*/ 0 h 95"/>
                    <a:gd name="T2" fmla="*/ 0 w 94"/>
                    <a:gd name="T3" fmla="*/ 95 h 95"/>
                    <a:gd name="T4" fmla="*/ 94 w 94"/>
                    <a:gd name="T5" fmla="*/ 95 h 95"/>
                    <a:gd name="T6" fmla="*/ 47 w 94"/>
                    <a:gd name="T7" fmla="*/ 0 h 9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4"/>
                    <a:gd name="T13" fmla="*/ 0 h 95"/>
                    <a:gd name="T14" fmla="*/ 94 w 94"/>
                    <a:gd name="T15" fmla="*/ 95 h 9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4" h="95">
                      <a:moveTo>
                        <a:pt x="47" y="0"/>
                      </a:moveTo>
                      <a:lnTo>
                        <a:pt x="0" y="95"/>
                      </a:lnTo>
                      <a:lnTo>
                        <a:pt x="94" y="95"/>
                      </a:lnTo>
                      <a:lnTo>
                        <a:pt x="47" y="0"/>
                      </a:lnTo>
                      <a:close/>
                    </a:path>
                  </a:pathLst>
                </a:custGeom>
                <a:solidFill>
                  <a:srgbClr val="FF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52" name="Freeform 144"/>
                <p:cNvSpPr>
                  <a:spLocks/>
                </p:cNvSpPr>
                <p:nvPr/>
              </p:nvSpPr>
              <p:spPr bwMode="auto">
                <a:xfrm>
                  <a:off x="3503" y="4616"/>
                  <a:ext cx="94" cy="95"/>
                </a:xfrm>
                <a:custGeom>
                  <a:avLst/>
                  <a:gdLst>
                    <a:gd name="T0" fmla="*/ 47 w 94"/>
                    <a:gd name="T1" fmla="*/ 0 h 95"/>
                    <a:gd name="T2" fmla="*/ 0 w 94"/>
                    <a:gd name="T3" fmla="*/ 95 h 95"/>
                    <a:gd name="T4" fmla="*/ 94 w 94"/>
                    <a:gd name="T5" fmla="*/ 95 h 95"/>
                    <a:gd name="T6" fmla="*/ 47 w 94"/>
                    <a:gd name="T7" fmla="*/ 0 h 9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4"/>
                    <a:gd name="T13" fmla="*/ 0 h 95"/>
                    <a:gd name="T14" fmla="*/ 94 w 94"/>
                    <a:gd name="T15" fmla="*/ 95 h 9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4" h="95">
                      <a:moveTo>
                        <a:pt x="47" y="0"/>
                      </a:moveTo>
                      <a:lnTo>
                        <a:pt x="0" y="95"/>
                      </a:lnTo>
                      <a:lnTo>
                        <a:pt x="94" y="95"/>
                      </a:lnTo>
                      <a:lnTo>
                        <a:pt x="47" y="0"/>
                      </a:lnTo>
                      <a:close/>
                    </a:path>
                  </a:pathLst>
                </a:custGeom>
                <a:noFill/>
                <a:ln w="20638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</p:grpSp>
        </p:grpSp>
        <p:grpSp>
          <p:nvGrpSpPr>
            <p:cNvPr id="71" name="Group 70"/>
            <p:cNvGrpSpPr/>
            <p:nvPr/>
          </p:nvGrpSpPr>
          <p:grpSpPr>
            <a:xfrm>
              <a:off x="3956050" y="728871"/>
              <a:ext cx="1195388" cy="1143318"/>
              <a:chOff x="3956050" y="728871"/>
              <a:chExt cx="1195388" cy="1143318"/>
            </a:xfrm>
          </p:grpSpPr>
          <p:grpSp>
            <p:nvGrpSpPr>
              <p:cNvPr id="72" name="Group 73"/>
              <p:cNvGrpSpPr>
                <a:grpSpLocks/>
              </p:cNvGrpSpPr>
              <p:nvPr/>
            </p:nvGrpSpPr>
            <p:grpSpPr bwMode="auto">
              <a:xfrm>
                <a:off x="3962400" y="1087964"/>
                <a:ext cx="168275" cy="179388"/>
                <a:chOff x="2085" y="4459"/>
                <a:chExt cx="92" cy="95"/>
              </a:xfrm>
            </p:grpSpPr>
            <p:sp>
              <p:nvSpPr>
                <p:cNvPr id="78" name="Oval 74"/>
                <p:cNvSpPr>
                  <a:spLocks noChangeArrowheads="1"/>
                </p:cNvSpPr>
                <p:nvPr/>
              </p:nvSpPr>
              <p:spPr bwMode="auto">
                <a:xfrm>
                  <a:off x="2085" y="4459"/>
                  <a:ext cx="92" cy="95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79" name="Oval 75"/>
                <p:cNvSpPr>
                  <a:spLocks noChangeArrowheads="1"/>
                </p:cNvSpPr>
                <p:nvPr/>
              </p:nvSpPr>
              <p:spPr bwMode="auto">
                <a:xfrm>
                  <a:off x="2085" y="4459"/>
                  <a:ext cx="92" cy="95"/>
                </a:xfrm>
                <a:prstGeom prst="ellipse">
                  <a:avLst/>
                </a:prstGeom>
                <a:noFill/>
                <a:ln w="20638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Symbol" panose="05050102010706020507" pitchFamily="18" charset="2"/>
                    <a:buChar char="·"/>
                    <a:defRPr sz="28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spcBef>
                      <a:spcPct val="10000"/>
                    </a:spcBef>
                    <a:buClr>
                      <a:srgbClr val="0000FF"/>
                    </a:buClr>
                    <a:buFont typeface="Symbol" panose="05050102010706020507" pitchFamily="18" charset="2"/>
                    <a:buChar char="·"/>
                    <a:defRPr sz="26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spcBef>
                      <a:spcPct val="1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spcBef>
                      <a:spcPct val="5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AU" altLang="en-US" sz="26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73" name="Group 112"/>
              <p:cNvGrpSpPr>
                <a:grpSpLocks/>
              </p:cNvGrpSpPr>
              <p:nvPr/>
            </p:nvGrpSpPr>
            <p:grpSpPr bwMode="auto">
              <a:xfrm>
                <a:off x="3956050" y="1388001"/>
                <a:ext cx="169863" cy="179388"/>
                <a:chOff x="2082" y="4618"/>
                <a:chExt cx="93" cy="95"/>
              </a:xfrm>
            </p:grpSpPr>
            <p:sp>
              <p:nvSpPr>
                <p:cNvPr id="76" name="Freeform 113"/>
                <p:cNvSpPr>
                  <a:spLocks/>
                </p:cNvSpPr>
                <p:nvPr/>
              </p:nvSpPr>
              <p:spPr bwMode="auto">
                <a:xfrm>
                  <a:off x="2082" y="4618"/>
                  <a:ext cx="93" cy="95"/>
                </a:xfrm>
                <a:custGeom>
                  <a:avLst/>
                  <a:gdLst>
                    <a:gd name="T0" fmla="*/ 47 w 93"/>
                    <a:gd name="T1" fmla="*/ 0 h 95"/>
                    <a:gd name="T2" fmla="*/ 0 w 93"/>
                    <a:gd name="T3" fmla="*/ 95 h 95"/>
                    <a:gd name="T4" fmla="*/ 93 w 93"/>
                    <a:gd name="T5" fmla="*/ 95 h 95"/>
                    <a:gd name="T6" fmla="*/ 47 w 93"/>
                    <a:gd name="T7" fmla="*/ 0 h 9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3"/>
                    <a:gd name="T13" fmla="*/ 0 h 95"/>
                    <a:gd name="T14" fmla="*/ 93 w 93"/>
                    <a:gd name="T15" fmla="*/ 95 h 9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3" h="95">
                      <a:moveTo>
                        <a:pt x="47" y="0"/>
                      </a:moveTo>
                      <a:lnTo>
                        <a:pt x="0" y="95"/>
                      </a:lnTo>
                      <a:lnTo>
                        <a:pt x="93" y="95"/>
                      </a:lnTo>
                      <a:lnTo>
                        <a:pt x="4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77" name="Freeform 114"/>
                <p:cNvSpPr>
                  <a:spLocks/>
                </p:cNvSpPr>
                <p:nvPr/>
              </p:nvSpPr>
              <p:spPr bwMode="auto">
                <a:xfrm>
                  <a:off x="2082" y="4618"/>
                  <a:ext cx="93" cy="95"/>
                </a:xfrm>
                <a:custGeom>
                  <a:avLst/>
                  <a:gdLst>
                    <a:gd name="T0" fmla="*/ 47 w 93"/>
                    <a:gd name="T1" fmla="*/ 0 h 95"/>
                    <a:gd name="T2" fmla="*/ 0 w 93"/>
                    <a:gd name="T3" fmla="*/ 95 h 95"/>
                    <a:gd name="T4" fmla="*/ 93 w 93"/>
                    <a:gd name="T5" fmla="*/ 95 h 95"/>
                    <a:gd name="T6" fmla="*/ 47 w 93"/>
                    <a:gd name="T7" fmla="*/ 0 h 9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3"/>
                    <a:gd name="T13" fmla="*/ 0 h 95"/>
                    <a:gd name="T14" fmla="*/ 93 w 93"/>
                    <a:gd name="T15" fmla="*/ 95 h 9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3" h="95">
                      <a:moveTo>
                        <a:pt x="47" y="0"/>
                      </a:moveTo>
                      <a:lnTo>
                        <a:pt x="0" y="95"/>
                      </a:lnTo>
                      <a:lnTo>
                        <a:pt x="93" y="95"/>
                      </a:lnTo>
                      <a:lnTo>
                        <a:pt x="47" y="0"/>
                      </a:lnTo>
                      <a:close/>
                    </a:path>
                  </a:pathLst>
                </a:custGeom>
                <a:noFill/>
                <a:ln w="20638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</p:grpSp>
          <p:sp>
            <p:nvSpPr>
              <p:cNvPr id="74" name="Freeform 147"/>
              <p:cNvSpPr>
                <a:spLocks noEditPoints="1"/>
              </p:cNvSpPr>
              <p:nvPr/>
            </p:nvSpPr>
            <p:spPr bwMode="auto">
              <a:xfrm>
                <a:off x="4025900" y="1595964"/>
                <a:ext cx="1122363" cy="276225"/>
              </a:xfrm>
              <a:custGeom>
                <a:avLst/>
                <a:gdLst>
                  <a:gd name="T0" fmla="*/ 0 w 2325"/>
                  <a:gd name="T1" fmla="*/ 0 h 550"/>
                  <a:gd name="T2" fmla="*/ 0 w 2325"/>
                  <a:gd name="T3" fmla="*/ 0 h 550"/>
                  <a:gd name="T4" fmla="*/ 0 w 2325"/>
                  <a:gd name="T5" fmla="*/ 0 h 550"/>
                  <a:gd name="T6" fmla="*/ 0 w 2325"/>
                  <a:gd name="T7" fmla="*/ 0 h 550"/>
                  <a:gd name="T8" fmla="*/ 0 w 2325"/>
                  <a:gd name="T9" fmla="*/ 0 h 550"/>
                  <a:gd name="T10" fmla="*/ 0 w 2325"/>
                  <a:gd name="T11" fmla="*/ 0 h 550"/>
                  <a:gd name="T12" fmla="*/ 0 w 2325"/>
                  <a:gd name="T13" fmla="*/ 0 h 550"/>
                  <a:gd name="T14" fmla="*/ 0 w 2325"/>
                  <a:gd name="T15" fmla="*/ 0 h 550"/>
                  <a:gd name="T16" fmla="*/ 0 w 2325"/>
                  <a:gd name="T17" fmla="*/ 0 h 550"/>
                  <a:gd name="T18" fmla="*/ 0 w 2325"/>
                  <a:gd name="T19" fmla="*/ 0 h 550"/>
                  <a:gd name="T20" fmla="*/ 0 w 2325"/>
                  <a:gd name="T21" fmla="*/ 0 h 550"/>
                  <a:gd name="T22" fmla="*/ 0 w 2325"/>
                  <a:gd name="T23" fmla="*/ 0 h 550"/>
                  <a:gd name="T24" fmla="*/ 0 w 2325"/>
                  <a:gd name="T25" fmla="*/ 0 h 550"/>
                  <a:gd name="T26" fmla="*/ 0 w 2325"/>
                  <a:gd name="T27" fmla="*/ 0 h 550"/>
                  <a:gd name="T28" fmla="*/ 0 w 2325"/>
                  <a:gd name="T29" fmla="*/ 0 h 550"/>
                  <a:gd name="T30" fmla="*/ 0 w 2325"/>
                  <a:gd name="T31" fmla="*/ 0 h 550"/>
                  <a:gd name="T32" fmla="*/ 0 w 2325"/>
                  <a:gd name="T33" fmla="*/ 0 h 550"/>
                  <a:gd name="T34" fmla="*/ 0 w 2325"/>
                  <a:gd name="T35" fmla="*/ 0 h 550"/>
                  <a:gd name="T36" fmla="*/ 0 w 2325"/>
                  <a:gd name="T37" fmla="*/ 0 h 55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325"/>
                  <a:gd name="T58" fmla="*/ 0 h 550"/>
                  <a:gd name="T59" fmla="*/ 2325 w 2325"/>
                  <a:gd name="T60" fmla="*/ 550 h 55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325" h="550">
                    <a:moveTo>
                      <a:pt x="66" y="33"/>
                    </a:moveTo>
                    <a:lnTo>
                      <a:pt x="66" y="516"/>
                    </a:lnTo>
                    <a:lnTo>
                      <a:pt x="33" y="483"/>
                    </a:lnTo>
                    <a:lnTo>
                      <a:pt x="2191" y="483"/>
                    </a:lnTo>
                    <a:lnTo>
                      <a:pt x="2158" y="516"/>
                    </a:lnTo>
                    <a:lnTo>
                      <a:pt x="2158" y="233"/>
                    </a:lnTo>
                    <a:cubicBezTo>
                      <a:pt x="2158" y="215"/>
                      <a:pt x="2173" y="200"/>
                      <a:pt x="2191" y="200"/>
                    </a:cubicBezTo>
                    <a:cubicBezTo>
                      <a:pt x="2210" y="200"/>
                      <a:pt x="2225" y="215"/>
                      <a:pt x="2225" y="233"/>
                    </a:cubicBezTo>
                    <a:lnTo>
                      <a:pt x="2225" y="516"/>
                    </a:lnTo>
                    <a:cubicBezTo>
                      <a:pt x="2225" y="535"/>
                      <a:pt x="2210" y="550"/>
                      <a:pt x="2191" y="550"/>
                    </a:cubicBezTo>
                    <a:lnTo>
                      <a:pt x="33" y="550"/>
                    </a:lnTo>
                    <a:cubicBezTo>
                      <a:pt x="15" y="550"/>
                      <a:pt x="0" y="535"/>
                      <a:pt x="0" y="516"/>
                    </a:cubicBezTo>
                    <a:lnTo>
                      <a:pt x="0" y="33"/>
                    </a:lnTo>
                    <a:cubicBezTo>
                      <a:pt x="0" y="15"/>
                      <a:pt x="15" y="0"/>
                      <a:pt x="33" y="0"/>
                    </a:cubicBezTo>
                    <a:cubicBezTo>
                      <a:pt x="52" y="0"/>
                      <a:pt x="66" y="15"/>
                      <a:pt x="66" y="33"/>
                    </a:cubicBezTo>
                    <a:close/>
                    <a:moveTo>
                      <a:pt x="2058" y="300"/>
                    </a:moveTo>
                    <a:lnTo>
                      <a:pt x="2191" y="33"/>
                    </a:lnTo>
                    <a:lnTo>
                      <a:pt x="2325" y="300"/>
                    </a:lnTo>
                    <a:lnTo>
                      <a:pt x="2058" y="300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5" name="Freeform 148"/>
              <p:cNvSpPr>
                <a:spLocks noEditPoints="1"/>
              </p:cNvSpPr>
              <p:nvPr/>
            </p:nvSpPr>
            <p:spPr bwMode="auto">
              <a:xfrm>
                <a:off x="4029075" y="728871"/>
                <a:ext cx="1122363" cy="314325"/>
              </a:xfrm>
              <a:custGeom>
                <a:avLst/>
                <a:gdLst>
                  <a:gd name="T0" fmla="*/ 0 w 2325"/>
                  <a:gd name="T1" fmla="*/ 0 h 625"/>
                  <a:gd name="T2" fmla="*/ 0 w 2325"/>
                  <a:gd name="T3" fmla="*/ 0 h 625"/>
                  <a:gd name="T4" fmla="*/ 0 w 2325"/>
                  <a:gd name="T5" fmla="*/ 0 h 625"/>
                  <a:gd name="T6" fmla="*/ 0 w 2325"/>
                  <a:gd name="T7" fmla="*/ 0 h 625"/>
                  <a:gd name="T8" fmla="*/ 0 w 2325"/>
                  <a:gd name="T9" fmla="*/ 0 h 625"/>
                  <a:gd name="T10" fmla="*/ 0 w 2325"/>
                  <a:gd name="T11" fmla="*/ 0 h 625"/>
                  <a:gd name="T12" fmla="*/ 0 w 2325"/>
                  <a:gd name="T13" fmla="*/ 0 h 625"/>
                  <a:gd name="T14" fmla="*/ 0 w 2325"/>
                  <a:gd name="T15" fmla="*/ 0 h 625"/>
                  <a:gd name="T16" fmla="*/ 0 w 2325"/>
                  <a:gd name="T17" fmla="*/ 0 h 625"/>
                  <a:gd name="T18" fmla="*/ 0 w 2325"/>
                  <a:gd name="T19" fmla="*/ 0 h 625"/>
                  <a:gd name="T20" fmla="*/ 0 w 2325"/>
                  <a:gd name="T21" fmla="*/ 0 h 625"/>
                  <a:gd name="T22" fmla="*/ 0 w 2325"/>
                  <a:gd name="T23" fmla="*/ 0 h 625"/>
                  <a:gd name="T24" fmla="*/ 0 w 2325"/>
                  <a:gd name="T25" fmla="*/ 0 h 625"/>
                  <a:gd name="T26" fmla="*/ 0 w 2325"/>
                  <a:gd name="T27" fmla="*/ 0 h 625"/>
                  <a:gd name="T28" fmla="*/ 0 w 2325"/>
                  <a:gd name="T29" fmla="*/ 0 h 625"/>
                  <a:gd name="T30" fmla="*/ 0 w 2325"/>
                  <a:gd name="T31" fmla="*/ 0 h 625"/>
                  <a:gd name="T32" fmla="*/ 0 w 2325"/>
                  <a:gd name="T33" fmla="*/ 0 h 625"/>
                  <a:gd name="T34" fmla="*/ 0 w 2325"/>
                  <a:gd name="T35" fmla="*/ 0 h 625"/>
                  <a:gd name="T36" fmla="*/ 0 w 2325"/>
                  <a:gd name="T37" fmla="*/ 0 h 62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325"/>
                  <a:gd name="T58" fmla="*/ 0 h 625"/>
                  <a:gd name="T59" fmla="*/ 2325 w 2325"/>
                  <a:gd name="T60" fmla="*/ 625 h 62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325" h="625">
                    <a:moveTo>
                      <a:pt x="0" y="592"/>
                    </a:moveTo>
                    <a:lnTo>
                      <a:pt x="0" y="34"/>
                    </a:lnTo>
                    <a:cubicBezTo>
                      <a:pt x="0" y="15"/>
                      <a:pt x="15" y="0"/>
                      <a:pt x="33" y="0"/>
                    </a:cubicBezTo>
                    <a:lnTo>
                      <a:pt x="2192" y="0"/>
                    </a:lnTo>
                    <a:cubicBezTo>
                      <a:pt x="2210" y="0"/>
                      <a:pt x="2225" y="15"/>
                      <a:pt x="2225" y="34"/>
                    </a:cubicBezTo>
                    <a:lnTo>
                      <a:pt x="2225" y="392"/>
                    </a:lnTo>
                    <a:cubicBezTo>
                      <a:pt x="2225" y="411"/>
                      <a:pt x="2210" y="425"/>
                      <a:pt x="2192" y="425"/>
                    </a:cubicBezTo>
                    <a:cubicBezTo>
                      <a:pt x="2173" y="425"/>
                      <a:pt x="2158" y="411"/>
                      <a:pt x="2158" y="392"/>
                    </a:cubicBezTo>
                    <a:lnTo>
                      <a:pt x="2158" y="34"/>
                    </a:lnTo>
                    <a:lnTo>
                      <a:pt x="2192" y="67"/>
                    </a:lnTo>
                    <a:lnTo>
                      <a:pt x="33" y="67"/>
                    </a:lnTo>
                    <a:lnTo>
                      <a:pt x="67" y="34"/>
                    </a:lnTo>
                    <a:lnTo>
                      <a:pt x="67" y="592"/>
                    </a:lnTo>
                    <a:cubicBezTo>
                      <a:pt x="67" y="611"/>
                      <a:pt x="52" y="625"/>
                      <a:pt x="33" y="625"/>
                    </a:cubicBezTo>
                    <a:cubicBezTo>
                      <a:pt x="15" y="625"/>
                      <a:pt x="0" y="611"/>
                      <a:pt x="0" y="592"/>
                    </a:cubicBezTo>
                    <a:close/>
                    <a:moveTo>
                      <a:pt x="2325" y="325"/>
                    </a:moveTo>
                    <a:lnTo>
                      <a:pt x="2192" y="592"/>
                    </a:lnTo>
                    <a:lnTo>
                      <a:pt x="2058" y="325"/>
                    </a:lnTo>
                    <a:lnTo>
                      <a:pt x="2325" y="325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</p:grpSp>
      <p:sp>
        <p:nvSpPr>
          <p:cNvPr id="4" name="Rectangle 3"/>
          <p:cNvSpPr/>
          <p:nvPr/>
        </p:nvSpPr>
        <p:spPr bwMode="auto">
          <a:xfrm>
            <a:off x="3851920" y="620688"/>
            <a:ext cx="3096344" cy="1440160"/>
          </a:xfrm>
          <a:prstGeom prst="rect">
            <a:avLst/>
          </a:prstGeom>
          <a:solidFill>
            <a:srgbClr val="FFFFFF">
              <a:alpha val="83137"/>
            </a:srgbClr>
          </a:solidFill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00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 uiExpand="1" build="p" bldLvl="3" autoUpdateAnimBg="0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531" y="142874"/>
            <a:ext cx="8784590" cy="6555106"/>
          </a:xfrm>
        </p:spPr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en-US" b="1" dirty="0"/>
              <a:t>Interventions: </a:t>
            </a:r>
            <a:r>
              <a:rPr lang="en-US" altLang="en-US" b="1" dirty="0" smtClean="0"/>
              <a:t>Post-only Parallel Groups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This controlled trial has the </a:t>
            </a:r>
            <a:r>
              <a:rPr lang="en-US" altLang="en-US" dirty="0" smtClean="0">
                <a:solidFill>
                  <a:srgbClr val="0000FF"/>
                </a:solidFill>
              </a:rPr>
              <a:t>least disturbance</a:t>
            </a:r>
            <a:r>
              <a:rPr lang="en-US" altLang="en-US" dirty="0" smtClean="0"/>
              <a:t> to subjects.</a:t>
            </a:r>
          </a:p>
          <a:p>
            <a:r>
              <a:rPr lang="en-US" altLang="en-US" dirty="0" smtClean="0"/>
              <a:t>It's used when the outcome is an event (e.g., injury, illness, death) and the subjects start off event-free (healthy).</a:t>
            </a:r>
          </a:p>
          <a:p>
            <a:pPr lvl="1"/>
            <a:r>
              <a:rPr lang="en-US" altLang="en-US" dirty="0" smtClean="0"/>
              <a:t>So a pre-test doesn't make sense, other than to say that the subjects started off event-free.</a:t>
            </a:r>
          </a:p>
          <a:p>
            <a:pPr lvl="1"/>
            <a:r>
              <a:rPr lang="en-US" altLang="en-US" dirty="0" smtClean="0"/>
              <a:t>It's also used for such outcomes when the treatment and/or the washout take too long for a crossover.</a:t>
            </a:r>
          </a:p>
          <a:p>
            <a:pPr lvl="1"/>
            <a:r>
              <a:rPr lang="en-US" altLang="en-US" dirty="0" smtClean="0"/>
              <a:t>Example: effect of a new kind of warm-up on injury in a season.</a:t>
            </a:r>
          </a:p>
          <a:p>
            <a:r>
              <a:rPr lang="en-US" altLang="en-US" dirty="0"/>
              <a:t>It's also appropriate for a very unreliable continuous dependent. </a:t>
            </a:r>
          </a:p>
          <a:p>
            <a:r>
              <a:rPr lang="en-US" altLang="en-US" dirty="0" smtClean="0"/>
              <a:t>Sample size is the same as for cross-sectional studies: ~1000s for events or counts of events, ~100s </a:t>
            </a:r>
            <a:r>
              <a:rPr lang="en-US" altLang="en-US" dirty="0"/>
              <a:t>for a continuous </a:t>
            </a:r>
            <a:r>
              <a:rPr lang="en-US" altLang="en-US" dirty="0" smtClean="0"/>
              <a:t>dependent</a:t>
            </a:r>
            <a:r>
              <a:rPr lang="en-US" altLang="en-US" dirty="0"/>
              <a:t> </a:t>
            </a:r>
            <a:r>
              <a:rPr lang="en-US" altLang="en-US" dirty="0" smtClean="0"/>
              <a:t>(for which it's rarely used).</a:t>
            </a: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785813" y="858838"/>
            <a:ext cx="2424112" cy="515937"/>
            <a:chOff x="521" y="663"/>
            <a:chExt cx="1527" cy="325"/>
          </a:xfrm>
        </p:grpSpPr>
        <p:grpSp>
          <p:nvGrpSpPr>
            <p:cNvPr id="40965" name="Group 64"/>
            <p:cNvGrpSpPr>
              <a:grpSpLocks/>
            </p:cNvGrpSpPr>
            <p:nvPr/>
          </p:nvGrpSpPr>
          <p:grpSpPr bwMode="auto">
            <a:xfrm>
              <a:off x="521" y="666"/>
              <a:ext cx="328" cy="113"/>
              <a:chOff x="503" y="2454"/>
              <a:chExt cx="285" cy="95"/>
            </a:xfrm>
          </p:grpSpPr>
          <p:sp>
            <p:nvSpPr>
              <p:cNvPr id="40994" name="Rectangle 65"/>
              <p:cNvSpPr>
                <a:spLocks noChangeArrowheads="1"/>
              </p:cNvSpPr>
              <p:nvPr/>
            </p:nvSpPr>
            <p:spPr bwMode="auto">
              <a:xfrm>
                <a:off x="503" y="2454"/>
                <a:ext cx="285" cy="95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95" name="Rectangle 66"/>
              <p:cNvSpPr>
                <a:spLocks noChangeArrowheads="1"/>
              </p:cNvSpPr>
              <p:nvPr/>
            </p:nvSpPr>
            <p:spPr bwMode="auto">
              <a:xfrm>
                <a:off x="503" y="2454"/>
                <a:ext cx="285" cy="95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40966" name="Group 67"/>
            <p:cNvGrpSpPr>
              <a:grpSpLocks/>
            </p:cNvGrpSpPr>
            <p:nvPr/>
          </p:nvGrpSpPr>
          <p:grpSpPr bwMode="auto">
            <a:xfrm>
              <a:off x="961" y="663"/>
              <a:ext cx="106" cy="114"/>
              <a:chOff x="885" y="2452"/>
              <a:chExt cx="93" cy="95"/>
            </a:xfrm>
          </p:grpSpPr>
          <p:sp>
            <p:nvSpPr>
              <p:cNvPr id="40992" name="Oval 68"/>
              <p:cNvSpPr>
                <a:spLocks noChangeArrowheads="1"/>
              </p:cNvSpPr>
              <p:nvPr/>
            </p:nvSpPr>
            <p:spPr bwMode="auto">
              <a:xfrm>
                <a:off x="885" y="2452"/>
                <a:ext cx="93" cy="95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93" name="Oval 69"/>
              <p:cNvSpPr>
                <a:spLocks noChangeArrowheads="1"/>
              </p:cNvSpPr>
              <p:nvPr/>
            </p:nvSpPr>
            <p:spPr bwMode="auto">
              <a:xfrm>
                <a:off x="885" y="2452"/>
                <a:ext cx="93" cy="95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40967" name="Group 70"/>
            <p:cNvGrpSpPr>
              <a:grpSpLocks/>
            </p:cNvGrpSpPr>
            <p:nvPr/>
          </p:nvGrpSpPr>
          <p:grpSpPr bwMode="auto">
            <a:xfrm>
              <a:off x="1285" y="663"/>
              <a:ext cx="109" cy="114"/>
              <a:chOff x="1167" y="2452"/>
              <a:chExt cx="95" cy="95"/>
            </a:xfrm>
          </p:grpSpPr>
          <p:sp>
            <p:nvSpPr>
              <p:cNvPr id="40990" name="Oval 71"/>
              <p:cNvSpPr>
                <a:spLocks noChangeArrowheads="1"/>
              </p:cNvSpPr>
              <p:nvPr/>
            </p:nvSpPr>
            <p:spPr bwMode="auto">
              <a:xfrm>
                <a:off x="1167" y="2452"/>
                <a:ext cx="95" cy="95"/>
              </a:xfrm>
              <a:prstGeom prst="ellipse">
                <a:avLst/>
              </a:prstGeom>
              <a:solidFill>
                <a:srgbClr val="FF505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91" name="Oval 72"/>
              <p:cNvSpPr>
                <a:spLocks noChangeArrowheads="1"/>
              </p:cNvSpPr>
              <p:nvPr/>
            </p:nvSpPr>
            <p:spPr bwMode="auto">
              <a:xfrm>
                <a:off x="1167" y="2452"/>
                <a:ext cx="95" cy="95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40968" name="Group 73"/>
            <p:cNvGrpSpPr>
              <a:grpSpLocks/>
            </p:cNvGrpSpPr>
            <p:nvPr/>
          </p:nvGrpSpPr>
          <p:grpSpPr bwMode="auto">
            <a:xfrm>
              <a:off x="1612" y="663"/>
              <a:ext cx="109" cy="114"/>
              <a:chOff x="1452" y="2452"/>
              <a:chExt cx="95" cy="95"/>
            </a:xfrm>
          </p:grpSpPr>
          <p:sp>
            <p:nvSpPr>
              <p:cNvPr id="40988" name="Oval 74"/>
              <p:cNvSpPr>
                <a:spLocks noChangeArrowheads="1"/>
              </p:cNvSpPr>
              <p:nvPr/>
            </p:nvSpPr>
            <p:spPr bwMode="auto">
              <a:xfrm>
                <a:off x="1452" y="2452"/>
                <a:ext cx="95" cy="95"/>
              </a:xfrm>
              <a:prstGeom prst="ellipse">
                <a:avLst/>
              </a:prstGeom>
              <a:solidFill>
                <a:srgbClr val="FF9999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89" name="Oval 75"/>
              <p:cNvSpPr>
                <a:spLocks noChangeArrowheads="1"/>
              </p:cNvSpPr>
              <p:nvPr/>
            </p:nvSpPr>
            <p:spPr bwMode="auto">
              <a:xfrm>
                <a:off x="1452" y="2452"/>
                <a:ext cx="95" cy="95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40969" name="Group 76"/>
            <p:cNvGrpSpPr>
              <a:grpSpLocks/>
            </p:cNvGrpSpPr>
            <p:nvPr/>
          </p:nvGrpSpPr>
          <p:grpSpPr bwMode="auto">
            <a:xfrm>
              <a:off x="1939" y="663"/>
              <a:ext cx="109" cy="116"/>
              <a:chOff x="1736" y="2452"/>
              <a:chExt cx="95" cy="97"/>
            </a:xfrm>
          </p:grpSpPr>
          <p:sp>
            <p:nvSpPr>
              <p:cNvPr id="40986" name="Oval 77"/>
              <p:cNvSpPr>
                <a:spLocks noChangeArrowheads="1"/>
              </p:cNvSpPr>
              <p:nvPr/>
            </p:nvSpPr>
            <p:spPr bwMode="auto">
              <a:xfrm>
                <a:off x="1736" y="2452"/>
                <a:ext cx="95" cy="97"/>
              </a:xfrm>
              <a:prstGeom prst="ellipse">
                <a:avLst/>
              </a:prstGeom>
              <a:solidFill>
                <a:srgbClr val="FFCC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87" name="Oval 78"/>
              <p:cNvSpPr>
                <a:spLocks noChangeArrowheads="1"/>
              </p:cNvSpPr>
              <p:nvPr/>
            </p:nvSpPr>
            <p:spPr bwMode="auto">
              <a:xfrm>
                <a:off x="1736" y="2452"/>
                <a:ext cx="95" cy="97"/>
              </a:xfrm>
              <a:prstGeom prst="ellipse">
                <a:avLst/>
              </a:pr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40970" name="Group 79"/>
            <p:cNvGrpSpPr>
              <a:grpSpLocks/>
            </p:cNvGrpSpPr>
            <p:nvPr/>
          </p:nvGrpSpPr>
          <p:grpSpPr bwMode="auto">
            <a:xfrm>
              <a:off x="958" y="874"/>
              <a:ext cx="106" cy="114"/>
              <a:chOff x="883" y="2629"/>
              <a:chExt cx="92" cy="95"/>
            </a:xfrm>
          </p:grpSpPr>
          <p:sp>
            <p:nvSpPr>
              <p:cNvPr id="40984" name="Freeform 80"/>
              <p:cNvSpPr>
                <a:spLocks/>
              </p:cNvSpPr>
              <p:nvPr/>
            </p:nvSpPr>
            <p:spPr bwMode="auto">
              <a:xfrm>
                <a:off x="883" y="2629"/>
                <a:ext cx="92" cy="95"/>
              </a:xfrm>
              <a:custGeom>
                <a:avLst/>
                <a:gdLst>
                  <a:gd name="T0" fmla="*/ 46 w 92"/>
                  <a:gd name="T1" fmla="*/ 0 h 95"/>
                  <a:gd name="T2" fmla="*/ 0 w 92"/>
                  <a:gd name="T3" fmla="*/ 95 h 95"/>
                  <a:gd name="T4" fmla="*/ 92 w 92"/>
                  <a:gd name="T5" fmla="*/ 95 h 95"/>
                  <a:gd name="T6" fmla="*/ 46 w 92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2"/>
                  <a:gd name="T13" fmla="*/ 0 h 95"/>
                  <a:gd name="T14" fmla="*/ 92 w 92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2" h="95">
                    <a:moveTo>
                      <a:pt x="46" y="0"/>
                    </a:moveTo>
                    <a:lnTo>
                      <a:pt x="0" y="95"/>
                    </a:lnTo>
                    <a:lnTo>
                      <a:pt x="92" y="95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40985" name="Freeform 81"/>
              <p:cNvSpPr>
                <a:spLocks/>
              </p:cNvSpPr>
              <p:nvPr/>
            </p:nvSpPr>
            <p:spPr bwMode="auto">
              <a:xfrm>
                <a:off x="883" y="2629"/>
                <a:ext cx="92" cy="95"/>
              </a:xfrm>
              <a:custGeom>
                <a:avLst/>
                <a:gdLst>
                  <a:gd name="T0" fmla="*/ 46 w 92"/>
                  <a:gd name="T1" fmla="*/ 0 h 95"/>
                  <a:gd name="T2" fmla="*/ 0 w 92"/>
                  <a:gd name="T3" fmla="*/ 95 h 95"/>
                  <a:gd name="T4" fmla="*/ 92 w 92"/>
                  <a:gd name="T5" fmla="*/ 95 h 95"/>
                  <a:gd name="T6" fmla="*/ 46 w 92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2"/>
                  <a:gd name="T13" fmla="*/ 0 h 95"/>
                  <a:gd name="T14" fmla="*/ 92 w 92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2" h="95">
                    <a:moveTo>
                      <a:pt x="46" y="0"/>
                    </a:moveTo>
                    <a:lnTo>
                      <a:pt x="0" y="95"/>
                    </a:lnTo>
                    <a:lnTo>
                      <a:pt x="92" y="95"/>
                    </a:lnTo>
                    <a:lnTo>
                      <a:pt x="46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40971" name="Group 82"/>
            <p:cNvGrpSpPr>
              <a:grpSpLocks/>
            </p:cNvGrpSpPr>
            <p:nvPr/>
          </p:nvGrpSpPr>
          <p:grpSpPr bwMode="auto">
            <a:xfrm>
              <a:off x="1282" y="874"/>
              <a:ext cx="110" cy="114"/>
              <a:chOff x="1165" y="2629"/>
              <a:chExt cx="95" cy="95"/>
            </a:xfrm>
          </p:grpSpPr>
          <p:sp>
            <p:nvSpPr>
              <p:cNvPr id="40982" name="Freeform 83"/>
              <p:cNvSpPr>
                <a:spLocks/>
              </p:cNvSpPr>
              <p:nvPr/>
            </p:nvSpPr>
            <p:spPr bwMode="auto">
              <a:xfrm>
                <a:off x="1165" y="2629"/>
                <a:ext cx="95" cy="95"/>
              </a:xfrm>
              <a:custGeom>
                <a:avLst/>
                <a:gdLst>
                  <a:gd name="T0" fmla="*/ 47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7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7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66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40983" name="Freeform 84"/>
              <p:cNvSpPr>
                <a:spLocks/>
              </p:cNvSpPr>
              <p:nvPr/>
            </p:nvSpPr>
            <p:spPr bwMode="auto">
              <a:xfrm>
                <a:off x="1165" y="2629"/>
                <a:ext cx="95" cy="95"/>
              </a:xfrm>
              <a:custGeom>
                <a:avLst/>
                <a:gdLst>
                  <a:gd name="T0" fmla="*/ 47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7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7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7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40972" name="Group 85"/>
            <p:cNvGrpSpPr>
              <a:grpSpLocks/>
            </p:cNvGrpSpPr>
            <p:nvPr/>
          </p:nvGrpSpPr>
          <p:grpSpPr bwMode="auto">
            <a:xfrm>
              <a:off x="1609" y="874"/>
              <a:ext cx="109" cy="114"/>
              <a:chOff x="1449" y="2629"/>
              <a:chExt cx="95" cy="95"/>
            </a:xfrm>
          </p:grpSpPr>
          <p:sp>
            <p:nvSpPr>
              <p:cNvPr id="40980" name="Freeform 86"/>
              <p:cNvSpPr>
                <a:spLocks/>
              </p:cNvSpPr>
              <p:nvPr/>
            </p:nvSpPr>
            <p:spPr bwMode="auto">
              <a:xfrm>
                <a:off x="1449" y="2629"/>
                <a:ext cx="95" cy="95"/>
              </a:xfrm>
              <a:custGeom>
                <a:avLst/>
                <a:gdLst>
                  <a:gd name="T0" fmla="*/ 48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8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8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40981" name="Freeform 87"/>
              <p:cNvSpPr>
                <a:spLocks/>
              </p:cNvSpPr>
              <p:nvPr/>
            </p:nvSpPr>
            <p:spPr bwMode="auto">
              <a:xfrm>
                <a:off x="1449" y="2629"/>
                <a:ext cx="95" cy="95"/>
              </a:xfrm>
              <a:custGeom>
                <a:avLst/>
                <a:gdLst>
                  <a:gd name="T0" fmla="*/ 48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8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8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8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40973" name="Group 88"/>
            <p:cNvGrpSpPr>
              <a:grpSpLocks/>
            </p:cNvGrpSpPr>
            <p:nvPr/>
          </p:nvGrpSpPr>
          <p:grpSpPr bwMode="auto">
            <a:xfrm>
              <a:off x="1936" y="874"/>
              <a:ext cx="110" cy="114"/>
              <a:chOff x="1734" y="2629"/>
              <a:chExt cx="95" cy="95"/>
            </a:xfrm>
          </p:grpSpPr>
          <p:sp>
            <p:nvSpPr>
              <p:cNvPr id="40978" name="Freeform 89"/>
              <p:cNvSpPr>
                <a:spLocks/>
              </p:cNvSpPr>
              <p:nvPr/>
            </p:nvSpPr>
            <p:spPr bwMode="auto">
              <a:xfrm>
                <a:off x="1734" y="2629"/>
                <a:ext cx="95" cy="95"/>
              </a:xfrm>
              <a:custGeom>
                <a:avLst/>
                <a:gdLst>
                  <a:gd name="T0" fmla="*/ 47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7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7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CC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40979" name="Freeform 90"/>
              <p:cNvSpPr>
                <a:spLocks/>
              </p:cNvSpPr>
              <p:nvPr/>
            </p:nvSpPr>
            <p:spPr bwMode="auto">
              <a:xfrm>
                <a:off x="1734" y="2629"/>
                <a:ext cx="95" cy="95"/>
              </a:xfrm>
              <a:custGeom>
                <a:avLst/>
                <a:gdLst>
                  <a:gd name="T0" fmla="*/ 47 w 95"/>
                  <a:gd name="T1" fmla="*/ 0 h 95"/>
                  <a:gd name="T2" fmla="*/ 0 w 95"/>
                  <a:gd name="T3" fmla="*/ 95 h 95"/>
                  <a:gd name="T4" fmla="*/ 95 w 95"/>
                  <a:gd name="T5" fmla="*/ 95 h 95"/>
                  <a:gd name="T6" fmla="*/ 47 w 95"/>
                  <a:gd name="T7" fmla="*/ 0 h 9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"/>
                  <a:gd name="T13" fmla="*/ 0 h 95"/>
                  <a:gd name="T14" fmla="*/ 95 w 95"/>
                  <a:gd name="T15" fmla="*/ 95 h 9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" h="95">
                    <a:moveTo>
                      <a:pt x="47" y="0"/>
                    </a:moveTo>
                    <a:lnTo>
                      <a:pt x="0" y="95"/>
                    </a:lnTo>
                    <a:lnTo>
                      <a:pt x="95" y="95"/>
                    </a:lnTo>
                    <a:lnTo>
                      <a:pt x="47" y="0"/>
                    </a:lnTo>
                    <a:close/>
                  </a:path>
                </a:pathLst>
              </a:custGeom>
              <a:noFill/>
              <a:ln w="206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40974" name="Group 91"/>
            <p:cNvGrpSpPr>
              <a:grpSpLocks/>
            </p:cNvGrpSpPr>
            <p:nvPr/>
          </p:nvGrpSpPr>
          <p:grpSpPr bwMode="auto">
            <a:xfrm>
              <a:off x="521" y="877"/>
              <a:ext cx="328" cy="111"/>
              <a:chOff x="503" y="2631"/>
              <a:chExt cx="285" cy="93"/>
            </a:xfrm>
          </p:grpSpPr>
          <p:sp>
            <p:nvSpPr>
              <p:cNvPr id="40976" name="Rectangle 92"/>
              <p:cNvSpPr>
                <a:spLocks noChangeArrowheads="1"/>
              </p:cNvSpPr>
              <p:nvPr/>
            </p:nvSpPr>
            <p:spPr bwMode="auto">
              <a:xfrm>
                <a:off x="503" y="2631"/>
                <a:ext cx="285" cy="93"/>
              </a:xfrm>
              <a:prstGeom prst="rect">
                <a:avLst/>
              </a:prstGeom>
              <a:solidFill>
                <a:srgbClr val="00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77" name="Rectangle 93"/>
              <p:cNvSpPr>
                <a:spLocks noChangeArrowheads="1"/>
              </p:cNvSpPr>
              <p:nvPr/>
            </p:nvSpPr>
            <p:spPr bwMode="auto">
              <a:xfrm>
                <a:off x="503" y="2631"/>
                <a:ext cx="285" cy="93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Clr>
                    <a:srgbClr val="0000FF"/>
                  </a:buClr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5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AU" altLang="en-US" sz="26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35" name="Freeform 94"/>
          <p:cNvSpPr>
            <a:spLocks noEditPoints="1"/>
          </p:cNvSpPr>
          <p:nvPr/>
        </p:nvSpPr>
        <p:spPr bwMode="auto">
          <a:xfrm>
            <a:off x="1657350" y="893763"/>
            <a:ext cx="236537" cy="407987"/>
          </a:xfrm>
          <a:custGeom>
            <a:avLst/>
            <a:gdLst>
              <a:gd name="T0" fmla="*/ 0 w 984"/>
              <a:gd name="T1" fmla="*/ 0 h 1634"/>
              <a:gd name="T2" fmla="*/ 0 w 984"/>
              <a:gd name="T3" fmla="*/ 0 h 1634"/>
              <a:gd name="T4" fmla="*/ 0 w 984"/>
              <a:gd name="T5" fmla="*/ 0 h 1634"/>
              <a:gd name="T6" fmla="*/ 0 w 984"/>
              <a:gd name="T7" fmla="*/ 0 h 1634"/>
              <a:gd name="T8" fmla="*/ 0 w 984"/>
              <a:gd name="T9" fmla="*/ 0 h 1634"/>
              <a:gd name="T10" fmla="*/ 0 w 984"/>
              <a:gd name="T11" fmla="*/ 0 h 1634"/>
              <a:gd name="T12" fmla="*/ 0 w 984"/>
              <a:gd name="T13" fmla="*/ 0 h 1634"/>
              <a:gd name="T14" fmla="*/ 0 w 984"/>
              <a:gd name="T15" fmla="*/ 0 h 1634"/>
              <a:gd name="T16" fmla="*/ 0 w 984"/>
              <a:gd name="T17" fmla="*/ 0 h 1634"/>
              <a:gd name="T18" fmla="*/ 0 w 984"/>
              <a:gd name="T19" fmla="*/ 0 h 1634"/>
              <a:gd name="T20" fmla="*/ 0 w 984"/>
              <a:gd name="T21" fmla="*/ 0 h 1634"/>
              <a:gd name="T22" fmla="*/ 0 w 984"/>
              <a:gd name="T23" fmla="*/ 0 h 1634"/>
              <a:gd name="T24" fmla="*/ 0 w 984"/>
              <a:gd name="T25" fmla="*/ 0 h 1634"/>
              <a:gd name="T26" fmla="*/ 0 w 984"/>
              <a:gd name="T27" fmla="*/ 0 h 1634"/>
              <a:gd name="T28" fmla="*/ 0 w 984"/>
              <a:gd name="T29" fmla="*/ 0 h 1634"/>
              <a:gd name="T30" fmla="*/ 0 w 984"/>
              <a:gd name="T31" fmla="*/ 0 h 1634"/>
              <a:gd name="T32" fmla="*/ 0 w 984"/>
              <a:gd name="T33" fmla="*/ 0 h 1634"/>
              <a:gd name="T34" fmla="*/ 0 w 984"/>
              <a:gd name="T35" fmla="*/ 0 h 1634"/>
              <a:gd name="T36" fmla="*/ 0 w 984"/>
              <a:gd name="T37" fmla="*/ 0 h 163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984"/>
              <a:gd name="T58" fmla="*/ 0 h 1634"/>
              <a:gd name="T59" fmla="*/ 984 w 984"/>
              <a:gd name="T60" fmla="*/ 1634 h 163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984" h="1634">
                <a:moveTo>
                  <a:pt x="67" y="1500"/>
                </a:moveTo>
                <a:lnTo>
                  <a:pt x="917" y="1500"/>
                </a:lnTo>
                <a:lnTo>
                  <a:pt x="850" y="1567"/>
                </a:lnTo>
                <a:lnTo>
                  <a:pt x="850" y="267"/>
                </a:lnTo>
                <a:lnTo>
                  <a:pt x="917" y="334"/>
                </a:lnTo>
                <a:lnTo>
                  <a:pt x="467" y="334"/>
                </a:lnTo>
                <a:cubicBezTo>
                  <a:pt x="430" y="334"/>
                  <a:pt x="400" y="304"/>
                  <a:pt x="400" y="267"/>
                </a:cubicBezTo>
                <a:cubicBezTo>
                  <a:pt x="400" y="230"/>
                  <a:pt x="430" y="200"/>
                  <a:pt x="467" y="200"/>
                </a:cubicBezTo>
                <a:lnTo>
                  <a:pt x="917" y="200"/>
                </a:lnTo>
                <a:cubicBezTo>
                  <a:pt x="954" y="200"/>
                  <a:pt x="984" y="230"/>
                  <a:pt x="984" y="267"/>
                </a:cubicBezTo>
                <a:lnTo>
                  <a:pt x="984" y="1567"/>
                </a:lnTo>
                <a:cubicBezTo>
                  <a:pt x="984" y="1604"/>
                  <a:pt x="954" y="1634"/>
                  <a:pt x="917" y="1634"/>
                </a:cubicBezTo>
                <a:lnTo>
                  <a:pt x="67" y="1634"/>
                </a:lnTo>
                <a:cubicBezTo>
                  <a:pt x="30" y="1634"/>
                  <a:pt x="0" y="1604"/>
                  <a:pt x="0" y="1567"/>
                </a:cubicBezTo>
                <a:cubicBezTo>
                  <a:pt x="0" y="1530"/>
                  <a:pt x="30" y="1500"/>
                  <a:pt x="67" y="1500"/>
                </a:cubicBezTo>
                <a:close/>
                <a:moveTo>
                  <a:pt x="600" y="534"/>
                </a:moveTo>
                <a:lnTo>
                  <a:pt x="67" y="267"/>
                </a:lnTo>
                <a:lnTo>
                  <a:pt x="600" y="0"/>
                </a:lnTo>
                <a:lnTo>
                  <a:pt x="600" y="534"/>
                </a:lnTo>
                <a:close/>
              </a:path>
            </a:pathLst>
          </a:custGeom>
          <a:solidFill>
            <a:schemeClr val="tx1"/>
          </a:solidFill>
          <a:ln w="1588">
            <a:solidFill>
              <a:schemeClr val="tx1"/>
            </a:solidFill>
            <a:bevel/>
            <a:headEnd/>
            <a:tailEnd/>
          </a:ln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uiExpand="1" build="p" bldLvl="3" autoUpdateAnimBg="0"/>
      <p:bldP spid="3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0650" y="34925"/>
            <a:ext cx="8904288" cy="5626323"/>
          </a:xfrm>
        </p:spPr>
        <p:txBody>
          <a:bodyPr/>
          <a:lstStyle/>
          <a:p>
            <a:pPr marL="58738" indent="0">
              <a:spcBef>
                <a:spcPts val="600"/>
              </a:spcBef>
              <a:buFont typeface="Symbol" panose="05050102010706020507" pitchFamily="18" charset="2"/>
              <a:buNone/>
              <a:defRPr/>
            </a:pPr>
            <a:r>
              <a:rPr lang="en-US" altLang="en-US" b="1" dirty="0" smtClean="0"/>
              <a:t>Interventions: Multi-center Trials</a:t>
            </a:r>
          </a:p>
          <a:p>
            <a:pPr>
              <a:spcBef>
                <a:spcPts val="200"/>
              </a:spcBef>
              <a:defRPr/>
            </a:pPr>
            <a:r>
              <a:rPr lang="en-US" altLang="en-US" dirty="0" smtClean="0"/>
              <a:t>Researchers sometimes collaborate to perform a study with </a:t>
            </a:r>
            <a:r>
              <a:rPr lang="en-US" altLang="en-US" dirty="0" smtClean="0">
                <a:solidFill>
                  <a:srgbClr val="0000FF"/>
                </a:solidFill>
              </a:rPr>
              <a:t>in different centers or settings</a:t>
            </a:r>
            <a:r>
              <a:rPr lang="en-US" altLang="en-US" dirty="0" smtClean="0"/>
              <a:t>.</a:t>
            </a:r>
          </a:p>
          <a:p>
            <a:pPr>
              <a:defRPr/>
            </a:pPr>
            <a:r>
              <a:rPr lang="en-US" altLang="en-US" dirty="0" smtClean="0"/>
              <a:t>Outcomes with such studies are more generalizable to other settings.</a:t>
            </a:r>
          </a:p>
          <a:p>
            <a:pPr>
              <a:defRPr/>
            </a:pPr>
            <a:r>
              <a:rPr lang="en-US" altLang="en-US" dirty="0" smtClean="0"/>
              <a:t>The overall</a:t>
            </a:r>
            <a:r>
              <a:rPr lang="en-US" altLang="en-US" dirty="0" smtClean="0">
                <a:solidFill>
                  <a:srgbClr val="0000FF"/>
                </a:solidFill>
              </a:rPr>
              <a:t> bigger sample size</a:t>
            </a:r>
            <a:r>
              <a:rPr lang="en-US" altLang="en-US" dirty="0" smtClean="0"/>
              <a:t> allows for better characterization of </a:t>
            </a:r>
            <a:r>
              <a:rPr lang="en-US" altLang="en-US" dirty="0" smtClean="0">
                <a:solidFill>
                  <a:srgbClr val="0000FF"/>
                </a:solidFill>
              </a:rPr>
              <a:t>individual responses</a:t>
            </a:r>
            <a:r>
              <a:rPr lang="en-US" altLang="en-US" dirty="0" smtClean="0"/>
              <a:t> to a treatment.</a:t>
            </a:r>
          </a:p>
          <a:p>
            <a:pPr>
              <a:defRPr/>
            </a:pPr>
            <a:r>
              <a:rPr lang="en-US" altLang="en-US" dirty="0" smtClean="0"/>
              <a:t>The Covid pandemic has seen the emergence of a new kind of </a:t>
            </a:r>
            <a:r>
              <a:rPr lang="en-US" altLang="en-US" dirty="0" smtClean="0">
                <a:solidFill>
                  <a:srgbClr val="0000FF"/>
                </a:solidFill>
              </a:rPr>
              <a:t>fast-track</a:t>
            </a:r>
            <a:r>
              <a:rPr lang="en-US" altLang="en-US" dirty="0" smtClean="0"/>
              <a:t> multi-center trial for estimating the efficacy of various treatments in various settings.</a:t>
            </a:r>
          </a:p>
          <a:p>
            <a:pPr lvl="1">
              <a:defRPr/>
            </a:pPr>
            <a:r>
              <a:rPr lang="en-US" altLang="en-US" dirty="0" smtClean="0"/>
              <a:t>The design allows for increased allocation of patients to treatments that are showing promise as data come in, and therefore faster accumulation of evidence about those treatments.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063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 uiExpand="1" build="p" bldLvl="3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139700" y="52835"/>
            <a:ext cx="8864600" cy="6688533"/>
          </a:xfrm>
        </p:spPr>
        <p:txBody>
          <a:bodyPr/>
          <a:lstStyle/>
          <a:p>
            <a:pPr>
              <a:lnSpc>
                <a:spcPct val="93000"/>
              </a:lnSpc>
              <a:buNone/>
              <a:defRPr/>
            </a:pPr>
            <a:r>
              <a:rPr lang="en-US" b="1" dirty="0" smtClean="0"/>
              <a:t>Methodological Studies: Validity </a:t>
            </a:r>
          </a:p>
          <a:p>
            <a:pPr>
              <a:lnSpc>
                <a:spcPct val="93000"/>
              </a:lnSpc>
              <a:defRPr/>
            </a:pPr>
            <a:r>
              <a:rPr lang="en-US" dirty="0" smtClean="0"/>
              <a:t>This is an observational study of the concurrent relationship between a </a:t>
            </a:r>
            <a:r>
              <a:rPr lang="en-US" dirty="0" smtClean="0">
                <a:solidFill>
                  <a:srgbClr val="0000FF"/>
                </a:solidFill>
              </a:rPr>
              <a:t>criterion</a:t>
            </a:r>
            <a:r>
              <a:rPr lang="en-US" dirty="0" smtClean="0"/>
              <a:t> and a </a:t>
            </a:r>
            <a:r>
              <a:rPr lang="en-US" dirty="0" smtClean="0">
                <a:solidFill>
                  <a:srgbClr val="0000FF"/>
                </a:solidFill>
              </a:rPr>
              <a:t>practical</a:t>
            </a:r>
            <a:r>
              <a:rPr lang="en-US" dirty="0" smtClean="0"/>
              <a:t> or novel measure.</a:t>
            </a:r>
          </a:p>
          <a:p>
            <a:pPr lvl="1">
              <a:lnSpc>
                <a:spcPct val="93000"/>
              </a:lnSpc>
              <a:defRPr/>
            </a:pPr>
            <a:r>
              <a:rPr lang="en-US" dirty="0" smtClean="0"/>
              <a:t>Example: criterion = physical activity measured with accelerometers or metabolic monitoring; practical = activity diary.</a:t>
            </a:r>
          </a:p>
          <a:p>
            <a:pPr>
              <a:lnSpc>
                <a:spcPct val="93000"/>
              </a:lnSpc>
              <a:defRPr/>
            </a:pPr>
            <a:r>
              <a:rPr lang="en-US" dirty="0" smtClean="0"/>
              <a:t>Both are measured simultaneously on each subject, then the relationship provides validity statistics:</a:t>
            </a:r>
          </a:p>
          <a:p>
            <a:pPr lvl="1">
              <a:lnSpc>
                <a:spcPct val="93000"/>
              </a:lnSpc>
              <a:defRPr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0000FF"/>
                </a:solidFill>
              </a:rPr>
              <a:t>validity correlation</a:t>
            </a:r>
            <a:r>
              <a:rPr lang="en-US" dirty="0" smtClean="0"/>
              <a:t> represents how close practical values are to the real (criterion) values;</a:t>
            </a:r>
          </a:p>
          <a:p>
            <a:pPr lvl="1">
              <a:lnSpc>
                <a:spcPct val="93000"/>
              </a:lnSpc>
              <a:defRPr/>
            </a:pPr>
            <a:r>
              <a:rPr lang="en-US" dirty="0" smtClean="0"/>
              <a:t>the</a:t>
            </a:r>
            <a:r>
              <a:rPr lang="en-US" dirty="0" smtClean="0">
                <a:solidFill>
                  <a:srgbClr val="0000FF"/>
                </a:solidFill>
              </a:rPr>
              <a:t> error of the estimate</a:t>
            </a:r>
            <a:r>
              <a:rPr lang="en-US" dirty="0" smtClean="0"/>
              <a:t> is the typical error in a single assessment of an individual.</a:t>
            </a:r>
          </a:p>
          <a:p>
            <a:pPr>
              <a:lnSpc>
                <a:spcPct val="93000"/>
              </a:lnSpc>
              <a:defRPr/>
            </a:pPr>
            <a:r>
              <a:rPr lang="en-NZ" dirty="0" smtClean="0"/>
              <a:t>Some </a:t>
            </a:r>
            <a:r>
              <a:rPr lang="en-NZ" dirty="0"/>
              <a:t>authors include an assessment of </a:t>
            </a:r>
            <a:r>
              <a:rPr lang="en-NZ" dirty="0">
                <a:solidFill>
                  <a:srgbClr val="0000FF"/>
                </a:solidFill>
              </a:rPr>
              <a:t>convergent</a:t>
            </a:r>
            <a:r>
              <a:rPr lang="en-NZ" dirty="0"/>
              <a:t> validity: correlations of the practical with other </a:t>
            </a:r>
            <a:r>
              <a:rPr lang="en-NZ" dirty="0" smtClean="0"/>
              <a:t>measures.</a:t>
            </a:r>
          </a:p>
          <a:p>
            <a:pPr lvl="1">
              <a:lnSpc>
                <a:spcPct val="93000"/>
              </a:lnSpc>
              <a:defRPr/>
            </a:pPr>
            <a:r>
              <a:rPr lang="en-NZ" dirty="0" smtClean="0"/>
              <a:t>Example: a practical measure of performance should correlate with the competition level of athletes.</a:t>
            </a:r>
          </a:p>
          <a:p>
            <a:pPr>
              <a:lnSpc>
                <a:spcPct val="93000"/>
              </a:lnSpc>
              <a:defRPr/>
            </a:pPr>
            <a:r>
              <a:rPr lang="en-NZ" dirty="0" smtClean="0"/>
              <a:t>Sample size should be ~100 or more, but it's usually a lot less.</a:t>
            </a:r>
            <a:endParaRPr lang="en-NZ" dirty="0"/>
          </a:p>
          <a:p>
            <a:pPr lvl="2">
              <a:lnSpc>
                <a:spcPct val="93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119063" y="44624"/>
            <a:ext cx="8923337" cy="6696744"/>
          </a:xfrm>
        </p:spPr>
        <p:txBody>
          <a:bodyPr/>
          <a:lstStyle/>
          <a:p>
            <a:pPr>
              <a:lnSpc>
                <a:spcPct val="93000"/>
              </a:lnSpc>
              <a:spcBef>
                <a:spcPts val="900"/>
              </a:spcBef>
              <a:buNone/>
              <a:defRPr/>
            </a:pPr>
            <a:r>
              <a:rPr lang="en-US" b="1" dirty="0"/>
              <a:t>Methodological Studies: </a:t>
            </a:r>
            <a:r>
              <a:rPr lang="en-US" b="1" dirty="0" smtClean="0"/>
              <a:t>Reliability</a:t>
            </a:r>
          </a:p>
          <a:p>
            <a:pPr>
              <a:lnSpc>
                <a:spcPct val="93000"/>
              </a:lnSpc>
              <a:defRPr/>
            </a:pPr>
            <a:r>
              <a:rPr lang="en-US" dirty="0" smtClean="0"/>
              <a:t>This is an observational study of the </a:t>
            </a:r>
            <a:r>
              <a:rPr lang="en-US" dirty="0" smtClean="0">
                <a:solidFill>
                  <a:srgbClr val="0000FF"/>
                </a:solidFill>
              </a:rPr>
              <a:t>reproducibility</a:t>
            </a:r>
            <a:r>
              <a:rPr lang="en-US" dirty="0" smtClean="0"/>
              <a:t> of values of a variable (e.g., VO</a:t>
            </a:r>
            <a:r>
              <a:rPr lang="en-US" baseline="-25000" dirty="0" smtClean="0"/>
              <a:t>2</a:t>
            </a:r>
            <a:r>
              <a:rPr lang="en-US" dirty="0" smtClean="0"/>
              <a:t>max) in the same subjects, usually between trials or measurements separated by a defined period.</a:t>
            </a:r>
          </a:p>
          <a:p>
            <a:pPr>
              <a:lnSpc>
                <a:spcPct val="93000"/>
              </a:lnSpc>
              <a:defRPr/>
            </a:pPr>
            <a:r>
              <a:rPr lang="en-US" dirty="0" smtClean="0"/>
              <a:t>Reliability statistics:</a:t>
            </a:r>
          </a:p>
          <a:p>
            <a:pPr lvl="1">
              <a:lnSpc>
                <a:spcPct val="93000"/>
              </a:lnSpc>
              <a:defRPr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0000FF"/>
                </a:solidFill>
              </a:rPr>
              <a:t>retest</a:t>
            </a:r>
            <a:r>
              <a:rPr lang="en-US" dirty="0" smtClean="0"/>
              <a:t> or i</a:t>
            </a:r>
            <a:r>
              <a:rPr lang="en-US" dirty="0" smtClean="0">
                <a:solidFill>
                  <a:srgbClr val="0000FF"/>
                </a:solidFill>
              </a:rPr>
              <a:t>ntraclass correlation coefficient</a:t>
            </a:r>
            <a:r>
              <a:rPr lang="en-US" dirty="0"/>
              <a:t> </a:t>
            </a:r>
            <a:r>
              <a:rPr lang="en-US" dirty="0" smtClean="0"/>
              <a:t>(ICC), which represents reproducibility;</a:t>
            </a:r>
          </a:p>
          <a:p>
            <a:pPr lvl="1">
              <a:lnSpc>
                <a:spcPct val="93000"/>
              </a:lnSpc>
              <a:defRPr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0000FF"/>
                </a:solidFill>
              </a:rPr>
              <a:t>error of measurement</a:t>
            </a:r>
            <a:r>
              <a:rPr lang="en-US" dirty="0" smtClean="0"/>
              <a:t>, which represents typical variability in repeated measurements on an individual;</a:t>
            </a:r>
          </a:p>
          <a:p>
            <a:pPr lvl="1">
              <a:lnSpc>
                <a:spcPct val="93000"/>
              </a:lnSpc>
              <a:defRPr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0000FF"/>
                </a:solidFill>
              </a:rPr>
              <a:t>change in the mean</a:t>
            </a:r>
            <a:r>
              <a:rPr lang="en-US" dirty="0" smtClean="0"/>
              <a:t> between measurements, which estimates any habituation or learning effect. </a:t>
            </a:r>
          </a:p>
          <a:p>
            <a:pPr>
              <a:lnSpc>
                <a:spcPct val="93000"/>
              </a:lnSpc>
              <a:defRPr/>
            </a:pPr>
            <a:r>
              <a:rPr lang="en-US" dirty="0" smtClean="0"/>
              <a:t>Reliability statistics can also represent reproducibility when the same subjects are measured by </a:t>
            </a:r>
            <a:r>
              <a:rPr lang="en-US" dirty="0" smtClean="0">
                <a:solidFill>
                  <a:srgbClr val="0000FF"/>
                </a:solidFill>
              </a:rPr>
              <a:t>different raters </a:t>
            </a:r>
            <a:r>
              <a:rPr lang="en-US" dirty="0" smtClean="0"/>
              <a:t>or by </a:t>
            </a:r>
            <a:r>
              <a:rPr lang="en-US" dirty="0" smtClean="0">
                <a:solidFill>
                  <a:srgbClr val="0000FF"/>
                </a:solidFill>
              </a:rPr>
              <a:t>different units </a:t>
            </a:r>
            <a:r>
              <a:rPr lang="en-US" dirty="0" smtClean="0"/>
              <a:t>of the same type of equipment.</a:t>
            </a:r>
          </a:p>
          <a:p>
            <a:pPr>
              <a:lnSpc>
                <a:spcPct val="93000"/>
              </a:lnSpc>
            </a:pPr>
            <a:r>
              <a:rPr lang="en-US" altLang="en-US" dirty="0"/>
              <a:t>Sample size is similar to that for validity studies, but </a:t>
            </a:r>
            <a:r>
              <a:rPr lang="en-US" altLang="en-US" dirty="0" smtClean="0"/>
              <a:t>there should be 3-4 measurements on each subject.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3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152400" y="142875"/>
            <a:ext cx="8864600" cy="6454477"/>
          </a:xfrm>
        </p:spPr>
        <p:txBody>
          <a:bodyPr/>
          <a:lstStyle/>
          <a:p>
            <a:pPr>
              <a:buNone/>
              <a:defRPr/>
            </a:pPr>
            <a:r>
              <a:rPr lang="en-US" b="1" dirty="0"/>
              <a:t>Methodological Studies: Factor </a:t>
            </a:r>
            <a:r>
              <a:rPr lang="en-US" b="1" dirty="0" smtClean="0"/>
              <a:t>Structure</a:t>
            </a:r>
          </a:p>
          <a:p>
            <a:pPr>
              <a:defRPr/>
            </a:pPr>
            <a:r>
              <a:rPr lang="en-US" dirty="0" smtClean="0"/>
              <a:t>This is an observational study of </a:t>
            </a:r>
            <a:r>
              <a:rPr lang="en-US" dirty="0" smtClean="0">
                <a:solidFill>
                  <a:srgbClr val="0000FF"/>
                </a:solidFill>
              </a:rPr>
              <a:t>relationships within and between groups of variables</a:t>
            </a:r>
            <a:r>
              <a:rPr lang="en-US" dirty="0" smtClean="0"/>
              <a:t>, usually sets of items in a questionnaire combined to produce </a:t>
            </a:r>
            <a:r>
              <a:rPr lang="en-US" dirty="0" smtClean="0">
                <a:solidFill>
                  <a:srgbClr val="0000FF"/>
                </a:solidFill>
              </a:rPr>
              <a:t>measures of the psyche</a:t>
            </a:r>
            <a:r>
              <a:rPr lang="en-US" dirty="0" smtClean="0"/>
              <a:t>.</a:t>
            </a:r>
          </a:p>
          <a:p>
            <a:pPr lvl="1">
              <a:defRPr/>
            </a:pPr>
            <a:r>
              <a:rPr lang="en-US" dirty="0" smtClean="0"/>
              <a:t>It is essentially a reliability study, in which the "trials" are items. </a:t>
            </a:r>
          </a:p>
          <a:p>
            <a:pPr>
              <a:defRPr/>
            </a:pPr>
            <a:r>
              <a:rPr lang="en-US" dirty="0" smtClean="0"/>
              <a:t>The measures are linear combinations of the items, known as </a:t>
            </a:r>
            <a:r>
              <a:rPr lang="en-US" dirty="0" smtClean="0">
                <a:solidFill>
                  <a:srgbClr val="0000FF"/>
                </a:solidFill>
              </a:rPr>
              <a:t>dimensions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00FF"/>
                </a:solidFill>
              </a:rPr>
              <a:t>factors</a:t>
            </a:r>
            <a:r>
              <a:rPr lang="en-US" dirty="0" smtClean="0"/>
              <a:t>.  </a:t>
            </a:r>
          </a:p>
          <a:p>
            <a:pPr>
              <a:defRPr/>
            </a:pPr>
            <a:r>
              <a:rPr lang="en-US" dirty="0" smtClean="0"/>
              <a:t>The aims of a factor analytic study are…</a:t>
            </a:r>
          </a:p>
          <a:p>
            <a:pPr lvl="1">
              <a:defRPr/>
            </a:pPr>
            <a:r>
              <a:rPr lang="en-US" dirty="0" smtClean="0"/>
              <a:t>to </a:t>
            </a:r>
            <a:r>
              <a:rPr lang="en-US" dirty="0" smtClean="0">
                <a:solidFill>
                  <a:srgbClr val="0000FF"/>
                </a:solidFill>
              </a:rPr>
              <a:t>identify</a:t>
            </a:r>
            <a:r>
              <a:rPr lang="en-US" dirty="0" smtClean="0"/>
              <a:t> the factors in a given realm of perception, attitude or behavior, e.g., motivation.</a:t>
            </a:r>
          </a:p>
          <a:p>
            <a:pPr lvl="1">
              <a:defRPr/>
            </a:pPr>
            <a:r>
              <a:rPr lang="en-US" dirty="0" smtClean="0"/>
              <a:t>to quantify the </a:t>
            </a:r>
            <a:r>
              <a:rPr lang="en-US" dirty="0" smtClean="0">
                <a:solidFill>
                  <a:srgbClr val="0000FF"/>
                </a:solidFill>
              </a:rPr>
              <a:t>consistency</a:t>
            </a:r>
            <a:r>
              <a:rPr lang="en-US" dirty="0" smtClean="0"/>
              <a:t> of the responses for items in each factor as </a:t>
            </a:r>
            <a:r>
              <a:rPr lang="en-US" dirty="0" smtClean="0">
                <a:solidFill>
                  <a:srgbClr val="0000FF"/>
                </a:solidFill>
              </a:rPr>
              <a:t>Cronbach’s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alpha</a:t>
            </a:r>
            <a:r>
              <a:rPr lang="en-US" dirty="0" smtClean="0"/>
              <a:t> ("reliability of the mean" of the items).</a:t>
            </a:r>
          </a:p>
          <a:p>
            <a:pPr lvl="2">
              <a:defRPr/>
            </a:pPr>
            <a:r>
              <a:rPr lang="en-US" dirty="0" smtClean="0">
                <a:sym typeface="Symbol" pitchFamily="18" charset="2"/>
              </a:rPr>
              <a:t>(alpha) is the upper limit for the validity correlation of the factor.</a:t>
            </a:r>
          </a:p>
          <a:p>
            <a:pPr>
              <a:defRPr/>
            </a:pPr>
            <a:r>
              <a:rPr lang="en-NZ" dirty="0"/>
              <a:t>Sample size: preferably ~1000, </a:t>
            </a:r>
            <a:r>
              <a:rPr lang="en-NZ" dirty="0" smtClean="0"/>
              <a:t>but you will often see much less.</a:t>
            </a:r>
            <a:endParaRPr lang="en-NZ" dirty="0"/>
          </a:p>
          <a:p>
            <a:pPr lvl="2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0488" y="44624"/>
            <a:ext cx="8959850" cy="6552728"/>
          </a:xfrm>
        </p:spPr>
        <p:txBody>
          <a:bodyPr/>
          <a:lstStyle/>
          <a:p>
            <a:pPr marL="58738" indent="0">
              <a:buNone/>
              <a:defRPr/>
            </a:pPr>
            <a:r>
              <a:rPr lang="en-US" altLang="en-US" b="1" dirty="0" smtClean="0"/>
              <a:t>Qualitative </a:t>
            </a:r>
            <a:r>
              <a:rPr lang="en-US" altLang="en-US" b="1" dirty="0" smtClean="0"/>
              <a:t>vs Quantitative Studies</a:t>
            </a:r>
          </a:p>
          <a:p>
            <a:pPr marL="58738" indent="0">
              <a:buFont typeface="Symbol" panose="05050102010706020507" pitchFamily="18" charset="2"/>
              <a:buNone/>
              <a:defRPr/>
            </a:pPr>
            <a:r>
              <a:rPr lang="en-US" dirty="0" smtClean="0"/>
              <a:t>Studies can be performed with "</a:t>
            </a:r>
            <a:r>
              <a:rPr lang="en-US" dirty="0" err="1" smtClean="0"/>
              <a:t>qual</a:t>
            </a:r>
            <a:r>
              <a:rPr lang="en-US" dirty="0" smtClean="0"/>
              <a:t>" and/or "</a:t>
            </a:r>
            <a:r>
              <a:rPr lang="en-US" dirty="0" err="1" smtClean="0"/>
              <a:t>quan</a:t>
            </a:r>
            <a:r>
              <a:rPr lang="en-US" dirty="0" smtClean="0"/>
              <a:t>" methodology.</a:t>
            </a:r>
          </a:p>
          <a:p>
            <a:pPr>
              <a:defRPr/>
            </a:pPr>
            <a:r>
              <a:rPr lang="en-US" dirty="0" smtClean="0"/>
              <a:t>Sources of information or data</a:t>
            </a:r>
          </a:p>
          <a:p>
            <a:pPr lvl="1">
              <a:defRPr/>
            </a:pPr>
            <a:r>
              <a:rPr lang="en-US" dirty="0" smtClean="0"/>
              <a:t>Qualitative: usually </a:t>
            </a:r>
            <a:r>
              <a:rPr lang="en-US" dirty="0" smtClean="0">
                <a:solidFill>
                  <a:srgbClr val="0000FF"/>
                </a:solidFill>
              </a:rPr>
              <a:t>information</a:t>
            </a:r>
            <a:r>
              <a:rPr lang="en-US" dirty="0" smtClean="0"/>
              <a:t> from transcripts of interviews, open-ended questionnaires, or other kinds of </a:t>
            </a:r>
            <a:r>
              <a:rPr lang="en-US" dirty="0" smtClean="0">
                <a:solidFill>
                  <a:srgbClr val="0000FF"/>
                </a:solidFill>
              </a:rPr>
              <a:t>text</a:t>
            </a:r>
            <a:r>
              <a:rPr lang="en-US" dirty="0" smtClean="0"/>
              <a:t>.</a:t>
            </a:r>
          </a:p>
          <a:p>
            <a:pPr lvl="2">
              <a:lnSpc>
                <a:spcPct val="95000"/>
              </a:lnSpc>
              <a:defRPr/>
            </a:pPr>
            <a:r>
              <a:rPr lang="en-US" dirty="0" smtClean="0"/>
              <a:t>Try to use well-documented approaches and software.</a:t>
            </a:r>
          </a:p>
          <a:p>
            <a:pPr lvl="1">
              <a:defRPr/>
            </a:pPr>
            <a:r>
              <a:rPr lang="en-US" dirty="0" smtClean="0"/>
              <a:t>Quantitative: usually </a:t>
            </a:r>
            <a:r>
              <a:rPr lang="en-US" dirty="0" smtClean="0">
                <a:solidFill>
                  <a:srgbClr val="0000FF"/>
                </a:solidFill>
              </a:rPr>
              <a:t>data</a:t>
            </a:r>
            <a:r>
              <a:rPr lang="en-US" dirty="0" smtClean="0"/>
              <a:t> from structured questionnaires, </a:t>
            </a:r>
            <a:r>
              <a:rPr lang="en-US" dirty="0" smtClean="0">
                <a:solidFill>
                  <a:srgbClr val="0000FF"/>
                </a:solidFill>
              </a:rPr>
              <a:t>instruments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00FF"/>
                </a:solidFill>
              </a:rPr>
              <a:t>equipment</a:t>
            </a:r>
            <a:r>
              <a:rPr lang="en-US" dirty="0" smtClean="0"/>
              <a:t>.</a:t>
            </a:r>
          </a:p>
          <a:p>
            <a:pPr lvl="2">
              <a:lnSpc>
                <a:spcPct val="95000"/>
              </a:lnSpc>
              <a:defRPr/>
            </a:pPr>
            <a:r>
              <a:rPr lang="en-US" dirty="0" smtClean="0"/>
              <a:t>Try to use measures with documented reliability and/or validity.</a:t>
            </a:r>
            <a:endParaRPr lang="en-US" dirty="0" smtClean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 smtClean="0"/>
              <a:t>Scope</a:t>
            </a:r>
            <a:endParaRPr lang="en-US" dirty="0"/>
          </a:p>
          <a:p>
            <a:pPr lvl="1">
              <a:defRPr/>
            </a:pPr>
            <a:r>
              <a:rPr lang="en-US" dirty="0"/>
              <a:t>Qualitative</a:t>
            </a:r>
            <a:r>
              <a:rPr lang="en-US" dirty="0" smtClean="0"/>
              <a:t>: usually </a:t>
            </a:r>
            <a:r>
              <a:rPr lang="en-US" dirty="0" smtClean="0">
                <a:solidFill>
                  <a:srgbClr val="0000FF"/>
                </a:solidFill>
              </a:rPr>
              <a:t>solving </a:t>
            </a:r>
            <a:r>
              <a:rPr lang="en-US" dirty="0">
                <a:solidFill>
                  <a:srgbClr val="0000FF"/>
                </a:solidFill>
              </a:rPr>
              <a:t>a specific psychosocial problem</a:t>
            </a:r>
            <a:r>
              <a:rPr lang="en-US" dirty="0"/>
              <a:t> involving a </a:t>
            </a:r>
            <a:r>
              <a:rPr lang="en-US" dirty="0" smtClean="0">
                <a:solidFill>
                  <a:srgbClr val="0000FF"/>
                </a:solidFill>
              </a:rPr>
              <a:t>case study</a:t>
            </a:r>
            <a:r>
              <a:rPr lang="en-US" dirty="0" smtClean="0"/>
              <a:t> </a:t>
            </a:r>
            <a:r>
              <a:rPr lang="en-US" dirty="0"/>
              <a:t>of an individual, team or </a:t>
            </a:r>
            <a:r>
              <a:rPr lang="en-US" dirty="0" smtClean="0"/>
              <a:t>organization</a:t>
            </a:r>
          </a:p>
          <a:p>
            <a:pPr lvl="2">
              <a:lnSpc>
                <a:spcPct val="95000"/>
              </a:lnSpc>
              <a:defRPr/>
            </a:pPr>
            <a:r>
              <a:rPr lang="en-US" dirty="0" smtClean="0"/>
              <a:t>It may involve a </a:t>
            </a:r>
            <a:r>
              <a:rPr lang="en-US" dirty="0" smtClean="0">
                <a:solidFill>
                  <a:srgbClr val="0000FF"/>
                </a:solidFill>
              </a:rPr>
              <a:t>sample of individuals</a:t>
            </a:r>
            <a:r>
              <a:rPr lang="en-US" dirty="0" smtClean="0"/>
              <a:t> in a team or organization.</a:t>
            </a:r>
            <a:endParaRPr lang="en-US" dirty="0"/>
          </a:p>
          <a:p>
            <a:pPr lvl="1">
              <a:defRPr/>
            </a:pPr>
            <a:r>
              <a:rPr lang="en-US" dirty="0"/>
              <a:t>Quantitative</a:t>
            </a:r>
            <a:r>
              <a:rPr lang="en-US" dirty="0" smtClean="0"/>
              <a:t>: usually </a:t>
            </a:r>
            <a:r>
              <a:rPr lang="en-US" dirty="0" smtClean="0">
                <a:solidFill>
                  <a:srgbClr val="0000FF"/>
                </a:solidFill>
              </a:rPr>
              <a:t>estimating an </a:t>
            </a:r>
            <a:r>
              <a:rPr lang="en-US" dirty="0">
                <a:solidFill>
                  <a:srgbClr val="0000FF"/>
                </a:solidFill>
              </a:rPr>
              <a:t>effect</a:t>
            </a:r>
            <a:r>
              <a:rPr lang="en-US" dirty="0"/>
              <a:t> (a relationship between predictor and dependent variables) in a </a:t>
            </a:r>
            <a:r>
              <a:rPr lang="en-US" dirty="0" smtClean="0">
                <a:solidFill>
                  <a:srgbClr val="0000FF"/>
                </a:solidFill>
              </a:rPr>
              <a:t>sample of individuals</a:t>
            </a:r>
            <a:r>
              <a:rPr lang="en-US" dirty="0" smtClean="0"/>
              <a:t> </a:t>
            </a:r>
            <a:r>
              <a:rPr lang="en-US" dirty="0"/>
              <a:t>representing a </a:t>
            </a:r>
            <a:r>
              <a:rPr lang="en-US" dirty="0" smtClean="0"/>
              <a:t>population of interest (individuals like your sample).</a:t>
            </a:r>
          </a:p>
        </p:txBody>
      </p:sp>
    </p:spTree>
    <p:extLst>
      <p:ext uri="{BB962C8B-B14F-4D97-AF65-F5344CB8AC3E}">
        <p14:creationId xmlns:p14="http://schemas.microsoft.com/office/powerpoint/2010/main" val="330514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743" y="44624"/>
            <a:ext cx="8933564" cy="6768752"/>
          </a:xfrm>
        </p:spPr>
        <p:txBody>
          <a:bodyPr/>
          <a:lstStyle/>
          <a:p>
            <a:pPr marL="58738" indent="0">
              <a:buNone/>
              <a:defRPr/>
            </a:pPr>
            <a:r>
              <a:rPr lang="en-US" b="1" dirty="0" smtClean="0"/>
              <a:t>Reviews: Narrative</a:t>
            </a:r>
            <a:endParaRPr lang="en-US" b="1" dirty="0"/>
          </a:p>
          <a:p>
            <a:pPr>
              <a:defRPr/>
            </a:pPr>
            <a:r>
              <a:rPr lang="en-US" dirty="0" smtClean="0"/>
              <a:t>This is a </a:t>
            </a:r>
            <a:r>
              <a:rPr lang="en-US" dirty="0" smtClean="0">
                <a:solidFill>
                  <a:srgbClr val="0000FF"/>
                </a:solidFill>
              </a:rPr>
              <a:t>qualitative study of published studies</a:t>
            </a:r>
            <a:r>
              <a:rPr lang="en-US" dirty="0" smtClean="0"/>
              <a:t>.</a:t>
            </a:r>
          </a:p>
          <a:p>
            <a:pPr>
              <a:defRPr/>
            </a:pPr>
            <a:r>
              <a:rPr lang="en-US" dirty="0" smtClean="0"/>
              <a:t>Reasons for not performing a quantitative (meta-analytic) review:</a:t>
            </a:r>
          </a:p>
          <a:p>
            <a:pPr lvl="1">
              <a:defRPr/>
            </a:pPr>
            <a:r>
              <a:rPr lang="en-US" dirty="0" smtClean="0"/>
              <a:t>There are insufficient acceptable study estimates (e.g., &lt;5).</a:t>
            </a:r>
          </a:p>
          <a:p>
            <a:pPr lvl="2">
              <a:defRPr/>
            </a:pPr>
            <a:r>
              <a:rPr lang="en-US" dirty="0" smtClean="0"/>
              <a:t>Authors sometimes do not provide sufficient data.</a:t>
            </a:r>
          </a:p>
          <a:p>
            <a:pPr lvl="2">
              <a:defRPr/>
            </a:pPr>
            <a:r>
              <a:rPr lang="en-US" dirty="0" smtClean="0"/>
              <a:t>Or the measures across the studies are too diverse.</a:t>
            </a:r>
          </a:p>
          <a:p>
            <a:pPr marL="58738" indent="0">
              <a:buNone/>
              <a:defRPr/>
            </a:pPr>
            <a:r>
              <a:rPr lang="en-US" b="1" dirty="0" smtClean="0"/>
              <a:t>Reviews</a:t>
            </a:r>
            <a:r>
              <a:rPr lang="en-US" b="1" dirty="0"/>
              <a:t>: </a:t>
            </a:r>
            <a:r>
              <a:rPr lang="en-US" b="1" dirty="0" smtClean="0"/>
              <a:t>Meta-analytic</a:t>
            </a:r>
            <a:endParaRPr lang="en-US" b="1" dirty="0"/>
          </a:p>
          <a:p>
            <a:pPr>
              <a:defRPr/>
            </a:pPr>
            <a:r>
              <a:rPr lang="en-US" dirty="0" smtClean="0"/>
              <a:t>The authors extract </a:t>
            </a:r>
            <a:r>
              <a:rPr lang="en-US" dirty="0" smtClean="0">
                <a:solidFill>
                  <a:srgbClr val="0000FF"/>
                </a:solidFill>
              </a:rPr>
              <a:t>estimates</a:t>
            </a:r>
            <a:r>
              <a:rPr lang="en-US" dirty="0" smtClean="0"/>
              <a:t> of a specific effect (e.g., caffeine on performance) and its </a:t>
            </a:r>
            <a:r>
              <a:rPr lang="en-US" dirty="0" smtClean="0">
                <a:solidFill>
                  <a:srgbClr val="0000FF"/>
                </a:solidFill>
              </a:rPr>
              <a:t>uncertainty</a:t>
            </a:r>
            <a:r>
              <a:rPr lang="en-US" dirty="0" smtClean="0"/>
              <a:t> from all published studies meeting stated inclusion or exclusion criteria.</a:t>
            </a:r>
          </a:p>
          <a:p>
            <a:pPr>
              <a:defRPr/>
            </a:pPr>
            <a:r>
              <a:rPr lang="en-US" dirty="0" smtClean="0"/>
              <a:t>The estimates and their uncertainty are combined to give the </a:t>
            </a:r>
            <a:r>
              <a:rPr lang="en-US" dirty="0" smtClean="0">
                <a:solidFill>
                  <a:srgbClr val="0000FF"/>
                </a:solidFill>
              </a:rPr>
              <a:t>mean effect</a:t>
            </a:r>
            <a:r>
              <a:rPr lang="en-US" dirty="0" smtClean="0"/>
              <a:t> and its </a:t>
            </a:r>
            <a:r>
              <a:rPr lang="en-US" dirty="0" smtClean="0">
                <a:solidFill>
                  <a:srgbClr val="0000FF"/>
                </a:solidFill>
              </a:rPr>
              <a:t>uncertainty</a:t>
            </a:r>
            <a:r>
              <a:rPr lang="en-US" dirty="0" smtClean="0"/>
              <a:t>.</a:t>
            </a:r>
          </a:p>
          <a:p>
            <a:pPr>
              <a:defRPr/>
            </a:pPr>
            <a:r>
              <a:rPr lang="en-US" dirty="0" smtClean="0"/>
              <a:t>Study and subject characteristics should be included in the analysis to provide estimates of the effect in </a:t>
            </a:r>
            <a:r>
              <a:rPr lang="en-US" dirty="0" smtClean="0">
                <a:solidFill>
                  <a:srgbClr val="0000FF"/>
                </a:solidFill>
              </a:rPr>
              <a:t>different settings</a:t>
            </a:r>
            <a:r>
              <a:rPr lang="en-US" dirty="0" smtClean="0"/>
              <a:t>.</a:t>
            </a:r>
          </a:p>
          <a:p>
            <a:pPr>
              <a:defRPr/>
            </a:pPr>
            <a:r>
              <a:rPr lang="en-US" dirty="0" smtClean="0"/>
              <a:t>Sample size: preferably dozens of study estimates.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4925" y="44450"/>
            <a:ext cx="9070975" cy="6738938"/>
          </a:xfrm>
        </p:spPr>
        <p:txBody>
          <a:bodyPr/>
          <a:lstStyle/>
          <a:p>
            <a:pPr>
              <a:lnSpc>
                <a:spcPct val="96000"/>
              </a:lnSpc>
              <a:defRPr/>
            </a:pPr>
            <a:r>
              <a:rPr lang="en-US" dirty="0"/>
              <a:t>Sample size</a:t>
            </a:r>
          </a:p>
          <a:p>
            <a:pPr lvl="1">
              <a:lnSpc>
                <a:spcPct val="96000"/>
              </a:lnSpc>
              <a:defRPr/>
            </a:pPr>
            <a:r>
              <a:rPr lang="en-US" dirty="0"/>
              <a:t>Qualitative: </a:t>
            </a:r>
            <a:r>
              <a:rPr lang="en-US" dirty="0" smtClean="0"/>
              <a:t>you </a:t>
            </a:r>
            <a:r>
              <a:rPr lang="en-US" dirty="0" smtClean="0">
                <a:solidFill>
                  <a:srgbClr val="0000FF"/>
                </a:solidFill>
              </a:rPr>
              <a:t>keep </a:t>
            </a:r>
            <a:r>
              <a:rPr lang="en-US" dirty="0">
                <a:solidFill>
                  <a:srgbClr val="0000FF"/>
                </a:solidFill>
              </a:rPr>
              <a:t>obtaining information</a:t>
            </a:r>
            <a:r>
              <a:rPr lang="en-US" dirty="0"/>
              <a:t> until </a:t>
            </a:r>
            <a:r>
              <a:rPr lang="en-US" dirty="0" smtClean="0"/>
              <a:t>you are </a:t>
            </a:r>
            <a:r>
              <a:rPr lang="en-US" dirty="0"/>
              <a:t>satisfied that nothing new is </a:t>
            </a:r>
            <a:r>
              <a:rPr lang="en-US" dirty="0" smtClean="0"/>
              <a:t>emerging.</a:t>
            </a:r>
            <a:endParaRPr lang="en-US" dirty="0"/>
          </a:p>
          <a:p>
            <a:pPr lvl="1">
              <a:lnSpc>
                <a:spcPct val="96000"/>
              </a:lnSpc>
              <a:defRPr/>
            </a:pPr>
            <a:r>
              <a:rPr lang="en-US" dirty="0"/>
              <a:t>Quantitative: </a:t>
            </a:r>
            <a:r>
              <a:rPr lang="en-US" dirty="0" smtClean="0"/>
              <a:t>you </a:t>
            </a:r>
            <a:r>
              <a:rPr lang="en-US" dirty="0" smtClean="0">
                <a:solidFill>
                  <a:srgbClr val="0000FF"/>
                </a:solidFill>
              </a:rPr>
              <a:t>plan </a:t>
            </a:r>
            <a:r>
              <a:rPr lang="en-US" dirty="0">
                <a:solidFill>
                  <a:srgbClr val="0000FF"/>
                </a:solidFill>
              </a:rPr>
              <a:t>in advance</a:t>
            </a:r>
            <a:r>
              <a:rPr lang="en-US" dirty="0"/>
              <a:t> how many </a:t>
            </a:r>
            <a:r>
              <a:rPr lang="en-US" dirty="0" smtClean="0"/>
              <a:t>subjects you will need </a:t>
            </a:r>
            <a:r>
              <a:rPr lang="en-US" dirty="0"/>
              <a:t>to decide whether or not there is an important effect</a:t>
            </a:r>
            <a:r>
              <a:rPr lang="en-US" dirty="0" smtClean="0"/>
              <a:t>.</a:t>
            </a:r>
          </a:p>
          <a:p>
            <a:pPr lvl="2">
              <a:lnSpc>
                <a:spcPct val="96000"/>
              </a:lnSpc>
              <a:defRPr/>
            </a:pPr>
            <a:r>
              <a:rPr lang="en-US" dirty="0" smtClean="0"/>
              <a:t>But you can add more subjects (cohorts) until you reach a decision.</a:t>
            </a:r>
            <a:endParaRPr lang="en-US" dirty="0"/>
          </a:p>
          <a:p>
            <a:pPr>
              <a:lnSpc>
                <a:spcPct val="96000"/>
              </a:lnSpc>
              <a:defRPr/>
            </a:pPr>
            <a:r>
              <a:rPr lang="en-US" dirty="0" smtClean="0"/>
              <a:t>Analysis</a:t>
            </a:r>
          </a:p>
          <a:p>
            <a:pPr lvl="1">
              <a:lnSpc>
                <a:spcPct val="96000"/>
              </a:lnSpc>
              <a:defRPr/>
            </a:pPr>
            <a:r>
              <a:rPr lang="en-US" dirty="0" smtClean="0"/>
              <a:t>Qualitative: </a:t>
            </a:r>
            <a:r>
              <a:rPr lang="en-US" dirty="0" smtClean="0">
                <a:solidFill>
                  <a:srgbClr val="0000FF"/>
                </a:solidFill>
              </a:rPr>
              <a:t>logic or common sense</a:t>
            </a:r>
            <a:r>
              <a:rPr lang="en-US" dirty="0" smtClean="0"/>
              <a:t> to make a coherent "story".</a:t>
            </a:r>
          </a:p>
          <a:p>
            <a:pPr lvl="2">
              <a:lnSpc>
                <a:spcPct val="96000"/>
              </a:lnSpc>
              <a:defRPr/>
            </a:pPr>
            <a:r>
              <a:rPr lang="en-US" dirty="0" smtClean="0"/>
              <a:t>The story is based on one of several qualitative </a:t>
            </a:r>
            <a:r>
              <a:rPr lang="en-US" dirty="0" smtClean="0">
                <a:solidFill>
                  <a:srgbClr val="0000FF"/>
                </a:solidFill>
              </a:rPr>
              <a:t>paradigms</a:t>
            </a:r>
            <a:r>
              <a:rPr lang="en-US" dirty="0" smtClean="0"/>
              <a:t> representing the approach to the study question and information.</a:t>
            </a:r>
          </a:p>
          <a:p>
            <a:pPr lvl="1">
              <a:lnSpc>
                <a:spcPct val="96000"/>
              </a:lnSpc>
              <a:defRPr/>
            </a:pPr>
            <a:r>
              <a:rPr lang="en-US" dirty="0" smtClean="0"/>
              <a:t>Quantitative: an </a:t>
            </a:r>
            <a:r>
              <a:rPr lang="en-US" dirty="0" smtClean="0">
                <a:solidFill>
                  <a:srgbClr val="0000FF"/>
                </a:solidFill>
              </a:rPr>
              <a:t>inference</a:t>
            </a:r>
            <a:r>
              <a:rPr lang="en-US" dirty="0" smtClean="0"/>
              <a:t> (conclusion or decision) about the </a:t>
            </a:r>
            <a:r>
              <a:rPr lang="en-US" dirty="0">
                <a:solidFill>
                  <a:srgbClr val="0000FF"/>
                </a:solidFill>
              </a:rPr>
              <a:t>magnitude of an effect</a:t>
            </a:r>
            <a:r>
              <a:rPr lang="en-US" dirty="0" smtClean="0"/>
              <a:t>, based on its uncertainty.</a:t>
            </a:r>
          </a:p>
          <a:p>
            <a:pPr marL="892175" lvl="2" indent="-206375">
              <a:lnSpc>
                <a:spcPct val="96000"/>
              </a:lnSpc>
              <a:defRPr/>
            </a:pPr>
            <a:r>
              <a:rPr lang="en-US" sz="2400" dirty="0" smtClean="0"/>
              <a:t>The uncertainty is expressed as </a:t>
            </a:r>
            <a:r>
              <a:rPr lang="en-US" sz="2400" dirty="0" smtClean="0">
                <a:solidFill>
                  <a:srgbClr val="0000FF"/>
                </a:solidFill>
              </a:rPr>
              <a:t>confidence limits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rejection of hypotheses</a:t>
            </a:r>
            <a:r>
              <a:rPr lang="en-US" sz="2400" dirty="0" smtClean="0"/>
              <a:t>, or </a:t>
            </a:r>
            <a:r>
              <a:rPr lang="en-US" sz="2400" dirty="0" smtClean="0">
                <a:solidFill>
                  <a:srgbClr val="0000FF"/>
                </a:solidFill>
              </a:rPr>
              <a:t>probabilities of the true magnitude</a:t>
            </a:r>
            <a:r>
              <a:rPr lang="en-US" sz="2400" dirty="0" smtClean="0"/>
              <a:t>.</a:t>
            </a:r>
          </a:p>
          <a:p>
            <a:pPr marL="892175" lvl="2" indent="-206375">
              <a:lnSpc>
                <a:spcPct val="96000"/>
              </a:lnSpc>
              <a:defRPr/>
            </a:pPr>
            <a:r>
              <a:rPr lang="en-US" sz="2400" dirty="0" smtClean="0"/>
              <a:t>The analysis usually includes subject characteristics or other covariates as effect </a:t>
            </a:r>
            <a:r>
              <a:rPr lang="en-US" sz="2400" dirty="0" smtClean="0">
                <a:solidFill>
                  <a:srgbClr val="0000FF"/>
                </a:solidFill>
              </a:rPr>
              <a:t>modifiers</a:t>
            </a:r>
            <a:r>
              <a:rPr lang="en-US" sz="2400" dirty="0" smtClean="0"/>
              <a:t> to explain individual differences or responses and as effect </a:t>
            </a:r>
            <a:r>
              <a:rPr lang="en-US" sz="2400" dirty="0" smtClean="0">
                <a:solidFill>
                  <a:srgbClr val="0000FF"/>
                </a:solidFill>
              </a:rPr>
              <a:t>mediators</a:t>
            </a:r>
            <a:r>
              <a:rPr lang="en-US" sz="2400" dirty="0"/>
              <a:t> </a:t>
            </a:r>
            <a:r>
              <a:rPr lang="en-US" sz="2400" dirty="0" smtClean="0"/>
              <a:t>to explain confounding or a mechanism of an effect.</a:t>
            </a:r>
          </a:p>
        </p:txBody>
      </p:sp>
    </p:spTree>
    <p:extLst>
      <p:ext uri="{BB962C8B-B14F-4D97-AF65-F5344CB8AC3E}">
        <p14:creationId xmlns:p14="http://schemas.microsoft.com/office/powerpoint/2010/main" val="196921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4925" y="44450"/>
            <a:ext cx="9070975" cy="633687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Advantages</a:t>
            </a:r>
          </a:p>
          <a:p>
            <a:pPr lvl="1">
              <a:defRPr/>
            </a:pPr>
            <a:r>
              <a:rPr lang="en-US" dirty="0" smtClean="0"/>
              <a:t>Qualitative: </a:t>
            </a:r>
            <a:r>
              <a:rPr lang="en-US" dirty="0" smtClean="0">
                <a:solidFill>
                  <a:srgbClr val="0000FF"/>
                </a:solidFill>
              </a:rPr>
              <a:t>serendipity</a:t>
            </a:r>
            <a:r>
              <a:rPr lang="en-US" dirty="0" smtClean="0"/>
              <a:t> (discovery of the unexpected); </a:t>
            </a:r>
            <a:r>
              <a:rPr lang="en-US" dirty="0" smtClean="0">
                <a:solidFill>
                  <a:srgbClr val="0000FF"/>
                </a:solidFill>
              </a:rPr>
              <a:t>flexibility</a:t>
            </a:r>
            <a:r>
              <a:rPr lang="en-US" dirty="0" smtClean="0"/>
              <a:t> (ability to modify the aim of the study as information emerges)</a:t>
            </a:r>
          </a:p>
          <a:p>
            <a:pPr lvl="1">
              <a:defRPr/>
            </a:pPr>
            <a:r>
              <a:rPr lang="en-US" dirty="0" smtClean="0"/>
              <a:t>Quantitative: </a:t>
            </a:r>
            <a:r>
              <a:rPr lang="en-US" dirty="0" smtClean="0">
                <a:solidFill>
                  <a:srgbClr val="0000FF"/>
                </a:solidFill>
              </a:rPr>
              <a:t>objectivity</a:t>
            </a:r>
            <a:r>
              <a:rPr lang="en-US" dirty="0" smtClean="0"/>
              <a:t>; </a:t>
            </a:r>
            <a:r>
              <a:rPr lang="en-US" dirty="0" smtClean="0">
                <a:solidFill>
                  <a:srgbClr val="0000FF"/>
                </a:solidFill>
              </a:rPr>
              <a:t>reproducibility</a:t>
            </a:r>
            <a:r>
              <a:rPr lang="en-US" dirty="0" smtClean="0"/>
              <a:t>; well-defined </a:t>
            </a:r>
            <a:r>
              <a:rPr lang="en-US" dirty="0" smtClean="0">
                <a:solidFill>
                  <a:srgbClr val="0000FF"/>
                </a:solidFill>
              </a:rPr>
              <a:t>magnitudes</a:t>
            </a:r>
            <a:r>
              <a:rPr lang="en-US" dirty="0" smtClean="0"/>
              <a:t> of effects; well-defined rates of </a:t>
            </a:r>
            <a:r>
              <a:rPr lang="en-US" dirty="0" smtClean="0">
                <a:solidFill>
                  <a:srgbClr val="0000FF"/>
                </a:solidFill>
              </a:rPr>
              <a:t>errors</a:t>
            </a:r>
            <a:r>
              <a:rPr lang="en-US" dirty="0" smtClean="0"/>
              <a:t>; ability to </a:t>
            </a:r>
            <a:r>
              <a:rPr lang="en-US" dirty="0" smtClean="0">
                <a:solidFill>
                  <a:srgbClr val="0000FF"/>
                </a:solidFill>
              </a:rPr>
              <a:t>adjust for confounders </a:t>
            </a:r>
            <a:r>
              <a:rPr lang="en-US" dirty="0"/>
              <a:t>(factors</a:t>
            </a:r>
            <a:r>
              <a:rPr lang="en-US" dirty="0" smtClean="0"/>
              <a:t> that could </a:t>
            </a:r>
            <a:r>
              <a:rPr lang="en-US" dirty="0" smtClean="0">
                <a:solidFill>
                  <a:srgbClr val="0000FF"/>
                </a:solidFill>
              </a:rPr>
              <a:t>bias</a:t>
            </a:r>
            <a:r>
              <a:rPr lang="en-US" dirty="0" smtClean="0"/>
              <a:t> the effect)</a:t>
            </a:r>
          </a:p>
          <a:p>
            <a:pPr>
              <a:defRPr/>
            </a:pPr>
            <a:r>
              <a:rPr lang="en-US" dirty="0" smtClean="0"/>
              <a:t>Disadvantages</a:t>
            </a:r>
          </a:p>
          <a:p>
            <a:pPr lvl="1">
              <a:defRPr/>
            </a:pPr>
            <a:r>
              <a:rPr lang="en-US" dirty="0" smtClean="0"/>
              <a:t>Qualitative: </a:t>
            </a:r>
            <a:r>
              <a:rPr lang="en-US" dirty="0" smtClean="0">
                <a:solidFill>
                  <a:srgbClr val="0000FF"/>
                </a:solidFill>
              </a:rPr>
              <a:t>time-consuming</a:t>
            </a:r>
            <a:r>
              <a:rPr lang="en-US" dirty="0" smtClean="0"/>
              <a:t>; easily </a:t>
            </a:r>
            <a:r>
              <a:rPr lang="en-US" dirty="0" smtClean="0">
                <a:solidFill>
                  <a:srgbClr val="0000FF"/>
                </a:solidFill>
              </a:rPr>
              <a:t>biased by your agenda</a:t>
            </a:r>
          </a:p>
          <a:p>
            <a:pPr lvl="1">
              <a:defRPr/>
            </a:pPr>
            <a:r>
              <a:rPr lang="en-US" dirty="0" smtClean="0"/>
              <a:t>Quantitative: </a:t>
            </a:r>
            <a:r>
              <a:rPr lang="en-US" dirty="0" smtClean="0">
                <a:solidFill>
                  <a:srgbClr val="0000FF"/>
                </a:solidFill>
              </a:rPr>
              <a:t>narrow focus</a:t>
            </a:r>
            <a:r>
              <a:rPr lang="en-US" dirty="0" smtClean="0"/>
              <a:t>; easily </a:t>
            </a:r>
            <a:r>
              <a:rPr lang="en-US" dirty="0" smtClean="0">
                <a:solidFill>
                  <a:srgbClr val="0000FF"/>
                </a:solidFill>
              </a:rPr>
              <a:t>biased by bad design or analysis</a:t>
            </a:r>
          </a:p>
          <a:p>
            <a:pPr>
              <a:defRPr/>
            </a:pPr>
            <a:r>
              <a:rPr lang="en-US" dirty="0" smtClean="0"/>
              <a:t>Mixed-method studies</a:t>
            </a:r>
          </a:p>
          <a:p>
            <a:pPr lvl="1">
              <a:defRPr/>
            </a:pPr>
            <a:r>
              <a:rPr lang="en-US" dirty="0" smtClean="0"/>
              <a:t>A quantitative study can include a qualitative pilot study or a qualitative follow-up study.</a:t>
            </a:r>
          </a:p>
          <a:p>
            <a:pPr lvl="1">
              <a:defRPr/>
            </a:pPr>
            <a:r>
              <a:rPr lang="en-US" dirty="0" smtClean="0"/>
              <a:t>Information obtained with qualitative methods can be coded into data for quantitative analysis of effects.</a:t>
            </a:r>
            <a:endParaRPr lang="en-US" dirty="0"/>
          </a:p>
          <a:p>
            <a:pPr marL="58738" indent="0">
              <a:spcBef>
                <a:spcPts val="1200"/>
              </a:spcBef>
              <a:buNone/>
              <a:defRPr/>
            </a:pPr>
            <a:r>
              <a:rPr lang="en-US" sz="2600" dirty="0"/>
              <a:t>The rest of this presentation is about </a:t>
            </a:r>
            <a:r>
              <a:rPr lang="en-US" sz="2600" dirty="0">
                <a:solidFill>
                  <a:srgbClr val="0000FF"/>
                </a:solidFill>
              </a:rPr>
              <a:t>sample-based quantitative studies</a:t>
            </a:r>
            <a:r>
              <a:rPr lang="en-US" sz="2600" dirty="0"/>
              <a:t>.</a:t>
            </a:r>
          </a:p>
          <a:p>
            <a:pPr lvl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152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38113" y="23358"/>
            <a:ext cx="8864600" cy="6813376"/>
          </a:xfrm>
        </p:spPr>
        <p:txBody>
          <a:bodyPr/>
          <a:lstStyle/>
          <a:p>
            <a:pPr marL="58738" indent="0">
              <a:lnSpc>
                <a:spcPct val="93000"/>
              </a:lnSpc>
              <a:buNone/>
              <a:defRPr/>
            </a:pPr>
            <a:r>
              <a:rPr lang="en-US" altLang="en-US" b="1" dirty="0" smtClean="0"/>
              <a:t>General </a:t>
            </a:r>
            <a:r>
              <a:rPr lang="en-US" altLang="en-US" b="1" dirty="0"/>
              <a:t>Design </a:t>
            </a:r>
            <a:r>
              <a:rPr lang="en-US" altLang="en-US" b="1" dirty="0" smtClean="0"/>
              <a:t>Issues</a:t>
            </a:r>
          </a:p>
          <a:p>
            <a:pPr>
              <a:lnSpc>
                <a:spcPct val="93000"/>
              </a:lnSpc>
              <a:defRPr/>
            </a:pPr>
            <a:r>
              <a:rPr lang="en-US" dirty="0" smtClean="0"/>
              <a:t>A study is either observational, experimental, methodological, or a review of literature.</a:t>
            </a:r>
          </a:p>
          <a:p>
            <a:pPr>
              <a:lnSpc>
                <a:spcPct val="93000"/>
              </a:lnSpc>
              <a:defRPr/>
            </a:pPr>
            <a:r>
              <a:rPr lang="en-US" dirty="0" smtClean="0"/>
              <a:t>In an </a:t>
            </a:r>
            <a:r>
              <a:rPr lang="en-US" dirty="0" smtClean="0">
                <a:solidFill>
                  <a:srgbClr val="0000FF"/>
                </a:solidFill>
              </a:rPr>
              <a:t>observational</a:t>
            </a:r>
            <a:r>
              <a:rPr lang="en-US" dirty="0" smtClean="0"/>
              <a:t> (or correlational) study, the aim is to </a:t>
            </a:r>
            <a:r>
              <a:rPr lang="en-US" dirty="0" smtClean="0">
                <a:solidFill>
                  <a:srgbClr val="0000FF"/>
                </a:solidFill>
              </a:rPr>
              <a:t>describe effects</a:t>
            </a:r>
            <a:r>
              <a:rPr lang="en-US" dirty="0" smtClean="0"/>
              <a:t> (associations or relationships) between predictor and dependent variables.</a:t>
            </a:r>
          </a:p>
          <a:p>
            <a:pPr lvl="1">
              <a:lnSpc>
                <a:spcPct val="93000"/>
              </a:lnSpc>
              <a:defRPr/>
            </a:pPr>
            <a:r>
              <a:rPr lang="en-US" dirty="0" smtClean="0"/>
              <a:t>But "association is not necessarily causation": the predictor does not necessarily cause the dependent.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dirty="0">
                <a:solidFill>
                  <a:srgbClr val="0000FF"/>
                </a:solidFill>
              </a:rPr>
              <a:t>High compliance</a:t>
            </a:r>
            <a:r>
              <a:rPr lang="en-US" altLang="en-US" dirty="0"/>
              <a:t> with the invitation to participate is important.</a:t>
            </a:r>
          </a:p>
          <a:p>
            <a:pPr lvl="2">
              <a:lnSpc>
                <a:spcPct val="90000"/>
              </a:lnSpc>
              <a:defRPr/>
            </a:pPr>
            <a:r>
              <a:rPr lang="en-US" altLang="en-US" dirty="0" smtClean="0"/>
              <a:t>Open </a:t>
            </a:r>
            <a:r>
              <a:rPr lang="en-US" altLang="en-US" dirty="0"/>
              <a:t>invitations via the Internet or </a:t>
            </a:r>
            <a:r>
              <a:rPr lang="en-US" altLang="en-US" dirty="0" smtClean="0"/>
              <a:t>notice boards are bad ideas.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Researchers should measure </a:t>
            </a:r>
            <a:r>
              <a:rPr lang="en-US" dirty="0" smtClean="0">
                <a:solidFill>
                  <a:srgbClr val="0000FF"/>
                </a:solidFill>
              </a:rPr>
              <a:t>modifiers</a:t>
            </a:r>
            <a:r>
              <a:rPr lang="en-US" dirty="0" smtClean="0"/>
              <a:t> to account for individual differences, </a:t>
            </a:r>
            <a:r>
              <a:rPr lang="en-US" dirty="0" smtClean="0">
                <a:solidFill>
                  <a:srgbClr val="0000FF"/>
                </a:solidFill>
              </a:rPr>
              <a:t>mediators</a:t>
            </a:r>
            <a:r>
              <a:rPr lang="en-US" dirty="0" smtClean="0"/>
              <a:t> linking the predictor to the dependent, and </a:t>
            </a:r>
            <a:r>
              <a:rPr lang="en-US" dirty="0" smtClean="0">
                <a:solidFill>
                  <a:srgbClr val="0000FF"/>
                </a:solidFill>
              </a:rPr>
              <a:t>confounders</a:t>
            </a:r>
            <a:r>
              <a:rPr lang="en-US" dirty="0" smtClean="0"/>
              <a:t> that cause the predictor and the dependent.</a:t>
            </a:r>
          </a:p>
          <a:p>
            <a:pPr lvl="1">
              <a:lnSpc>
                <a:spcPct val="93000"/>
              </a:lnSpc>
              <a:defRPr/>
            </a:pPr>
            <a:r>
              <a:rPr lang="en-US" dirty="0" smtClean="0"/>
              <a:t>Designs </a:t>
            </a:r>
            <a:r>
              <a:rPr lang="en-US" dirty="0"/>
              <a:t>in ascending order of quality of evidence they </a:t>
            </a:r>
            <a:r>
              <a:rPr lang="en-US" dirty="0" smtClean="0"/>
              <a:t>provide:</a:t>
            </a:r>
            <a:r>
              <a:rPr lang="en-US" altLang="en-US" dirty="0"/>
              <a:t>	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cross-sectional</a:t>
            </a:r>
            <a:br>
              <a:rPr lang="en-US" dirty="0" smtClean="0"/>
            </a:br>
            <a:r>
              <a:rPr lang="en-US" dirty="0" smtClean="0"/>
              <a:t>   case-control</a:t>
            </a:r>
            <a:br>
              <a:rPr lang="en-US" dirty="0" smtClean="0"/>
            </a:br>
            <a:r>
              <a:rPr lang="en-US" dirty="0" smtClean="0"/>
              <a:t>	cohort.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81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68898" y="22851"/>
            <a:ext cx="8995092" cy="6780719"/>
          </a:xfrm>
        </p:spPr>
        <p:txBody>
          <a:bodyPr/>
          <a:lstStyle/>
          <a:p>
            <a:pPr>
              <a:lnSpc>
                <a:spcPct val="91000"/>
              </a:lnSpc>
              <a:defRPr/>
            </a:pPr>
            <a:r>
              <a:rPr lang="en-US" dirty="0" smtClean="0"/>
              <a:t>In an </a:t>
            </a:r>
            <a:r>
              <a:rPr lang="en-US" dirty="0" smtClean="0">
                <a:solidFill>
                  <a:srgbClr val="0000FF"/>
                </a:solidFill>
              </a:rPr>
              <a:t>experimental</a:t>
            </a:r>
            <a:r>
              <a:rPr lang="en-US" dirty="0" smtClean="0"/>
              <a:t> study (or </a:t>
            </a:r>
            <a:r>
              <a:rPr lang="en-US" dirty="0" smtClean="0">
                <a:solidFill>
                  <a:srgbClr val="0000FF"/>
                </a:solidFill>
              </a:rPr>
              <a:t>intervention</a:t>
            </a:r>
            <a:r>
              <a:rPr lang="en-US" dirty="0" smtClean="0"/>
              <a:t>), the researcher applies a </a:t>
            </a:r>
            <a:r>
              <a:rPr lang="en-US" dirty="0" smtClean="0">
                <a:solidFill>
                  <a:srgbClr val="0000FF"/>
                </a:solidFill>
              </a:rPr>
              <a:t>treatment</a:t>
            </a:r>
            <a:r>
              <a:rPr lang="en-US" dirty="0" smtClean="0"/>
              <a:t> to the participants to see what happens.</a:t>
            </a:r>
          </a:p>
          <a:p>
            <a:pPr lvl="1">
              <a:lnSpc>
                <a:spcPct val="91000"/>
              </a:lnSpc>
              <a:defRPr/>
            </a:pPr>
            <a:r>
              <a:rPr lang="en-US" dirty="0" smtClean="0"/>
              <a:t>Such studies give </a:t>
            </a:r>
            <a:r>
              <a:rPr lang="en-US" dirty="0" smtClean="0">
                <a:solidFill>
                  <a:srgbClr val="0000FF"/>
                </a:solidFill>
              </a:rPr>
              <a:t>strong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evidence of causality</a:t>
            </a:r>
            <a:r>
              <a:rPr lang="en-US" dirty="0" smtClean="0"/>
              <a:t>, if the effect is different from what happens in a </a:t>
            </a:r>
            <a:r>
              <a:rPr lang="en-US" dirty="0" smtClean="0">
                <a:solidFill>
                  <a:srgbClr val="0000FF"/>
                </a:solidFill>
              </a:rPr>
              <a:t>control</a:t>
            </a:r>
            <a:r>
              <a:rPr lang="en-US" dirty="0" smtClean="0"/>
              <a:t> group or treatment.</a:t>
            </a:r>
          </a:p>
          <a:p>
            <a:pPr lvl="2">
              <a:lnSpc>
                <a:spcPct val="91000"/>
              </a:lnSpc>
              <a:buClr>
                <a:srgbClr val="BF00BF"/>
              </a:buClr>
              <a:defRPr/>
            </a:pPr>
            <a:r>
              <a:rPr lang="en-US" altLang="en-US" dirty="0"/>
              <a:t>In a clinical or practical </a:t>
            </a:r>
            <a:r>
              <a:rPr lang="en-US" altLang="en-US" dirty="0" smtClean="0"/>
              <a:t>setting, </a:t>
            </a:r>
            <a:r>
              <a:rPr lang="en-US" altLang="en-US" dirty="0"/>
              <a:t>the control is ideally </a:t>
            </a:r>
            <a:r>
              <a:rPr lang="en-US" altLang="en-US" dirty="0">
                <a:solidFill>
                  <a:srgbClr val="0000FF"/>
                </a:solidFill>
              </a:rPr>
              <a:t>best-practice</a:t>
            </a:r>
            <a:r>
              <a:rPr lang="en-US" altLang="en-US" dirty="0" smtClean="0"/>
              <a:t>.</a:t>
            </a:r>
          </a:p>
          <a:p>
            <a:pPr lvl="1">
              <a:lnSpc>
                <a:spcPct val="91000"/>
              </a:lnSpc>
              <a:defRPr/>
            </a:pPr>
            <a:r>
              <a:rPr lang="en-US" altLang="en-US" dirty="0">
                <a:solidFill>
                  <a:srgbClr val="0000FF"/>
                </a:solidFill>
              </a:rPr>
              <a:t>High compliance</a:t>
            </a:r>
            <a:r>
              <a:rPr lang="en-US" altLang="en-US" dirty="0"/>
              <a:t> with the invitation to participate is </a:t>
            </a:r>
            <a:r>
              <a:rPr lang="en-US" altLang="en-US" dirty="0" smtClean="0"/>
              <a:t>important.</a:t>
            </a:r>
            <a:endParaRPr lang="en-US" altLang="en-US" dirty="0"/>
          </a:p>
          <a:p>
            <a:pPr lvl="1">
              <a:lnSpc>
                <a:spcPct val="91000"/>
              </a:lnSpc>
              <a:defRPr/>
            </a:pPr>
            <a:r>
              <a:rPr lang="en-US" altLang="en-US" dirty="0">
                <a:solidFill>
                  <a:srgbClr val="0000FF"/>
                </a:solidFill>
              </a:rPr>
              <a:t>Good adherence</a:t>
            </a:r>
            <a:r>
              <a:rPr lang="en-US" altLang="en-US" dirty="0"/>
              <a:t> to study requirements is also important.</a:t>
            </a:r>
          </a:p>
          <a:p>
            <a:pPr lvl="2">
              <a:lnSpc>
                <a:spcPct val="91000"/>
              </a:lnSpc>
              <a:defRPr/>
            </a:pPr>
            <a:r>
              <a:rPr lang="en-US" altLang="en-US" dirty="0"/>
              <a:t>Treatments have to be performed </a:t>
            </a:r>
            <a:r>
              <a:rPr lang="en-US" altLang="en-US" dirty="0" smtClean="0"/>
              <a:t>fully or otherwise quantified.</a:t>
            </a:r>
            <a:endParaRPr lang="en-US" altLang="en-US" dirty="0"/>
          </a:p>
          <a:p>
            <a:pPr lvl="1">
              <a:lnSpc>
                <a:spcPct val="91000"/>
              </a:lnSpc>
              <a:buClr>
                <a:srgbClr val="BF00BF"/>
              </a:buClr>
              <a:defRPr/>
            </a:pPr>
            <a:r>
              <a:rPr lang="en-US" altLang="en-US" dirty="0" smtClean="0">
                <a:solidFill>
                  <a:srgbClr val="0000FF"/>
                </a:solidFill>
              </a:rPr>
              <a:t>Modifiers</a:t>
            </a:r>
            <a:r>
              <a:rPr lang="en-US" altLang="en-US" dirty="0" smtClean="0"/>
              <a:t> should be included to explain individual responses to the treatment and to adjust for any differences between groups.</a:t>
            </a:r>
          </a:p>
          <a:p>
            <a:pPr lvl="1">
              <a:lnSpc>
                <a:spcPct val="91000"/>
              </a:lnSpc>
              <a:buClr>
                <a:srgbClr val="BF00BF"/>
              </a:buClr>
              <a:defRPr/>
            </a:pPr>
            <a:r>
              <a:rPr lang="en-US" altLang="en-US" dirty="0" smtClean="0"/>
              <a:t>Mediators may be included; confounding isn't really an issue.</a:t>
            </a:r>
            <a:endParaRPr lang="en-US" altLang="en-US" dirty="0"/>
          </a:p>
          <a:p>
            <a:pPr lvl="1">
              <a:lnSpc>
                <a:spcPct val="91000"/>
              </a:lnSpc>
            </a:pPr>
            <a:r>
              <a:rPr lang="en-US" dirty="0" smtClean="0"/>
              <a:t>Designs in ascending order of quality of evidence they provide:</a:t>
            </a:r>
            <a:r>
              <a:rPr lang="en-US" altLang="en-US" dirty="0" smtClean="0"/>
              <a:t>	</a:t>
            </a:r>
            <a:br>
              <a:rPr lang="en-US" altLang="en-US" dirty="0" smtClean="0"/>
            </a:br>
            <a:r>
              <a:rPr lang="en-US" altLang="en-US" sz="2800" dirty="0"/>
              <a:t>	</a:t>
            </a:r>
            <a:r>
              <a:rPr lang="en-US" altLang="en-US" sz="2400" dirty="0" smtClean="0"/>
              <a:t>pre-post single group</a:t>
            </a:r>
            <a:br>
              <a:rPr lang="en-US" altLang="en-US" sz="2400" dirty="0" smtClean="0"/>
            </a:br>
            <a:r>
              <a:rPr lang="en-US" altLang="en-US" sz="2400" dirty="0" smtClean="0"/>
              <a:t>	post-only crossover </a:t>
            </a:r>
            <a:br>
              <a:rPr lang="en-US" altLang="en-US" sz="2400" dirty="0" smtClean="0"/>
            </a:br>
            <a:r>
              <a:rPr lang="en-US" altLang="en-US" sz="2400" dirty="0" smtClean="0"/>
              <a:t>	pre-post crossover</a:t>
            </a:r>
            <a:br>
              <a:rPr lang="en-US" altLang="en-US" sz="2400" dirty="0" smtClean="0"/>
            </a:br>
            <a:r>
              <a:rPr lang="en-US" altLang="en-US" sz="2400" dirty="0" smtClean="0"/>
              <a:t>	pre-post parallel </a:t>
            </a:r>
            <a:r>
              <a:rPr lang="en-US" altLang="en-US" sz="2400" dirty="0"/>
              <a:t>groups</a:t>
            </a:r>
            <a:br>
              <a:rPr lang="en-US" altLang="en-US" sz="2400" dirty="0"/>
            </a:br>
            <a:r>
              <a:rPr lang="en-US" altLang="en-US" sz="2400" dirty="0"/>
              <a:t>	post-only parallel </a:t>
            </a:r>
            <a:r>
              <a:rPr lang="en-US" altLang="en-US" sz="2400" dirty="0" smtClean="0"/>
              <a:t>groups</a:t>
            </a:r>
            <a:r>
              <a:rPr lang="en-US" altLang="en-US" sz="2400" dirty="0"/>
              <a:t/>
            </a:r>
            <a:br>
              <a:rPr lang="en-US" altLang="en-US" sz="2400" dirty="0"/>
            </a:br>
            <a:r>
              <a:rPr lang="en-US" altLang="en-US" sz="2400" dirty="0"/>
              <a:t>	</a:t>
            </a:r>
            <a:r>
              <a:rPr lang="en-US" altLang="en-US" sz="2400" dirty="0" smtClean="0"/>
              <a:t>multi-center trials.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uiExpand="1" build="p" bldLvl="3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90488" y="44623"/>
            <a:ext cx="8951912" cy="6758947"/>
          </a:xfrm>
        </p:spPr>
        <p:txBody>
          <a:bodyPr/>
          <a:lstStyle/>
          <a:p>
            <a:pPr>
              <a:lnSpc>
                <a:spcPct val="93000"/>
              </a:lnSpc>
              <a:defRPr/>
            </a:pPr>
            <a:r>
              <a:rPr lang="en-US" dirty="0" smtClean="0"/>
              <a:t>A </a:t>
            </a:r>
            <a:r>
              <a:rPr lang="en-US" dirty="0" smtClean="0">
                <a:solidFill>
                  <a:srgbClr val="0000FF"/>
                </a:solidFill>
              </a:rPr>
              <a:t>methodological</a:t>
            </a:r>
            <a:r>
              <a:rPr lang="en-US" dirty="0" smtClean="0"/>
              <a:t> study is a kind of observational study aimed at estimating </a:t>
            </a:r>
            <a:r>
              <a:rPr lang="en-US" dirty="0" smtClean="0">
                <a:solidFill>
                  <a:srgbClr val="0000FF"/>
                </a:solidFill>
              </a:rPr>
              <a:t>measurement</a:t>
            </a:r>
            <a:r>
              <a:rPr lang="en-US" dirty="0" smtClean="0"/>
              <a:t> </a:t>
            </a:r>
            <a:r>
              <a:rPr lang="en-US" dirty="0">
                <a:solidFill>
                  <a:srgbClr val="0000FF"/>
                </a:solidFill>
              </a:rPr>
              <a:t>properties</a:t>
            </a:r>
            <a:r>
              <a:rPr lang="en-US" dirty="0"/>
              <a:t> of </a:t>
            </a:r>
            <a:r>
              <a:rPr lang="en-US" dirty="0" smtClean="0"/>
              <a:t>a variable.</a:t>
            </a:r>
          </a:p>
          <a:p>
            <a:pPr lvl="1">
              <a:lnSpc>
                <a:spcPct val="93000"/>
              </a:lnSpc>
              <a:defRPr/>
            </a:pPr>
            <a:r>
              <a:rPr lang="en-US" dirty="0" smtClean="0"/>
              <a:t>Precision of measurement of variables impacts sample size and interpretation of magnitudes of effects in studies involving the variables.</a:t>
            </a:r>
          </a:p>
          <a:p>
            <a:pPr lvl="1">
              <a:lnSpc>
                <a:spcPct val="93000"/>
              </a:lnSpc>
              <a:defRPr/>
            </a:pPr>
            <a:r>
              <a:rPr lang="en-US" dirty="0" smtClean="0"/>
              <a:t>Different kinds of methodological study:</a:t>
            </a:r>
            <a:r>
              <a:rPr lang="en-US" altLang="en-US" sz="2800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altLang="en-US" sz="28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altLang="en-US" sz="2800" dirty="0" smtClean="0">
                <a:solidFill>
                  <a:prstClr val="black"/>
                </a:solidFill>
                <a:ea typeface="+mn-ea"/>
                <a:cs typeface="+mn-cs"/>
              </a:rPr>
              <a:t>	</a:t>
            </a:r>
            <a:r>
              <a:rPr lang="en-US" altLang="en-US" sz="2400" dirty="0" smtClean="0">
                <a:solidFill>
                  <a:prstClr val="black"/>
                </a:solidFill>
                <a:ea typeface="+mn-ea"/>
                <a:cs typeface="+mn-cs"/>
              </a:rPr>
              <a:t>validity</a:t>
            </a:r>
            <a:br>
              <a:rPr lang="en-US" altLang="en-US" sz="24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altLang="en-US" sz="2400" dirty="0" smtClean="0">
                <a:solidFill>
                  <a:prstClr val="black"/>
                </a:solidFill>
                <a:ea typeface="+mn-ea"/>
                <a:cs typeface="+mn-cs"/>
              </a:rPr>
              <a:t>	reliability</a:t>
            </a:r>
            <a:br>
              <a:rPr lang="en-US" altLang="en-US" sz="24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altLang="en-US" sz="2400" dirty="0" smtClean="0">
                <a:solidFill>
                  <a:prstClr val="black"/>
                </a:solidFill>
                <a:ea typeface="+mn-ea"/>
                <a:cs typeface="+mn-cs"/>
              </a:rPr>
              <a:t>	factor structure.</a:t>
            </a:r>
            <a:endParaRPr lang="en-US" dirty="0" smtClean="0"/>
          </a:p>
          <a:p>
            <a:pPr>
              <a:lnSpc>
                <a:spcPct val="93000"/>
              </a:lnSpc>
              <a:defRPr/>
            </a:pPr>
            <a:r>
              <a:rPr lang="en-US" dirty="0" smtClean="0"/>
              <a:t>A </a:t>
            </a:r>
            <a:r>
              <a:rPr lang="en-US" dirty="0" smtClean="0">
                <a:solidFill>
                  <a:srgbClr val="0000FF"/>
                </a:solidFill>
              </a:rPr>
              <a:t>review</a:t>
            </a:r>
            <a:r>
              <a:rPr lang="en-US" dirty="0" smtClean="0"/>
              <a:t> of literature is also a kind of observational study, in which the "participants" are </a:t>
            </a:r>
            <a:r>
              <a:rPr lang="en-US" dirty="0" smtClean="0">
                <a:solidFill>
                  <a:srgbClr val="0000FF"/>
                </a:solidFill>
              </a:rPr>
              <a:t>published studies</a:t>
            </a:r>
            <a:r>
              <a:rPr lang="en-US" dirty="0" smtClean="0"/>
              <a:t>.</a:t>
            </a:r>
          </a:p>
          <a:p>
            <a:pPr lvl="1">
              <a:lnSpc>
                <a:spcPct val="93000"/>
              </a:lnSpc>
              <a:defRPr/>
            </a:pPr>
            <a:r>
              <a:rPr lang="en-US" dirty="0" smtClean="0"/>
              <a:t>A recent review is the </a:t>
            </a:r>
            <a:r>
              <a:rPr lang="en-US" dirty="0" smtClean="0">
                <a:solidFill>
                  <a:srgbClr val="0000FF"/>
                </a:solidFill>
              </a:rPr>
              <a:t>best source</a:t>
            </a:r>
            <a:r>
              <a:rPr lang="en-US" dirty="0" smtClean="0"/>
              <a:t> of what is known about an effect.</a:t>
            </a:r>
          </a:p>
          <a:p>
            <a:pPr lvl="1">
              <a:lnSpc>
                <a:spcPct val="93000"/>
              </a:lnSpc>
              <a:defRPr/>
            </a:pPr>
            <a:r>
              <a:rPr lang="en-US" dirty="0" smtClean="0"/>
              <a:t>Different kinds of review:</a:t>
            </a:r>
            <a:r>
              <a:rPr lang="en-US" altLang="en-US" dirty="0" smtClean="0">
                <a:solidFill>
                  <a:prstClr val="black"/>
                </a:solidFill>
              </a:rPr>
              <a:t/>
            </a:r>
            <a:br>
              <a:rPr lang="en-US" altLang="en-US" dirty="0" smtClean="0">
                <a:solidFill>
                  <a:prstClr val="black"/>
                </a:solidFill>
              </a:rPr>
            </a:br>
            <a:r>
              <a:rPr lang="en-US" altLang="en-US" sz="2400" dirty="0" smtClean="0">
                <a:solidFill>
                  <a:prstClr val="black"/>
                </a:solidFill>
              </a:rPr>
              <a:t>	narrative</a:t>
            </a:r>
            <a:br>
              <a:rPr lang="en-US" altLang="en-US" sz="2400" dirty="0" smtClean="0">
                <a:solidFill>
                  <a:prstClr val="black"/>
                </a:solidFill>
              </a:rPr>
            </a:br>
            <a:r>
              <a:rPr lang="en-US" altLang="en-US" sz="2400" dirty="0" smtClean="0">
                <a:solidFill>
                  <a:prstClr val="black"/>
                </a:solidFill>
              </a:rPr>
              <a:t>	meta-analytic</a:t>
            </a:r>
            <a:r>
              <a:rPr lang="en-US" altLang="en-US" sz="2400" dirty="0" smtClean="0">
                <a:solidFill>
                  <a:prstClr val="black"/>
                </a:solidFill>
              </a:rPr>
              <a:t>.</a:t>
            </a:r>
          </a:p>
          <a:p>
            <a:pPr>
              <a:lnSpc>
                <a:spcPct val="93000"/>
              </a:lnSpc>
              <a:defRPr/>
            </a:pPr>
            <a:r>
              <a:rPr lang="en-US" dirty="0" smtClean="0"/>
              <a:t>Researchers sometimes </a:t>
            </a:r>
            <a:r>
              <a:rPr lang="en-US" dirty="0" smtClean="0">
                <a:solidFill>
                  <a:srgbClr val="0000FF"/>
                </a:solidFill>
              </a:rPr>
              <a:t>register </a:t>
            </a:r>
            <a:r>
              <a:rPr lang="en-US" dirty="0">
                <a:solidFill>
                  <a:srgbClr val="0000FF"/>
                </a:solidFill>
              </a:rPr>
              <a:t>a proposal</a:t>
            </a:r>
            <a:r>
              <a:rPr lang="en-US" dirty="0"/>
              <a:t> for a </a:t>
            </a:r>
            <a:r>
              <a:rPr lang="en-US" dirty="0" smtClean="0"/>
              <a:t>study to establish priority and to increase publishability.</a:t>
            </a:r>
            <a:endParaRPr lang="en-US" dirty="0" smtClean="0"/>
          </a:p>
          <a:p>
            <a:pPr>
              <a:lnSpc>
                <a:spcPct val="93000"/>
              </a:lnSpc>
              <a:defRPr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3208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119063" y="20741"/>
            <a:ext cx="8923337" cy="6792912"/>
          </a:xfrm>
        </p:spPr>
        <p:txBody>
          <a:bodyPr/>
          <a:lstStyle/>
          <a:p>
            <a:pPr>
              <a:lnSpc>
                <a:spcPct val="93000"/>
              </a:lnSpc>
              <a:buFont typeface="Symbol" panose="05050102010706020507" pitchFamily="18" charset="2"/>
              <a:buNone/>
              <a:defRPr/>
            </a:pPr>
            <a:r>
              <a:rPr lang="en-US" altLang="en-US" b="1" dirty="0" smtClean="0"/>
              <a:t>Observational Studies: Cross-sectional</a:t>
            </a:r>
          </a:p>
          <a:p>
            <a:pPr>
              <a:lnSpc>
                <a:spcPct val="93000"/>
              </a:lnSpc>
              <a:defRPr/>
            </a:pPr>
            <a:r>
              <a:rPr lang="en-US" altLang="en-US" dirty="0" smtClean="0"/>
              <a:t>The aim is to identify characteristics associated with the presence or magnitude of one or more things.</a:t>
            </a:r>
          </a:p>
          <a:p>
            <a:pPr lvl="1">
              <a:lnSpc>
                <a:spcPct val="93000"/>
              </a:lnSpc>
              <a:defRPr/>
            </a:pPr>
            <a:r>
              <a:rPr lang="en-US" altLang="en-US" dirty="0" smtClean="0"/>
              <a:t>The design is also known as a </a:t>
            </a:r>
            <a:r>
              <a:rPr lang="en-US" altLang="en-US" dirty="0" smtClean="0">
                <a:solidFill>
                  <a:srgbClr val="0000FF"/>
                </a:solidFill>
              </a:rPr>
              <a:t>snapshot</a:t>
            </a:r>
            <a:r>
              <a:rPr lang="en-US" altLang="en-US" dirty="0" smtClean="0"/>
              <a:t> and a </a:t>
            </a:r>
            <a:r>
              <a:rPr lang="en-US" altLang="en-US" dirty="0" smtClean="0">
                <a:solidFill>
                  <a:srgbClr val="0000FF"/>
                </a:solidFill>
              </a:rPr>
              <a:t>fishing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00FF"/>
                </a:solidFill>
              </a:rPr>
              <a:t>expedition</a:t>
            </a:r>
            <a:r>
              <a:rPr lang="en-US" altLang="en-US" dirty="0" smtClean="0"/>
              <a:t>.</a:t>
            </a:r>
          </a:p>
          <a:p>
            <a:pPr>
              <a:lnSpc>
                <a:spcPct val="93000"/>
              </a:lnSpc>
              <a:defRPr/>
            </a:pPr>
            <a:r>
              <a:rPr lang="en-US" altLang="en-US" dirty="0" smtClean="0"/>
              <a:t>OK for </a:t>
            </a:r>
            <a:r>
              <a:rPr lang="en-US" altLang="en-US" dirty="0" smtClean="0">
                <a:solidFill>
                  <a:srgbClr val="0000FF"/>
                </a:solidFill>
              </a:rPr>
              <a:t>common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00FF"/>
                </a:solidFill>
              </a:rPr>
              <a:t>conditions</a:t>
            </a:r>
            <a:r>
              <a:rPr lang="en-US" altLang="en-US" dirty="0" smtClean="0"/>
              <a:t> (e.g., colds) or when the </a:t>
            </a:r>
            <a:r>
              <a:rPr lang="en-US" altLang="en-US" dirty="0" smtClean="0">
                <a:solidFill>
                  <a:srgbClr val="0000FF"/>
                </a:solidFill>
              </a:rPr>
              <a:t>dependent is continuous</a:t>
            </a:r>
            <a:r>
              <a:rPr lang="en-US" altLang="en-US" dirty="0"/>
              <a:t> </a:t>
            </a:r>
            <a:r>
              <a:rPr lang="en-US" altLang="en-US" dirty="0" smtClean="0"/>
              <a:t>(e.g., blood pressure or blood lipids</a:t>
            </a:r>
            <a:r>
              <a:rPr lang="en-US" altLang="en-US" dirty="0"/>
              <a:t>)</a:t>
            </a:r>
            <a:endParaRPr lang="en-US" altLang="en-US" dirty="0" smtClean="0"/>
          </a:p>
          <a:p>
            <a:pPr lvl="1">
              <a:lnSpc>
                <a:spcPct val="93000"/>
              </a:lnSpc>
              <a:buClr>
                <a:srgbClr val="BF00BF"/>
              </a:buClr>
              <a:defRPr/>
            </a:pPr>
            <a:r>
              <a:rPr lang="en-US" altLang="en-US" dirty="0" smtClean="0"/>
              <a:t>Example: measures of lifestyle predicting these measures.  </a:t>
            </a:r>
          </a:p>
          <a:p>
            <a:pPr>
              <a:lnSpc>
                <a:spcPct val="93000"/>
              </a:lnSpc>
              <a:defRPr/>
            </a:pPr>
            <a:r>
              <a:rPr lang="en-US" altLang="en-US" dirty="0" smtClean="0"/>
              <a:t>But it’s sometimes unclear whether the predictor is a cause or an effect of the dependent.</a:t>
            </a:r>
          </a:p>
          <a:p>
            <a:pPr lvl="1">
              <a:lnSpc>
                <a:spcPct val="93000"/>
              </a:lnSpc>
              <a:defRPr/>
            </a:pPr>
            <a:r>
              <a:rPr lang="en-US" dirty="0"/>
              <a:t>Example: habitual physical activity is related to health, but poor health can cause, and be caused by, inactivity</a:t>
            </a:r>
            <a:r>
              <a:rPr lang="en-US" dirty="0" smtClean="0"/>
              <a:t>.</a:t>
            </a:r>
            <a:endParaRPr lang="en-US" altLang="en-US" dirty="0" smtClean="0"/>
          </a:p>
          <a:p>
            <a:pPr>
              <a:lnSpc>
                <a:spcPct val="93000"/>
              </a:lnSpc>
              <a:defRPr/>
            </a:pPr>
            <a:r>
              <a:rPr lang="en-US" altLang="en-US" dirty="0" smtClean="0"/>
              <a:t>Sample size: ~500; more for more variables.</a:t>
            </a:r>
          </a:p>
          <a:p>
            <a:pPr lvl="1">
              <a:lnSpc>
                <a:spcPct val="93000"/>
              </a:lnSpc>
              <a:defRPr/>
            </a:pPr>
            <a:r>
              <a:rPr lang="en-US" altLang="en-US" dirty="0" smtClean="0"/>
              <a:t>But you often see &lt;50! These studies can sometimes establish that an effect is substantial, but not that it is trivial.</a:t>
            </a:r>
          </a:p>
          <a:p>
            <a:pPr lvl="1">
              <a:lnSpc>
                <a:spcPct val="93000"/>
              </a:lnSpc>
              <a:buClr>
                <a:srgbClr val="BF00BF"/>
              </a:buClr>
              <a:defRPr/>
            </a:pPr>
            <a:r>
              <a:rPr lang="en-US" altLang="en-US" dirty="0" smtClean="0"/>
              <a:t>Measurement </a:t>
            </a:r>
            <a:r>
              <a:rPr lang="en-US" altLang="en-US" dirty="0"/>
              <a:t>studies </a:t>
            </a:r>
            <a:r>
              <a:rPr lang="en-US" altLang="en-US" dirty="0" smtClean="0"/>
              <a:t>and reviews are special kinds of cross-sectional study sometimes requiring smaller samples.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 bldLvl="3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119063" y="25400"/>
            <a:ext cx="8923337" cy="6775450"/>
          </a:xfrm>
        </p:spPr>
        <p:txBody>
          <a:bodyPr/>
          <a:lstStyle/>
          <a:p>
            <a:pPr marL="58738" indent="0">
              <a:buNone/>
              <a:defRPr/>
            </a:pPr>
            <a:r>
              <a:rPr lang="en-US" altLang="en-US" b="1" dirty="0"/>
              <a:t>Observational Studies: </a:t>
            </a:r>
            <a:r>
              <a:rPr lang="en-US" b="1" dirty="0" smtClean="0"/>
              <a:t>Case-Control</a:t>
            </a:r>
            <a:endParaRPr lang="en-US" b="1" dirty="0"/>
          </a:p>
          <a:p>
            <a:pPr>
              <a:lnSpc>
                <a:spcPct val="94000"/>
              </a:lnSpc>
              <a:defRPr/>
            </a:pPr>
            <a:r>
              <a:rPr lang="en-US" dirty="0" smtClean="0"/>
              <a:t>Cases of a condition of interest (e.g., an injury or disease) are compared with controls, who are free of the condition.  </a:t>
            </a:r>
          </a:p>
          <a:p>
            <a:pPr>
              <a:lnSpc>
                <a:spcPct val="94000"/>
              </a:lnSpc>
              <a:defRPr/>
            </a:pPr>
            <a:r>
              <a:rPr lang="en-US" dirty="0" smtClean="0"/>
              <a:t>The aim is to estimate </a:t>
            </a:r>
            <a:r>
              <a:rPr lang="en-US" dirty="0" smtClean="0">
                <a:solidFill>
                  <a:srgbClr val="0000FF"/>
                </a:solidFill>
              </a:rPr>
              <a:t>differences between the cases and controls</a:t>
            </a:r>
            <a:r>
              <a:rPr lang="en-US" dirty="0" smtClean="0"/>
              <a:t> in subject characteristics, behaviors, or "</a:t>
            </a:r>
            <a:r>
              <a:rPr lang="en-US" dirty="0" smtClean="0">
                <a:solidFill>
                  <a:srgbClr val="0000FF"/>
                </a:solidFill>
              </a:rPr>
              <a:t>exposures</a:t>
            </a:r>
            <a:r>
              <a:rPr lang="en-US" dirty="0" smtClean="0"/>
              <a:t>" to things that might cause the condition. </a:t>
            </a:r>
          </a:p>
          <a:p>
            <a:pPr lvl="1">
              <a:lnSpc>
                <a:spcPct val="94000"/>
              </a:lnSpc>
              <a:defRPr/>
            </a:pPr>
            <a:r>
              <a:rPr lang="en-US" dirty="0" smtClean="0"/>
              <a:t>You go "fishing" for an exposure responsible for the cases.</a:t>
            </a:r>
          </a:p>
          <a:p>
            <a:pPr lvl="1">
              <a:lnSpc>
                <a:spcPct val="94000"/>
              </a:lnSpc>
              <a:defRPr/>
            </a:pPr>
            <a:r>
              <a:rPr lang="en-US" dirty="0" smtClean="0"/>
              <a:t>A clear difference identifies a </a:t>
            </a:r>
            <a:r>
              <a:rPr lang="en-US" dirty="0" smtClean="0">
                <a:solidFill>
                  <a:srgbClr val="0000FF"/>
                </a:solidFill>
              </a:rPr>
              <a:t>risk factor</a:t>
            </a:r>
            <a:r>
              <a:rPr lang="en-US" dirty="0" smtClean="0"/>
              <a:t> for the condition.   </a:t>
            </a:r>
          </a:p>
          <a:p>
            <a:pPr>
              <a:lnSpc>
                <a:spcPct val="94000"/>
              </a:lnSpc>
              <a:defRPr/>
            </a:pPr>
            <a:r>
              <a:rPr lang="en-US" dirty="0" smtClean="0"/>
              <a:t>For </a:t>
            </a:r>
            <a:r>
              <a:rPr lang="en-US" dirty="0" smtClean="0">
                <a:solidFill>
                  <a:srgbClr val="0000FF"/>
                </a:solidFill>
              </a:rPr>
              <a:t>rare conditions</a:t>
            </a:r>
            <a:r>
              <a:rPr lang="en-US" dirty="0" smtClean="0"/>
              <a:t>, sample size with this design is smaller than for a cohort study, but still large: ~1000s. </a:t>
            </a:r>
          </a:p>
          <a:p>
            <a:pPr>
              <a:lnSpc>
                <a:spcPct val="94000"/>
              </a:lnSpc>
              <a:defRPr/>
            </a:pPr>
            <a:r>
              <a:rPr lang="en-US" dirty="0" smtClean="0"/>
              <a:t>And it can be performed </a:t>
            </a:r>
            <a:r>
              <a:rPr lang="en-US" dirty="0" smtClean="0">
                <a:solidFill>
                  <a:srgbClr val="0000FF"/>
                </a:solidFill>
              </a:rPr>
              <a:t>much faster</a:t>
            </a:r>
            <a:r>
              <a:rPr lang="en-US" dirty="0" smtClean="0"/>
              <a:t> than a cohort study.</a:t>
            </a:r>
          </a:p>
          <a:p>
            <a:pPr>
              <a:lnSpc>
                <a:spcPct val="94000"/>
              </a:lnSpc>
              <a:defRPr/>
            </a:pPr>
            <a:r>
              <a:rPr lang="en-US" dirty="0" smtClean="0"/>
              <a:t>But exposure data are obtained </a:t>
            </a:r>
            <a:r>
              <a:rPr lang="en-US" i="1" dirty="0" smtClean="0">
                <a:solidFill>
                  <a:srgbClr val="0000FF"/>
                </a:solidFill>
              </a:rPr>
              <a:t>after</a:t>
            </a:r>
            <a:r>
              <a:rPr lang="en-US" i="1" dirty="0" smtClean="0"/>
              <a:t> </a:t>
            </a:r>
            <a:r>
              <a:rPr lang="en-US" dirty="0" smtClean="0"/>
              <a:t>the outcome has occurred.</a:t>
            </a:r>
          </a:p>
          <a:p>
            <a:pPr lvl="1">
              <a:lnSpc>
                <a:spcPct val="94000"/>
              </a:lnSpc>
              <a:defRPr/>
            </a:pPr>
            <a:r>
              <a:rPr lang="en-US" dirty="0" smtClean="0"/>
              <a:t>So it's problematic when memories fail or records are poor, or if the exposure is a behavior affected by the condition.</a:t>
            </a:r>
          </a:p>
          <a:p>
            <a:pPr lvl="1">
              <a:lnSpc>
                <a:spcPct val="94000"/>
              </a:lnSpc>
              <a:buFont typeface="Symbol" panose="05050102010706020507" pitchFamily="18" charset="2"/>
              <a:buNone/>
              <a:defRPr/>
            </a:pPr>
            <a:r>
              <a:rPr lang="en-US" sz="2400" dirty="0" smtClean="0"/>
              <a:t>	Example: no good for addressing movement patterns as a risk factor for ACL injury, but ideal for identifying genetic risk factors for ACL injury.</a:t>
            </a:r>
          </a:p>
        </p:txBody>
      </p:sp>
    </p:spTree>
    <p:extLst>
      <p:ext uri="{BB962C8B-B14F-4D97-AF65-F5344CB8AC3E}">
        <p14:creationId xmlns:p14="http://schemas.microsoft.com/office/powerpoint/2010/main" val="199250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 bldLvl="3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Full primarie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FFC000"/>
      </a:accent2>
      <a:accent3>
        <a:srgbClr val="FFFF00"/>
      </a:accent3>
      <a:accent4>
        <a:srgbClr val="00FF00"/>
      </a:accent4>
      <a:accent5>
        <a:srgbClr val="0000FF"/>
      </a:accent5>
      <a:accent6>
        <a:srgbClr val="FF00FF"/>
      </a:accent6>
      <a:hlink>
        <a:srgbClr val="0000FF"/>
      </a:hlink>
      <a:folHlink>
        <a:srgbClr val="800080"/>
      </a:folHlink>
    </a:clrScheme>
    <a:fontScheme name="Default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 bwMode="auto">
        <a:noFill/>
      </a:spPr>
      <a:bodyPr lIns="0" tIns="0" rIns="0" bIns="0" anchor="ctr">
        <a:spAutoFit/>
      </a:bodyPr>
      <a:lstStyle>
        <a:defPPr algn="ctr" eaLnBrk="0" hangingPunct="0">
          <a:lnSpc>
            <a:spcPct val="90000"/>
          </a:lnSpc>
          <a:defRPr sz="2400" dirty="0">
            <a:latin typeface="+mn-lt"/>
            <a:cs typeface="+mn-cs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CBCBCB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E2E2"/>
      </a:accent5>
      <a:accent6>
        <a:srgbClr val="AEAEAE"/>
      </a:accent6>
      <a:hlink>
        <a:srgbClr val="4D4D4D"/>
      </a:hlink>
      <a:folHlink>
        <a:srgbClr val="868686"/>
      </a:folHlink>
    </a:clrScheme>
    <a:fontScheme name="Default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87096</TotalTime>
  <Words>2679</Words>
  <Application>Microsoft Office PowerPoint</Application>
  <PresentationFormat>On-screen Show (4:3)</PresentationFormat>
  <Paragraphs>205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Arial Narrow</vt:lpstr>
      <vt:lpstr>Calibri</vt:lpstr>
      <vt:lpstr>Symbol</vt:lpstr>
      <vt:lpstr>Times</vt:lpstr>
      <vt:lpstr>Times New Roman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Designs</dc:title>
  <dc:creator>Will Hopkins</dc:creator>
  <cp:lastModifiedBy>Will</cp:lastModifiedBy>
  <cp:revision>2294</cp:revision>
  <cp:lastPrinted>2001-02-09T23:32:12Z</cp:lastPrinted>
  <dcterms:created xsi:type="dcterms:W3CDTF">2000-10-24T19:26:03Z</dcterms:created>
  <dcterms:modified xsi:type="dcterms:W3CDTF">2023-02-01T21:53:20Z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7dc88d9-fa17-47eb-a208-3e66f59d50e5_Enabled">
    <vt:lpwstr>true</vt:lpwstr>
  </property>
  <property fmtid="{D5CDD505-2E9C-101B-9397-08002B2CF9AE}" pid="3" name="MSIP_Label_d7dc88d9-fa17-47eb-a208-3e66f59d50e5_SetDate">
    <vt:lpwstr>2022-11-12T20:26:15Z</vt:lpwstr>
  </property>
  <property fmtid="{D5CDD505-2E9C-101B-9397-08002B2CF9AE}" pid="4" name="MSIP_Label_d7dc88d9-fa17-47eb-a208-3e66f59d50e5_Method">
    <vt:lpwstr>Standard</vt:lpwstr>
  </property>
  <property fmtid="{D5CDD505-2E9C-101B-9397-08002B2CF9AE}" pid="5" name="MSIP_Label_d7dc88d9-fa17-47eb-a208-3e66f59d50e5_Name">
    <vt:lpwstr>Internal</vt:lpwstr>
  </property>
  <property fmtid="{D5CDD505-2E9C-101B-9397-08002B2CF9AE}" pid="6" name="MSIP_Label_d7dc88d9-fa17-47eb-a208-3e66f59d50e5_SiteId">
    <vt:lpwstr>d51ba343-9258-4ea6-9907-426d8c84ec12</vt:lpwstr>
  </property>
  <property fmtid="{D5CDD505-2E9C-101B-9397-08002B2CF9AE}" pid="7" name="MSIP_Label_d7dc88d9-fa17-47eb-a208-3e66f59d50e5_ActionId">
    <vt:lpwstr>dfa1a978-da6d-4faf-986e-8814d0681b45</vt:lpwstr>
  </property>
  <property fmtid="{D5CDD505-2E9C-101B-9397-08002B2CF9AE}" pid="8" name="MSIP_Label_d7dc88d9-fa17-47eb-a208-3e66f59d50e5_ContentBits">
    <vt:lpwstr>0</vt:lpwstr>
  </property>
</Properties>
</file>